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</p:sldMasterIdLst>
  <p:notesMasterIdLst>
    <p:notesMasterId r:id="rId12"/>
  </p:notesMasterIdLst>
  <p:sldIdLst>
    <p:sldId id="267" r:id="rId5"/>
    <p:sldId id="312" r:id="rId6"/>
    <p:sldId id="307" r:id="rId7"/>
    <p:sldId id="308" r:id="rId8"/>
    <p:sldId id="309" r:id="rId9"/>
    <p:sldId id="311" r:id="rId10"/>
    <p:sldId id="310" r:id="rId11"/>
  </p:sldIdLst>
  <p:sldSz cx="19007138" cy="1069181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1E05"/>
    <a:srgbClr val="2A4983"/>
    <a:srgbClr val="FF9933"/>
    <a:srgbClr val="145AC1"/>
    <a:srgbClr val="0432FF"/>
    <a:srgbClr val="FFC001"/>
    <a:srgbClr val="002060"/>
    <a:srgbClr val="405888"/>
    <a:srgbClr val="5E729B"/>
    <a:srgbClr val="1C2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9" autoAdjust="0"/>
    <p:restoredTop sz="95392"/>
  </p:normalViewPr>
  <p:slideViewPr>
    <p:cSldViewPr snapToGrid="0" snapToObjects="1">
      <p:cViewPr varScale="1">
        <p:scale>
          <a:sx n="55" d="100"/>
          <a:sy n="55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B53C4-52ED-F54C-82DC-F7BF64ED02B4}" type="datetimeFigureOut">
              <a:rPr lang="fr-FR" smtClean="0"/>
              <a:t>30/01/2023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CCA84-A526-EA44-8880-45029D2838A1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81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5892" y="1749795"/>
            <a:ext cx="14255354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5892" y="5615678"/>
            <a:ext cx="14255354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8BC0A-CB06-4570-BA51-7EEBB5AF84DD}" type="datetimeFigureOut">
              <a:rPr lang="fr-FR" smtClean="0"/>
              <a:t>30/01/2023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5462-7FC6-4228-ABFE-A6D34857A4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4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0280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01983" y="569240"/>
            <a:ext cx="4098414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6741" y="569240"/>
            <a:ext cx="12057653" cy="9060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18965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Une - 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7375001" y="9632886"/>
            <a:ext cx="760560" cy="569240"/>
          </a:xfrm>
          <a:prstGeom prst="rect">
            <a:avLst/>
          </a:prstGeom>
        </p:spPr>
        <p:txBody>
          <a:bodyPr/>
          <a:lstStyle/>
          <a:p>
            <a:fld id="{758A296A-E800-9B41-97AC-B29F945EBDBC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617560"/>
            <a:ext cx="14060280" cy="3095868"/>
          </a:xfrm>
          <a:prstGeom prst="rect">
            <a:avLst/>
          </a:prstGeom>
          <a:solidFill>
            <a:srgbClr val="E045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8" name="Rectangle 7"/>
          <p:cNvSpPr/>
          <p:nvPr userDrawn="1"/>
        </p:nvSpPr>
        <p:spPr>
          <a:xfrm>
            <a:off x="4946858" y="5752817"/>
            <a:ext cx="14060280" cy="1510112"/>
          </a:xfrm>
          <a:prstGeom prst="rect">
            <a:avLst/>
          </a:prstGeom>
          <a:solidFill>
            <a:srgbClr val="63A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6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0" y="3888157"/>
            <a:ext cx="16393657" cy="2066590"/>
          </a:xfrm>
        </p:spPr>
        <p:txBody>
          <a:bodyPr/>
          <a:lstStyle>
            <a:lvl1pPr algn="ctr">
              <a:defRPr sz="5147" b="1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le titre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79870" y="5954747"/>
            <a:ext cx="12117051" cy="759812"/>
          </a:xfrm>
        </p:spPr>
        <p:txBody>
          <a:bodyPr>
            <a:normAutofit/>
          </a:bodyPr>
          <a:lstStyle>
            <a:lvl1pPr marL="0" indent="0">
              <a:buNone/>
              <a:defRPr sz="1736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714184" y="9632885"/>
            <a:ext cx="5454114" cy="569240"/>
          </a:xfrm>
        </p:spPr>
        <p:txBody>
          <a:bodyPr>
            <a:noAutofit/>
          </a:bodyPr>
          <a:lstStyle>
            <a:lvl1pPr marL="0" indent="0" algn="r">
              <a:buNone/>
              <a:defRPr sz="1116" baseline="0">
                <a:solidFill>
                  <a:srgbClr val="E04512"/>
                </a:solidFill>
              </a:defRPr>
            </a:lvl1pPr>
            <a:lvl2pPr marL="283510" indent="0">
              <a:buNone/>
              <a:defRPr/>
            </a:lvl2pPr>
          </a:lstStyle>
          <a:p>
            <a:pPr lvl="0"/>
            <a:r>
              <a:rPr lang="fr-FR" dirty="0"/>
              <a:t>Date du doc/réunion</a:t>
            </a:r>
          </a:p>
        </p:txBody>
      </p:sp>
    </p:spTree>
    <p:extLst>
      <p:ext uri="{BB962C8B-B14F-4D97-AF65-F5344CB8AC3E}">
        <p14:creationId xmlns:p14="http://schemas.microsoft.com/office/powerpoint/2010/main" val="3005085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11766" y="678199"/>
            <a:ext cx="4436721" cy="994103"/>
          </a:xfrm>
        </p:spPr>
        <p:txBody>
          <a:bodyPr/>
          <a:lstStyle>
            <a:lvl1pPr>
              <a:defRPr sz="2480"/>
            </a:lvl1pPr>
          </a:lstStyle>
          <a:p>
            <a:r>
              <a:rPr lang="fr-FR" sz="2480" b="1" dirty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rPr>
              <a:t>SOMMAIRE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 hasCustomPrompt="1"/>
          </p:nvPr>
        </p:nvSpPr>
        <p:spPr>
          <a:xfrm>
            <a:off x="2581312" y="2356160"/>
            <a:ext cx="14752806" cy="6444787"/>
          </a:xfrm>
        </p:spPr>
        <p:txBody>
          <a:bodyPr>
            <a:normAutofit/>
          </a:bodyPr>
          <a:lstStyle>
            <a:lvl1pPr>
              <a:defRPr sz="992"/>
            </a:lvl1pPr>
          </a:lstStyle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r>
              <a:rPr lang="fr-FR" dirty="0"/>
              <a:t>Texte sommaire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0207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3903971" y="9632886"/>
            <a:ext cx="4276606" cy="569240"/>
          </a:xfrm>
          <a:prstGeom prst="rect">
            <a:avLst/>
          </a:prstGeom>
        </p:spPr>
        <p:txBody>
          <a:bodyPr/>
          <a:lstStyle>
            <a:lvl1pPr>
              <a:defRPr sz="806" baseline="0">
                <a:solidFill>
                  <a:srgbClr val="2E8FCE"/>
                </a:solidFill>
              </a:defRPr>
            </a:lvl1pPr>
          </a:lstStyle>
          <a:p>
            <a:fld id="{758A296A-E800-9B41-97AC-B29F945EBDB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06742" y="1175252"/>
            <a:ext cx="16393657" cy="973443"/>
          </a:xfrm>
        </p:spPr>
        <p:txBody>
          <a:bodyPr/>
          <a:lstStyle>
            <a:lvl1pPr>
              <a:defRPr sz="1736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1306742" y="2541782"/>
            <a:ext cx="16393657" cy="6073544"/>
          </a:xfrm>
        </p:spPr>
        <p:txBody>
          <a:bodyPr/>
          <a:lstStyle>
            <a:lvl1pPr>
              <a:defRPr sz="1116"/>
            </a:lvl1pPr>
            <a:lvl2pPr>
              <a:defRPr sz="1116"/>
            </a:lvl2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185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21747" y="4065654"/>
            <a:ext cx="16393657" cy="206659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fr-FR" dirty="0"/>
              <a:t>GROS TITRE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58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06742" y="1199495"/>
            <a:ext cx="16393657" cy="20665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+ 2 col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306741" y="3526475"/>
            <a:ext cx="6736279" cy="463559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10973864" y="3526475"/>
            <a:ext cx="6726536" cy="463559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82594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5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83069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841" y="2665530"/>
            <a:ext cx="16393657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6841" y="7155102"/>
            <a:ext cx="16393657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757875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741" y="2846200"/>
            <a:ext cx="8078034" cy="67838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2363" y="2846200"/>
            <a:ext cx="8078034" cy="678385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1420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6" y="569241"/>
            <a:ext cx="16393657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217" y="2620980"/>
            <a:ext cx="8040910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9217" y="3905482"/>
            <a:ext cx="8040910" cy="57443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22364" y="2620980"/>
            <a:ext cx="8080509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2364" y="3905482"/>
            <a:ext cx="8080509" cy="57443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9429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3864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55176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7" y="712788"/>
            <a:ext cx="6130296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0509" y="1539424"/>
            <a:ext cx="9622364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217" y="3207544"/>
            <a:ext cx="6130296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2402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17" y="712788"/>
            <a:ext cx="6130296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80509" y="1539424"/>
            <a:ext cx="9622364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217" y="3207544"/>
            <a:ext cx="6130296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80858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6741" y="569241"/>
            <a:ext cx="16393657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741" y="2846200"/>
            <a:ext cx="16393657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6741" y="9909727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BA8E-9B60-E349-AB6B-1D57ED36AC4F}" type="datetimeFigureOut">
              <a:rPr lang="fr-FR" smtClean="0"/>
              <a:t>30/01/2023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96115" y="9909727"/>
            <a:ext cx="6414909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23791" y="9909727"/>
            <a:ext cx="4276606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DA18-4D6F-3545-B184-DC33260175C5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4F2C8C-85F6-43B6-B3B7-B8BFD5E6A90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4" y="9312912"/>
            <a:ext cx="18362348" cy="12091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E69C4F-6EB0-4AFB-A960-B007B6A42FA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3" y="221878"/>
            <a:ext cx="18362351" cy="2689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453FFB-518B-4E6B-A590-12D22ED4825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06743" y="9280812"/>
            <a:ext cx="3262557" cy="84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8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685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7.png"/><Relationship Id="rId18" Type="http://schemas.openxmlformats.org/officeDocument/2006/relationships/image" Target="../media/image23.png"/><Relationship Id="rId3" Type="http://schemas.openxmlformats.org/officeDocument/2006/relationships/image" Target="../media/image10.png"/><Relationship Id="rId21" Type="http://schemas.microsoft.com/office/2007/relationships/hdphoto" Target="../media/hdphoto2.wdp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microsoft.com/office/2007/relationships/hdphoto" Target="../media/hdphoto1.wdp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svg"/><Relationship Id="rId19" Type="http://schemas.openxmlformats.org/officeDocument/2006/relationships/image" Target="../media/image24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7.png"/><Relationship Id="rId18" Type="http://schemas.openxmlformats.org/officeDocument/2006/relationships/image" Target="../media/image22.png"/><Relationship Id="rId3" Type="http://schemas.openxmlformats.org/officeDocument/2006/relationships/image" Target="../media/image10.png"/><Relationship Id="rId21" Type="http://schemas.openxmlformats.org/officeDocument/2006/relationships/image" Target="../media/image24.sv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5.png"/><Relationship Id="rId2" Type="http://schemas.openxmlformats.org/officeDocument/2006/relationships/image" Target="../media/image9.png"/><Relationship Id="rId16" Type="http://schemas.openxmlformats.org/officeDocument/2006/relationships/image" Target="../media/image28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10" Type="http://schemas.openxmlformats.org/officeDocument/2006/relationships/image" Target="../media/image17.svg"/><Relationship Id="rId19" Type="http://schemas.microsoft.com/office/2007/relationships/hdphoto" Target="../media/hdphoto1.wdp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A296A-E800-9B41-97AC-B29F945EBDBC}" type="slidenum">
              <a:rPr lang="fr-FR" smtClean="0"/>
              <a:t>1</a:t>
            </a:fld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-110722" y="3455615"/>
            <a:ext cx="17936832" cy="2722069"/>
          </a:xfrm>
        </p:spPr>
        <p:txBody>
          <a:bodyPr/>
          <a:lstStyle/>
          <a:p>
            <a:pPr algn="l"/>
            <a:r>
              <a:rPr lang="fr-FR" sz="8419" dirty="0"/>
              <a:t> #bien joue en </a:t>
            </a:r>
            <a:r>
              <a:rPr lang="fr-FR" sz="8419" dirty="0" err="1"/>
              <a:t>securite</a:t>
            </a:r>
            <a:endParaRPr lang="fr-FR" sz="8419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4913255" y="6020612"/>
            <a:ext cx="11182838" cy="1204096"/>
          </a:xfrm>
        </p:spPr>
        <p:txBody>
          <a:bodyPr>
            <a:normAutofit/>
          </a:bodyPr>
          <a:lstStyle/>
          <a:p>
            <a:r>
              <a:rPr lang="fr-FR" dirty="0"/>
              <a:t>Sécurité </a:t>
            </a:r>
            <a:r>
              <a:rPr lang="fr-FR" dirty="0" err="1"/>
              <a:t>edr</a:t>
            </a:r>
            <a:r>
              <a:rPr lang="fr-FR" dirty="0"/>
              <a:t> </a:t>
            </a:r>
          </a:p>
        </p:txBody>
      </p:sp>
      <p:pic>
        <p:nvPicPr>
          <p:cNvPr id="1026" name="Picture 2" descr="Présentation générale - Fédération Française de Rugby">
            <a:extLst>
              <a:ext uri="{FF2B5EF4-FFF2-40B4-BE49-F238E27FC236}">
                <a16:creationId xmlns:a16="http://schemas.microsoft.com/office/drawing/2014/main" id="{2104898F-5DB3-451E-9330-4EC51F2A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777" y="478503"/>
            <a:ext cx="6048145" cy="31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3877D19A-C746-D22E-38C3-A20036981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1081" y="3358026"/>
            <a:ext cx="2187840" cy="19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6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B3D14C-CC2F-CF33-D457-0FF9DF31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456EBB-C961-FE27-E6E3-F7C381212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7" t="40938" r="8873" b="31211"/>
          <a:stretch/>
        </p:blipFill>
        <p:spPr>
          <a:xfrm>
            <a:off x="219603" y="3576371"/>
            <a:ext cx="18454999" cy="458632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FFE7A45-DE96-D979-5E74-3CB56B70D7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604" y="1063017"/>
            <a:ext cx="18454998" cy="2066590"/>
          </a:xfrm>
          <a:prstGeom prst="rect">
            <a:avLst/>
          </a:prstGeom>
          <a:solidFill>
            <a:schemeClr val="bg1"/>
          </a:solidFill>
        </p:spPr>
        <p:txBody>
          <a:bodyPr vert="horz" lIns="142554" tIns="71277" rIns="142554" bIns="712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E04512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algn="ctr"/>
            <a:r>
              <a:rPr lang="fr-FR" sz="8419" b="1" cap="all" dirty="0">
                <a:solidFill>
                  <a:srgbClr val="E71E05"/>
                </a:solidFill>
                <a:latin typeface="+mj-lt"/>
                <a:ea typeface="+mj-ea"/>
                <a:cs typeface="+mj-cs"/>
              </a:rPr>
              <a:t>Rappel sur la règle expérimentale en U14</a:t>
            </a:r>
          </a:p>
        </p:txBody>
      </p:sp>
    </p:spTree>
    <p:extLst>
      <p:ext uri="{BB962C8B-B14F-4D97-AF65-F5344CB8AC3E}">
        <p14:creationId xmlns:p14="http://schemas.microsoft.com/office/powerpoint/2010/main" val="987516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bject 26">
            <a:extLst>
              <a:ext uri="{FF2B5EF4-FFF2-40B4-BE49-F238E27FC236}">
                <a16:creationId xmlns:a16="http://schemas.microsoft.com/office/drawing/2014/main" id="{C4662632-B88A-5F4E-8BED-F24A3072E77E}"/>
              </a:ext>
            </a:extLst>
          </p:cNvPr>
          <p:cNvSpPr>
            <a:spLocks noChangeAspect="1"/>
          </p:cNvSpPr>
          <p:nvPr/>
        </p:nvSpPr>
        <p:spPr>
          <a:xfrm>
            <a:off x="2281556" y="917994"/>
            <a:ext cx="2909584" cy="9505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8" name="Image 3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73AE05D-6013-6A47-8112-EF2AB070B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33" y="613570"/>
            <a:ext cx="1616137" cy="1559430"/>
          </a:xfrm>
          <a:prstGeom prst="rect">
            <a:avLst/>
          </a:prstGeom>
        </p:spPr>
      </p:pic>
      <p:pic>
        <p:nvPicPr>
          <p:cNvPr id="2" name="Echauffement ">
            <a:hlinkClick r:id="" action="ppaction://media"/>
            <a:extLst>
              <a:ext uri="{FF2B5EF4-FFF2-40B4-BE49-F238E27FC236}">
                <a16:creationId xmlns:a16="http://schemas.microsoft.com/office/drawing/2014/main" id="{E3CB8F89-6358-F743-9C36-A221FED45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533" y="2247517"/>
            <a:ext cx="9642530" cy="5888736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6BF84F26-7261-0708-E8E3-1398D6713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128" y="1549121"/>
            <a:ext cx="7814043" cy="8301444"/>
          </a:xfrm>
        </p:spPr>
        <p:txBody>
          <a:bodyPr>
            <a:normAutofit fontScale="77500" lnSpcReduction="20000"/>
          </a:bodyPr>
          <a:lstStyle/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Assis face à face sur 5m, lancer le ballon =&gt; gainage abdo </a:t>
            </a:r>
            <a:r>
              <a:rPr lang="fr-FR" sz="2800" dirty="0">
                <a:solidFill>
                  <a:srgbClr val="2A4983"/>
                </a:solidFill>
                <a:sym typeface="Wingdings" panose="05000000000000000000" pitchFamily="2" charset="2"/>
              </a:rPr>
              <a:t> puis à genou (20 fois chacun)</a:t>
            </a:r>
          </a:p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Le joueur tient un ballon bras tendus au-dessus de la tête et doit avancer sur la pointe des pieds sur 10m =&gt; 3 fois </a:t>
            </a:r>
            <a:r>
              <a:rPr lang="fr-FR" sz="2800" dirty="0">
                <a:solidFill>
                  <a:srgbClr val="2A4983"/>
                </a:solidFill>
                <a:sym typeface="Wingdings" panose="05000000000000000000" pitchFamily="2" charset="2"/>
              </a:rPr>
              <a:t> variante avec un bouclier à la place du ballon</a:t>
            </a:r>
          </a:p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Face à face sur 5m, 2 joueurs s’envoient le ballon (technique de lancer) en étant sur une jambe =&gt; 10 lancés sans poser le pied (2 fois sur chaque jambe)</a:t>
            </a:r>
          </a:p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Sur une ligne, le joueur saute et doit atterrir sur la ligne (par deux avec un joueur qui lance le ballon qui doit être attrapé en l’air) =&gt; 2 séries de 10 </a:t>
            </a:r>
            <a:r>
              <a:rPr lang="fr-FR" sz="2800" dirty="0" err="1">
                <a:solidFill>
                  <a:srgbClr val="2A4983"/>
                </a:solidFill>
              </a:rPr>
              <a:t>réps</a:t>
            </a:r>
            <a:r>
              <a:rPr lang="fr-FR" sz="2800" dirty="0">
                <a:solidFill>
                  <a:srgbClr val="2A4983"/>
                </a:solidFill>
              </a:rPr>
              <a:t> </a:t>
            </a:r>
          </a:p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N1 : 2 joueurs côte à côte épaules qui se touchent, en position squat, au top les joueurs sautent face à face et doivent se taper dans les mains en l’air +&gt; 5 fois sur chaque épaules</a:t>
            </a:r>
          </a:p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N2 : 2 joueurs tiennent un bouclier en position squat sur 5s et doivent lifter le bouclier =&gt; 10 fois</a:t>
            </a:r>
          </a:p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N3 : 2 joueurs tiennent un boudin en position squat sur 5s et doivent lifter le boudin =&gt; 10 fois</a:t>
            </a:r>
          </a:p>
          <a:p>
            <a:pPr marL="457200" indent="-457200" algn="just">
              <a:lnSpc>
                <a:spcPct val="110000"/>
              </a:lnSpc>
              <a:buFont typeface="Symbol" pitchFamily="2" charset="2"/>
              <a:buChar char="Þ"/>
            </a:pPr>
            <a:r>
              <a:rPr lang="fr-FR" sz="2800" dirty="0">
                <a:solidFill>
                  <a:srgbClr val="2A4983"/>
                </a:solidFill>
              </a:rPr>
              <a:t>N4 : 2 joueurs doivent lifter un coéquipier =&gt; chaque joueurs passent 5 fois (rajouter lanceur quand le geste est maîtrisé)</a:t>
            </a:r>
          </a:p>
          <a:p>
            <a:pPr algn="just"/>
            <a:endParaRPr lang="fr-FR" sz="7200" dirty="0">
              <a:solidFill>
                <a:srgbClr val="2A4983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45C490-9DC5-25E3-9D0F-CEC0215D8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1603" y="-73407"/>
            <a:ext cx="8728793" cy="1281524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Proprioception et gainage avec ballon</a:t>
            </a:r>
          </a:p>
        </p:txBody>
      </p:sp>
    </p:spTree>
    <p:extLst>
      <p:ext uri="{BB962C8B-B14F-4D97-AF65-F5344CB8AC3E}">
        <p14:creationId xmlns:p14="http://schemas.microsoft.com/office/powerpoint/2010/main" val="175734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A7E3B-6392-CEED-B9A1-FCC3F3B7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4</a:t>
            </a:fld>
            <a:endParaRPr lang="fr-FR"/>
          </a:p>
        </p:txBody>
      </p: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9ADD7FFA-4DF8-03FC-F945-B7F5E4DA46DD}"/>
              </a:ext>
            </a:extLst>
          </p:cNvPr>
          <p:cNvGrpSpPr/>
          <p:nvPr/>
        </p:nvGrpSpPr>
        <p:grpSpPr>
          <a:xfrm>
            <a:off x="5583348" y="705970"/>
            <a:ext cx="7139187" cy="9279872"/>
            <a:chOff x="5460808" y="-172448"/>
            <a:chExt cx="7859723" cy="10849594"/>
          </a:xfrm>
        </p:grpSpPr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7DD93068-EB97-6BB5-3226-AB2A0F2377F6}"/>
                </a:ext>
              </a:extLst>
            </p:cNvPr>
            <p:cNvSpPr txBox="1"/>
            <p:nvPr/>
          </p:nvSpPr>
          <p:spPr>
            <a:xfrm>
              <a:off x="6341537" y="2153698"/>
              <a:ext cx="32424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DANS CE JEU LES JOUEURS VONT :</a:t>
              </a:r>
            </a:p>
            <a:p>
              <a:endParaRPr lang="fr-FR" sz="12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Soulever un bouclier (lift) avec les bonnes attitudes pour attraper le ballon dans les airs.</a:t>
              </a:r>
              <a:endParaRPr lang="fr-FR" sz="12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89D13CC1-5574-BFCA-735D-3B4E291433B4}"/>
                </a:ext>
              </a:extLst>
            </p:cNvPr>
            <p:cNvCxnSpPr>
              <a:cxnSpLocks/>
            </p:cNvCxnSpPr>
            <p:nvPr/>
          </p:nvCxnSpPr>
          <p:spPr>
            <a:xfrm>
              <a:off x="9537777" y="1132612"/>
              <a:ext cx="0" cy="4845428"/>
            </a:xfrm>
            <a:prstGeom prst="line">
              <a:avLst/>
            </a:prstGeom>
            <a:ln w="19050"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465A5415-B4A7-4DCC-3994-09487ADBF671}"/>
                </a:ext>
              </a:extLst>
            </p:cNvPr>
            <p:cNvSpPr txBox="1"/>
            <p:nvPr/>
          </p:nvSpPr>
          <p:spPr>
            <a:xfrm>
              <a:off x="10024473" y="1419148"/>
              <a:ext cx="329605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MATÉRIEL : </a:t>
              </a:r>
            </a:p>
            <a:p>
              <a:pPr algn="just"/>
              <a:endParaRPr lang="fr-FR" sz="12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Plots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ballon par groupe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Chasubles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Boucliers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Sacs de plaquage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5A5C32B-47D3-11CC-959E-AEE49A4A9318}"/>
                </a:ext>
              </a:extLst>
            </p:cNvPr>
            <p:cNvSpPr/>
            <p:nvPr/>
          </p:nvSpPr>
          <p:spPr>
            <a:xfrm>
              <a:off x="10069172" y="5013221"/>
              <a:ext cx="296516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SAVOIR S’ADAPTER / LES VARIABLES </a:t>
              </a:r>
            </a:p>
            <a:p>
              <a:pPr>
                <a:defRPr/>
              </a:pPr>
              <a:endParaRPr lang="fr-FR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Avec sac de plaquage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Toucher sac de plaquage sur une zone précise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Challenge saut/Cible/Points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Lifter au plot annoncé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endParaRPr lang="fr-FR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AA7480B2-3945-3C5C-3EA6-20DABFE9128E}"/>
                </a:ext>
              </a:extLst>
            </p:cNvPr>
            <p:cNvSpPr txBox="1"/>
            <p:nvPr/>
          </p:nvSpPr>
          <p:spPr>
            <a:xfrm>
              <a:off x="6372697" y="3463710"/>
              <a:ext cx="311589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914400">
                <a:defRPr/>
              </a:pPr>
              <a:r>
                <a:rPr lang="fr-FR" sz="1200" b="1" kern="0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 </a:t>
              </a:r>
            </a:p>
            <a:p>
              <a:pPr algn="just" defTabSz="914400">
                <a:defRPr/>
              </a:pPr>
              <a:endParaRPr lang="fr-FR" sz="1200" b="1" kern="0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just" defTabSz="914400">
                <a:defRPr/>
              </a:pPr>
              <a:r>
                <a:rPr lang="fr-FR" sz="1200" b="1" kern="0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 signal du lanceur, les lifteurs doivent soulever le bouclier.</a:t>
              </a:r>
            </a:p>
            <a:p>
              <a:pPr algn="just" defTabSz="914400">
                <a:defRPr/>
              </a:pPr>
              <a:r>
                <a:rPr lang="fr-FR" sz="1200" b="1" kern="0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 lanceur lui, doit toucher le sac de plaquage </a:t>
              </a:r>
            </a:p>
          </p:txBody>
        </p:sp>
        <p:sp>
          <p:nvSpPr>
            <p:cNvPr id="106" name="Rectangle : coins arrondis 105">
              <a:extLst>
                <a:ext uri="{FF2B5EF4-FFF2-40B4-BE49-F238E27FC236}">
                  <a16:creationId xmlns:a16="http://schemas.microsoft.com/office/drawing/2014/main" id="{4FB14B85-D7A3-01F4-F687-16A11FEEAFA1}"/>
                </a:ext>
              </a:extLst>
            </p:cNvPr>
            <p:cNvSpPr/>
            <p:nvPr/>
          </p:nvSpPr>
          <p:spPr>
            <a:xfrm>
              <a:off x="12078102" y="683487"/>
              <a:ext cx="1103266" cy="369978"/>
            </a:xfrm>
            <a:prstGeom prst="roundRect">
              <a:avLst/>
            </a:prstGeom>
            <a:solidFill>
              <a:srgbClr val="2A498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16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12  min</a:t>
              </a:r>
            </a:p>
          </p:txBody>
        </p:sp>
        <p:pic>
          <p:nvPicPr>
            <p:cNvPr id="107" name="Image 106">
              <a:extLst>
                <a:ext uri="{FF2B5EF4-FFF2-40B4-BE49-F238E27FC236}">
                  <a16:creationId xmlns:a16="http://schemas.microsoft.com/office/drawing/2014/main" id="{58DD9EA7-1395-FF8E-7743-BBE68F9D836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3865" y="674262"/>
              <a:ext cx="418157" cy="378808"/>
            </a:xfrm>
            <a:prstGeom prst="rect">
              <a:avLst/>
            </a:prstGeom>
          </p:spPr>
        </p:pic>
        <p:pic>
          <p:nvPicPr>
            <p:cNvPr id="108" name="Graphique 107" descr="Enfants">
              <a:extLst>
                <a:ext uri="{FF2B5EF4-FFF2-40B4-BE49-F238E27FC236}">
                  <a16:creationId xmlns:a16="http://schemas.microsoft.com/office/drawing/2014/main" id="{596CB50A-734B-46DD-0153-0D01DD73B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74600" y="2367272"/>
              <a:ext cx="457200" cy="457200"/>
            </a:xfrm>
            <a:prstGeom prst="ellipse">
              <a:avLst/>
            </a:prstGeom>
          </p:spPr>
        </p:pic>
        <p:pic>
          <p:nvPicPr>
            <p:cNvPr id="109" name="Graphique 108" descr="Ballon de rugby">
              <a:extLst>
                <a:ext uri="{FF2B5EF4-FFF2-40B4-BE49-F238E27FC236}">
                  <a16:creationId xmlns:a16="http://schemas.microsoft.com/office/drawing/2014/main" id="{1F51606A-F94A-0AFA-548C-59758A99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325309">
              <a:off x="9670100" y="1589281"/>
              <a:ext cx="292054" cy="308222"/>
            </a:xfrm>
            <a:prstGeom prst="rect">
              <a:avLst/>
            </a:prstGeom>
          </p:spPr>
        </p:pic>
        <p:pic>
          <p:nvPicPr>
            <p:cNvPr id="110" name="Graphique 109" descr="Pouce en haut">
              <a:extLst>
                <a:ext uri="{FF2B5EF4-FFF2-40B4-BE49-F238E27FC236}">
                  <a16:creationId xmlns:a16="http://schemas.microsoft.com/office/drawing/2014/main" id="{5252C496-0165-ABBD-1B7E-E84E2D82E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698845" y="5335913"/>
              <a:ext cx="322866" cy="322866"/>
            </a:xfrm>
            <a:prstGeom prst="rect">
              <a:avLst/>
            </a:prstGeom>
          </p:spPr>
        </p:pic>
        <p:pic>
          <p:nvPicPr>
            <p:cNvPr id="111" name="Graphique 110" descr="Questions">
              <a:extLst>
                <a:ext uri="{FF2B5EF4-FFF2-40B4-BE49-F238E27FC236}">
                  <a16:creationId xmlns:a16="http://schemas.microsoft.com/office/drawing/2014/main" id="{D8F2C5EC-B7A0-217B-9BB7-43C80DE8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47042" y="3622274"/>
              <a:ext cx="457200" cy="457200"/>
            </a:xfrm>
            <a:prstGeom prst="rect">
              <a:avLst/>
            </a:prstGeom>
          </p:spPr>
        </p:pic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AC58474F-07A3-8C5C-C55F-E01C9E306A3E}"/>
                </a:ext>
              </a:extLst>
            </p:cNvPr>
            <p:cNvCxnSpPr/>
            <p:nvPr/>
          </p:nvCxnSpPr>
          <p:spPr>
            <a:xfrm>
              <a:off x="9635529" y="198202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>
              <a:extLst>
                <a:ext uri="{FF2B5EF4-FFF2-40B4-BE49-F238E27FC236}">
                  <a16:creationId xmlns:a16="http://schemas.microsoft.com/office/drawing/2014/main" id="{70754546-01E3-C295-B0D7-711E91E6E395}"/>
                </a:ext>
              </a:extLst>
            </p:cNvPr>
            <p:cNvCxnSpPr/>
            <p:nvPr/>
          </p:nvCxnSpPr>
          <p:spPr>
            <a:xfrm>
              <a:off x="9635186" y="5794899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E1EFEE75-6C19-592C-CB95-3B05E1F49B9D}"/>
                </a:ext>
              </a:extLst>
            </p:cNvPr>
            <p:cNvCxnSpPr/>
            <p:nvPr/>
          </p:nvCxnSpPr>
          <p:spPr>
            <a:xfrm>
              <a:off x="5867208" y="418700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095C1992-394A-E979-313F-5C9BD105E057}"/>
                </a:ext>
              </a:extLst>
            </p:cNvPr>
            <p:cNvCxnSpPr/>
            <p:nvPr/>
          </p:nvCxnSpPr>
          <p:spPr>
            <a:xfrm>
              <a:off x="5938622" y="2847768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9B509A43-9E6C-1D84-8A5C-60E00B3D8436}"/>
                </a:ext>
              </a:extLst>
            </p:cNvPr>
            <p:cNvCxnSpPr/>
            <p:nvPr/>
          </p:nvCxnSpPr>
          <p:spPr>
            <a:xfrm>
              <a:off x="5910982" y="196260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ZoneTexte 116">
              <a:extLst>
                <a:ext uri="{FF2B5EF4-FFF2-40B4-BE49-F238E27FC236}">
                  <a16:creationId xmlns:a16="http://schemas.microsoft.com/office/drawing/2014/main" id="{E3AA5282-08FB-0CE6-36E3-EBBD78F6BA65}"/>
                </a:ext>
              </a:extLst>
            </p:cNvPr>
            <p:cNvSpPr txBox="1"/>
            <p:nvPr/>
          </p:nvSpPr>
          <p:spPr>
            <a:xfrm>
              <a:off x="6354321" y="1386560"/>
              <a:ext cx="3105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EFFECTIF: </a:t>
              </a: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groupes de 4 joueurs</a:t>
              </a:r>
              <a:endParaRPr lang="fr-FR" sz="12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id="{8B98A48E-FBF2-0CB1-7F92-AC456FD9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849504" y="4843524"/>
              <a:ext cx="386978" cy="485012"/>
            </a:xfrm>
            <a:prstGeom prst="rect">
              <a:avLst/>
            </a:prstGeom>
          </p:spPr>
        </p:pic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121973EA-AA92-88BC-1ACB-FC4F84996691}"/>
                </a:ext>
              </a:extLst>
            </p:cNvPr>
            <p:cNvCxnSpPr>
              <a:cxnSpLocks/>
            </p:cNvCxnSpPr>
            <p:nvPr/>
          </p:nvCxnSpPr>
          <p:spPr>
            <a:xfrm>
              <a:off x="5874600" y="548030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AA6D1411-0635-68F2-6560-629EC9C4942A}"/>
                </a:ext>
              </a:extLst>
            </p:cNvPr>
            <p:cNvSpPr txBox="1"/>
            <p:nvPr/>
          </p:nvSpPr>
          <p:spPr>
            <a:xfrm>
              <a:off x="6264041" y="4833971"/>
              <a:ext cx="3296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TERRAIN : </a:t>
              </a:r>
            </a:p>
            <a:p>
              <a:pPr algn="just"/>
              <a:endParaRPr lang="fr-FR" sz="12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 couloir de 5*10m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4919279-726B-CCCF-109C-3CB9C4C4E738}"/>
                </a:ext>
              </a:extLst>
            </p:cNvPr>
            <p:cNvSpPr/>
            <p:nvPr/>
          </p:nvSpPr>
          <p:spPr>
            <a:xfrm>
              <a:off x="6782452" y="6585462"/>
              <a:ext cx="5706154" cy="409168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2" name="object 20">
              <a:extLst>
                <a:ext uri="{FF2B5EF4-FFF2-40B4-BE49-F238E27FC236}">
                  <a16:creationId xmlns:a16="http://schemas.microsoft.com/office/drawing/2014/main" id="{EE4BB7A4-3052-8181-2C4E-706444CA5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205" y="-2243"/>
              <a:ext cx="6451202" cy="409575"/>
            </a:xfrm>
            <a:custGeom>
              <a:avLst/>
              <a:gdLst/>
              <a:ahLst/>
              <a:cxnLst/>
              <a:rect l="l" t="t" r="r" b="b"/>
              <a:pathLst>
                <a:path w="8220709" h="407034">
                  <a:moveTo>
                    <a:pt x="8220455" y="0"/>
                  </a:moveTo>
                  <a:lnTo>
                    <a:pt x="151234" y="0"/>
                  </a:lnTo>
                  <a:lnTo>
                    <a:pt x="0" y="406908"/>
                  </a:lnTo>
                  <a:lnTo>
                    <a:pt x="8220455" y="406908"/>
                  </a:lnTo>
                  <a:lnTo>
                    <a:pt x="8220455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fr-FR" sz="28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SITUATION RUGBY </a:t>
              </a:r>
              <a:endParaRPr b="1" dirty="0">
                <a:solidFill>
                  <a:schemeClr val="bg1"/>
                </a:solidFill>
              </a:endParaRPr>
            </a:p>
          </p:txBody>
        </p:sp>
        <p:pic>
          <p:nvPicPr>
            <p:cNvPr id="123" name="Picture 2" descr="Compétitions en Ile de France">
              <a:extLst>
                <a:ext uri="{FF2B5EF4-FFF2-40B4-BE49-F238E27FC236}">
                  <a16:creationId xmlns:a16="http://schemas.microsoft.com/office/drawing/2014/main" id="{CA38C363-66BB-D0E8-EEE0-CC936458D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808" y="-172448"/>
              <a:ext cx="1600411" cy="106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object 26">
              <a:extLst>
                <a:ext uri="{FF2B5EF4-FFF2-40B4-BE49-F238E27FC236}">
                  <a16:creationId xmlns:a16="http://schemas.microsoft.com/office/drawing/2014/main" id="{53F861C3-D5F0-A4BC-349B-78A1DA15E8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4556" y="763459"/>
              <a:ext cx="1462733" cy="540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5" name="object 22">
              <a:extLst>
                <a:ext uri="{FF2B5EF4-FFF2-40B4-BE49-F238E27FC236}">
                  <a16:creationId xmlns:a16="http://schemas.microsoft.com/office/drawing/2014/main" id="{3038FF82-557C-5B48-B0B2-C7C8A12F6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9148" y="407118"/>
              <a:ext cx="4395470" cy="358140"/>
            </a:xfrm>
            <a:custGeom>
              <a:avLst/>
              <a:gdLst/>
              <a:ahLst/>
              <a:cxnLst/>
              <a:rect l="l" t="t" r="r" b="b"/>
              <a:pathLst>
                <a:path w="4395470" h="358140">
                  <a:moveTo>
                    <a:pt x="4395216" y="0"/>
                  </a:moveTo>
                  <a:lnTo>
                    <a:pt x="119176" y="0"/>
                  </a:lnTo>
                  <a:lnTo>
                    <a:pt x="0" y="358139"/>
                  </a:lnTo>
                  <a:lnTo>
                    <a:pt x="4276090" y="358139"/>
                  </a:lnTo>
                  <a:lnTo>
                    <a:pt x="4395216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b="1" dirty="0"/>
                <a:t>Touche</a:t>
              </a:r>
              <a:endParaRPr b="1" dirty="0"/>
            </a:p>
          </p:txBody>
        </p: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37DBA3D9-D547-2878-B05F-77C523DF44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63886" y="1420009"/>
              <a:ext cx="477651" cy="468000"/>
              <a:chOff x="355092" y="1645919"/>
              <a:chExt cx="502920" cy="492759"/>
            </a:xfrm>
          </p:grpSpPr>
          <p:sp>
            <p:nvSpPr>
              <p:cNvPr id="127" name="object 31">
                <a:extLst>
                  <a:ext uri="{FF2B5EF4-FFF2-40B4-BE49-F238E27FC236}">
                    <a16:creationId xmlns:a16="http://schemas.microsoft.com/office/drawing/2014/main" id="{15C71122-E389-91E1-1C78-9C5E3DEEBC69}"/>
                  </a:ext>
                </a:extLst>
              </p:cNvPr>
              <p:cNvSpPr/>
              <p:nvPr/>
            </p:nvSpPr>
            <p:spPr>
              <a:xfrm>
                <a:off x="355092" y="1645919"/>
                <a:ext cx="502920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32">
                <a:extLst>
                  <a:ext uri="{FF2B5EF4-FFF2-40B4-BE49-F238E27FC236}">
                    <a16:creationId xmlns:a16="http://schemas.microsoft.com/office/drawing/2014/main" id="{312941FE-9F80-9A9B-937F-758DEA6C8609}"/>
                  </a:ext>
                </a:extLst>
              </p:cNvPr>
              <p:cNvSpPr/>
              <p:nvPr/>
            </p:nvSpPr>
            <p:spPr>
              <a:xfrm>
                <a:off x="406908" y="1684019"/>
                <a:ext cx="403860" cy="41605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43BE6F8A-8FB0-BC8C-FE9B-DD1A1EE3D4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87743" y="668384"/>
              <a:ext cx="523240" cy="494030"/>
              <a:chOff x="1859343" y="2474281"/>
              <a:chExt cx="523240" cy="494030"/>
            </a:xfrm>
          </p:grpSpPr>
          <p:grpSp>
            <p:nvGrpSpPr>
              <p:cNvPr id="130" name="object 45">
                <a:extLst>
                  <a:ext uri="{FF2B5EF4-FFF2-40B4-BE49-F238E27FC236}">
                    <a16:creationId xmlns:a16="http://schemas.microsoft.com/office/drawing/2014/main" id="{3B0B34C9-F788-EF35-3D37-24BD3BDFD33A}"/>
                  </a:ext>
                </a:extLst>
              </p:cNvPr>
              <p:cNvGrpSpPr/>
              <p:nvPr/>
            </p:nvGrpSpPr>
            <p:grpSpPr>
              <a:xfrm>
                <a:off x="1859343" y="2474281"/>
                <a:ext cx="523240" cy="494030"/>
                <a:chOff x="6830568" y="3261359"/>
                <a:chExt cx="523240" cy="494030"/>
              </a:xfrm>
            </p:grpSpPr>
            <p:sp>
              <p:nvSpPr>
                <p:cNvPr id="132" name="object 46">
                  <a:extLst>
                    <a:ext uri="{FF2B5EF4-FFF2-40B4-BE49-F238E27FC236}">
                      <a16:creationId xmlns:a16="http://schemas.microsoft.com/office/drawing/2014/main" id="{DDF22451-DFB9-86CD-7024-4D22D642DA7D}"/>
                    </a:ext>
                  </a:extLst>
                </p:cNvPr>
                <p:cNvSpPr/>
                <p:nvPr/>
              </p:nvSpPr>
              <p:spPr>
                <a:xfrm>
                  <a:off x="6830568" y="3261359"/>
                  <a:ext cx="523240" cy="49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40" h="494029">
                      <a:moveTo>
                        <a:pt x="261365" y="0"/>
                      </a:moveTo>
                      <a:lnTo>
                        <a:pt x="214371" y="3976"/>
                      </a:lnTo>
                      <a:lnTo>
                        <a:pt x="170146" y="15440"/>
                      </a:lnTo>
                      <a:lnTo>
                        <a:pt x="129427" y="33697"/>
                      </a:lnTo>
                      <a:lnTo>
                        <a:pt x="92950" y="58049"/>
                      </a:lnTo>
                      <a:lnTo>
                        <a:pt x="61453" y="87802"/>
                      </a:lnTo>
                      <a:lnTo>
                        <a:pt x="35672" y="122258"/>
                      </a:lnTo>
                      <a:lnTo>
                        <a:pt x="16345" y="160722"/>
                      </a:lnTo>
                      <a:lnTo>
                        <a:pt x="4209" y="202497"/>
                      </a:lnTo>
                      <a:lnTo>
                        <a:pt x="0" y="246887"/>
                      </a:lnTo>
                      <a:lnTo>
                        <a:pt x="4209" y="291278"/>
                      </a:lnTo>
                      <a:lnTo>
                        <a:pt x="16345" y="333053"/>
                      </a:lnTo>
                      <a:lnTo>
                        <a:pt x="35672" y="371517"/>
                      </a:lnTo>
                      <a:lnTo>
                        <a:pt x="61453" y="405973"/>
                      </a:lnTo>
                      <a:lnTo>
                        <a:pt x="92950" y="435726"/>
                      </a:lnTo>
                      <a:lnTo>
                        <a:pt x="129427" y="460078"/>
                      </a:lnTo>
                      <a:lnTo>
                        <a:pt x="170146" y="478335"/>
                      </a:lnTo>
                      <a:lnTo>
                        <a:pt x="214371" y="489799"/>
                      </a:lnTo>
                      <a:lnTo>
                        <a:pt x="261365" y="493775"/>
                      </a:lnTo>
                      <a:lnTo>
                        <a:pt x="308360" y="489799"/>
                      </a:lnTo>
                      <a:lnTo>
                        <a:pt x="352585" y="478335"/>
                      </a:lnTo>
                      <a:lnTo>
                        <a:pt x="393304" y="460078"/>
                      </a:lnTo>
                      <a:lnTo>
                        <a:pt x="429781" y="435726"/>
                      </a:lnTo>
                      <a:lnTo>
                        <a:pt x="461278" y="405973"/>
                      </a:lnTo>
                      <a:lnTo>
                        <a:pt x="487059" y="371517"/>
                      </a:lnTo>
                      <a:lnTo>
                        <a:pt x="506386" y="333053"/>
                      </a:lnTo>
                      <a:lnTo>
                        <a:pt x="518522" y="291278"/>
                      </a:lnTo>
                      <a:lnTo>
                        <a:pt x="522731" y="246887"/>
                      </a:lnTo>
                      <a:lnTo>
                        <a:pt x="518522" y="202497"/>
                      </a:lnTo>
                      <a:lnTo>
                        <a:pt x="506386" y="160722"/>
                      </a:lnTo>
                      <a:lnTo>
                        <a:pt x="487059" y="122258"/>
                      </a:lnTo>
                      <a:lnTo>
                        <a:pt x="461278" y="87802"/>
                      </a:lnTo>
                      <a:lnTo>
                        <a:pt x="429781" y="58049"/>
                      </a:lnTo>
                      <a:lnTo>
                        <a:pt x="393304" y="33697"/>
                      </a:lnTo>
                      <a:lnTo>
                        <a:pt x="352585" y="15440"/>
                      </a:lnTo>
                      <a:lnTo>
                        <a:pt x="308360" y="3976"/>
                      </a:lnTo>
                      <a:lnTo>
                        <a:pt x="261365" y="0"/>
                      </a:lnTo>
                      <a:close/>
                    </a:path>
                  </a:pathLst>
                </a:custGeom>
                <a:solidFill>
                  <a:srgbClr val="FF9933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3" name="object 47">
                  <a:extLst>
                    <a:ext uri="{FF2B5EF4-FFF2-40B4-BE49-F238E27FC236}">
                      <a16:creationId xmlns:a16="http://schemas.microsoft.com/office/drawing/2014/main" id="{5392F7A6-235D-688A-6F66-CF5A284AB8D7}"/>
                    </a:ext>
                  </a:extLst>
                </p:cNvPr>
                <p:cNvSpPr/>
                <p:nvPr/>
              </p:nvSpPr>
              <p:spPr>
                <a:xfrm>
                  <a:off x="6859524" y="3287267"/>
                  <a:ext cx="355092" cy="352043"/>
                </a:xfrm>
                <a:prstGeom prst="rect">
                  <a:avLst/>
                </a:prstGeom>
                <a:blipFill>
                  <a:blip r:embed="rId1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31" name="object 48">
                <a:extLst>
                  <a:ext uri="{FF2B5EF4-FFF2-40B4-BE49-F238E27FC236}">
                    <a16:creationId xmlns:a16="http://schemas.microsoft.com/office/drawing/2014/main" id="{BD4A6153-300B-0BA8-98D4-723B8428B35E}"/>
                  </a:ext>
                </a:extLst>
              </p:cNvPr>
              <p:cNvSpPr txBox="1"/>
              <p:nvPr/>
            </p:nvSpPr>
            <p:spPr>
              <a:xfrm>
                <a:off x="2045017" y="2703643"/>
                <a:ext cx="280035" cy="19749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spcBef>
                    <a:spcPts val="100"/>
                  </a:spcBef>
                </a:pPr>
                <a:r>
                  <a:rPr sz="1200" b="1" dirty="0">
                    <a:solidFill>
                      <a:srgbClr val="FFFFFF"/>
                    </a:solidFill>
                    <a:latin typeface="Carlito"/>
                    <a:cs typeface="Carlito"/>
                  </a:rPr>
                  <a:t>U14</a:t>
                </a:r>
                <a:endParaRPr sz="1200" dirty="0">
                  <a:latin typeface="Carlito"/>
                  <a:cs typeface="Carlito"/>
                </a:endParaRPr>
              </a:p>
            </p:txBody>
          </p:sp>
        </p:grp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37E8FC76-38C2-C3A5-4E96-BB3338BFD057}"/>
                </a:ext>
              </a:extLst>
            </p:cNvPr>
            <p:cNvSpPr/>
            <p:nvPr/>
          </p:nvSpPr>
          <p:spPr>
            <a:xfrm>
              <a:off x="9997563" y="2829148"/>
              <a:ext cx="3255706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COMPORTEMENTS ATTENDUS :</a:t>
              </a:r>
              <a:endParaRPr lang="fr-FR" sz="1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just">
                <a:defRPr/>
              </a:pPr>
              <a:endParaRPr lang="fr-FR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Fréquence appuis / pointes de pieds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Jambes fléchies/Transfert de force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Bras/Mains engagés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Torses qui se touchent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Finir mains/Bras/Doigts/Yeux vers le ciel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b="1" dirty="0">
                  <a:solidFill>
                    <a:schemeClr val="accent5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Contrôler la descente</a:t>
              </a:r>
            </a:p>
          </p:txBody>
        </p:sp>
        <p:cxnSp>
          <p:nvCxnSpPr>
            <p:cNvPr id="136" name="Connecteur droit 135">
              <a:extLst>
                <a:ext uri="{FF2B5EF4-FFF2-40B4-BE49-F238E27FC236}">
                  <a16:creationId xmlns:a16="http://schemas.microsoft.com/office/drawing/2014/main" id="{A7642EA1-6BB3-2F07-4397-661B1C0941F2}"/>
                </a:ext>
              </a:extLst>
            </p:cNvPr>
            <p:cNvCxnSpPr/>
            <p:nvPr/>
          </p:nvCxnSpPr>
          <p:spPr>
            <a:xfrm>
              <a:off x="9659829" y="362227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CF2E628E-F074-80CF-A215-3CC26B30F6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95171" y="3061355"/>
              <a:ext cx="509271" cy="498981"/>
              <a:chOff x="140153" y="710775"/>
              <a:chExt cx="2014111" cy="1973416"/>
            </a:xfrm>
          </p:grpSpPr>
          <p:sp>
            <p:nvSpPr>
              <p:cNvPr id="138" name="object 31">
                <a:extLst>
                  <a:ext uri="{FF2B5EF4-FFF2-40B4-BE49-F238E27FC236}">
                    <a16:creationId xmlns:a16="http://schemas.microsoft.com/office/drawing/2014/main" id="{EF42F358-4151-E25C-1FAF-F196680B3174}"/>
                  </a:ext>
                </a:extLst>
              </p:cNvPr>
              <p:cNvSpPr/>
              <p:nvPr/>
            </p:nvSpPr>
            <p:spPr>
              <a:xfrm>
                <a:off x="140153" y="710775"/>
                <a:ext cx="2014111" cy="1973416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9" name="Picture 2" descr="Joueur De Rugby Courir Avec Le Ballon | Icons Gratuite">
                <a:extLst>
                  <a:ext uri="{FF2B5EF4-FFF2-40B4-BE49-F238E27FC236}">
                    <a16:creationId xmlns:a16="http://schemas.microsoft.com/office/drawing/2014/main" id="{4D509E63-5BDB-7A8D-FC66-7CB54C469D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artisticChalkSketch/>
                        </a14:imgEffect>
                        <a14:imgEffect>
                          <a14:colorTemperature colorTemp="649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874" y="860907"/>
                <a:ext cx="1618906" cy="16189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0" name="Graphique 139" descr="Présentation avec multimédia contour">
              <a:extLst>
                <a:ext uri="{FF2B5EF4-FFF2-40B4-BE49-F238E27FC236}">
                  <a16:creationId xmlns:a16="http://schemas.microsoft.com/office/drawing/2014/main" id="{F6A4364D-CEC0-49EE-97EF-43E82A921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790993" y="5744084"/>
              <a:ext cx="504000" cy="504000"/>
            </a:xfrm>
            <a:prstGeom prst="rect">
              <a:avLst/>
            </a:prstGeom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E72D90D-90B0-869E-2F64-7229EFD66D11}"/>
                </a:ext>
              </a:extLst>
            </p:cNvPr>
            <p:cNvSpPr/>
            <p:nvPr/>
          </p:nvSpPr>
          <p:spPr>
            <a:xfrm>
              <a:off x="6260866" y="5786420"/>
              <a:ext cx="2965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LIEN VIDEO:</a:t>
              </a:r>
            </a:p>
            <a:p>
              <a:pPr algn="just">
                <a:defRPr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XXXXXXXXXXXX</a:t>
              </a:r>
            </a:p>
          </p:txBody>
        </p:sp>
        <p:cxnSp>
          <p:nvCxnSpPr>
            <p:cNvPr id="142" name="Connecteur droit 141">
              <a:extLst>
                <a:ext uri="{FF2B5EF4-FFF2-40B4-BE49-F238E27FC236}">
                  <a16:creationId xmlns:a16="http://schemas.microsoft.com/office/drawing/2014/main" id="{A1B69D7E-27E0-BF7D-FDFD-D4669B40F589}"/>
                </a:ext>
              </a:extLst>
            </p:cNvPr>
            <p:cNvCxnSpPr>
              <a:cxnSpLocks/>
            </p:cNvCxnSpPr>
            <p:nvPr/>
          </p:nvCxnSpPr>
          <p:spPr>
            <a:xfrm>
              <a:off x="6951905" y="6772256"/>
              <a:ext cx="50163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>
              <a:extLst>
                <a:ext uri="{FF2B5EF4-FFF2-40B4-BE49-F238E27FC236}">
                  <a16:creationId xmlns:a16="http://schemas.microsoft.com/office/drawing/2014/main" id="{AFC8DB9D-BD4E-724A-4386-863FD806AC86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4" y="10496123"/>
              <a:ext cx="503472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>
              <a:extLst>
                <a:ext uri="{FF2B5EF4-FFF2-40B4-BE49-F238E27FC236}">
                  <a16:creationId xmlns:a16="http://schemas.microsoft.com/office/drawing/2014/main" id="{78C6CD96-742C-C3CC-CA73-493AF6BFF054}"/>
                </a:ext>
              </a:extLst>
            </p:cNvPr>
            <p:cNvCxnSpPr>
              <a:cxnSpLocks/>
            </p:cNvCxnSpPr>
            <p:nvPr/>
          </p:nvCxnSpPr>
          <p:spPr>
            <a:xfrm>
              <a:off x="11982022" y="6767547"/>
              <a:ext cx="0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>
              <a:extLst>
                <a:ext uri="{FF2B5EF4-FFF2-40B4-BE49-F238E27FC236}">
                  <a16:creationId xmlns:a16="http://schemas.microsoft.com/office/drawing/2014/main" id="{E342B34F-C583-2399-1F90-614BB304A61D}"/>
                </a:ext>
              </a:extLst>
            </p:cNvPr>
            <p:cNvCxnSpPr>
              <a:cxnSpLocks/>
            </p:cNvCxnSpPr>
            <p:nvPr/>
          </p:nvCxnSpPr>
          <p:spPr>
            <a:xfrm>
              <a:off x="6947295" y="6767547"/>
              <a:ext cx="18387" cy="37285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6" name="Image 145">
              <a:extLst>
                <a:ext uri="{FF2B5EF4-FFF2-40B4-BE49-F238E27FC236}">
                  <a16:creationId xmlns:a16="http://schemas.microsoft.com/office/drawing/2014/main" id="{D20E665F-60E7-095F-8021-FF228FA05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38238">
              <a:off x="9203273" y="7221002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pic>
          <p:nvPicPr>
            <p:cNvPr id="147" name="Image 146">
              <a:extLst>
                <a:ext uri="{FF2B5EF4-FFF2-40B4-BE49-F238E27FC236}">
                  <a16:creationId xmlns:a16="http://schemas.microsoft.com/office/drawing/2014/main" id="{0B031BC5-1D21-8B9E-4961-8575E132E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364117">
              <a:off x="7439008" y="8303983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F1B79C5B-27F0-5F93-030B-6F428D887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727816">
              <a:off x="9278214" y="9665435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35DB0A63-4B4C-C4EF-008E-F86FEB60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47238">
              <a:off x="9205522" y="8328998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DC6732B5-6A42-9833-648E-290B4EA77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7392626" y="9691616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pic>
          <p:nvPicPr>
            <p:cNvPr id="151" name="Image 150">
              <a:extLst>
                <a:ext uri="{FF2B5EF4-FFF2-40B4-BE49-F238E27FC236}">
                  <a16:creationId xmlns:a16="http://schemas.microsoft.com/office/drawing/2014/main" id="{9EC6E0C3-F1EF-40EB-5A5E-1DDCD1CD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13717">
              <a:off x="10429928" y="7221580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pic>
          <p:nvPicPr>
            <p:cNvPr id="152" name="Image 151">
              <a:extLst>
                <a:ext uri="{FF2B5EF4-FFF2-40B4-BE49-F238E27FC236}">
                  <a16:creationId xmlns:a16="http://schemas.microsoft.com/office/drawing/2014/main" id="{ED4B19DD-DDED-2D6C-528E-806140267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97365">
              <a:off x="10453643" y="8303476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pic>
          <p:nvPicPr>
            <p:cNvPr id="153" name="Image 152">
              <a:extLst>
                <a:ext uri="{FF2B5EF4-FFF2-40B4-BE49-F238E27FC236}">
                  <a16:creationId xmlns:a16="http://schemas.microsoft.com/office/drawing/2014/main" id="{AF8360DD-988A-F9E4-A658-956AE654E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538186">
              <a:off x="7450373" y="7121374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sp>
          <p:nvSpPr>
            <p:cNvPr id="154" name="Oval 18">
              <a:extLst>
                <a:ext uri="{FF2B5EF4-FFF2-40B4-BE49-F238E27FC236}">
                  <a16:creationId xmlns:a16="http://schemas.microsoft.com/office/drawing/2014/main" id="{4E7F00D4-9F97-F706-C80B-E0E547BDB8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816409" flipH="1">
              <a:off x="7831797" y="7226008"/>
              <a:ext cx="267749" cy="122414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55" name="Oval 18">
              <a:extLst>
                <a:ext uri="{FF2B5EF4-FFF2-40B4-BE49-F238E27FC236}">
                  <a16:creationId xmlns:a16="http://schemas.microsoft.com/office/drawing/2014/main" id="{4D2B514D-6AE0-7530-4997-3534031E7B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781023" y="8460008"/>
              <a:ext cx="267749" cy="122414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  <p:cxnSp>
          <p:nvCxnSpPr>
            <p:cNvPr id="156" name="Connecteur droit avec flèche 155">
              <a:extLst>
                <a:ext uri="{FF2B5EF4-FFF2-40B4-BE49-F238E27FC236}">
                  <a16:creationId xmlns:a16="http://schemas.microsoft.com/office/drawing/2014/main" id="{BE68D629-0966-FAC3-5F10-2C4856B54D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78103" y="6992460"/>
              <a:ext cx="17473" cy="7095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75C37CA3-74F8-DDC6-C67C-C43B09A94671}"/>
                </a:ext>
              </a:extLst>
            </p:cNvPr>
            <p:cNvSpPr txBox="1"/>
            <p:nvPr/>
          </p:nvSpPr>
          <p:spPr>
            <a:xfrm>
              <a:off x="12078103" y="7250574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5m</a:t>
              </a:r>
            </a:p>
          </p:txBody>
        </p:sp>
        <p:sp>
          <p:nvSpPr>
            <p:cNvPr id="158" name="Cylindre 157">
              <a:extLst>
                <a:ext uri="{FF2B5EF4-FFF2-40B4-BE49-F238E27FC236}">
                  <a16:creationId xmlns:a16="http://schemas.microsoft.com/office/drawing/2014/main" id="{DEF4209B-5469-C6CD-0405-46A17AB9B197}"/>
                </a:ext>
              </a:extLst>
            </p:cNvPr>
            <p:cNvSpPr/>
            <p:nvPr/>
          </p:nvSpPr>
          <p:spPr>
            <a:xfrm>
              <a:off x="9883090" y="8198108"/>
              <a:ext cx="203200" cy="519113"/>
            </a:xfrm>
            <a:prstGeom prst="can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9" name="Cylindre 158">
              <a:extLst>
                <a:ext uri="{FF2B5EF4-FFF2-40B4-BE49-F238E27FC236}">
                  <a16:creationId xmlns:a16="http://schemas.microsoft.com/office/drawing/2014/main" id="{AA94AA5B-C184-2A8D-11AD-FF595DE0EF8B}"/>
                </a:ext>
              </a:extLst>
            </p:cNvPr>
            <p:cNvSpPr/>
            <p:nvPr/>
          </p:nvSpPr>
          <p:spPr>
            <a:xfrm>
              <a:off x="9854606" y="6969273"/>
              <a:ext cx="203200" cy="519113"/>
            </a:xfrm>
            <a:prstGeom prst="can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0" name="Cylindre 159">
              <a:extLst>
                <a:ext uri="{FF2B5EF4-FFF2-40B4-BE49-F238E27FC236}">
                  <a16:creationId xmlns:a16="http://schemas.microsoft.com/office/drawing/2014/main" id="{D12D937D-BF0A-F409-301C-BFC8E860BF61}"/>
                </a:ext>
              </a:extLst>
            </p:cNvPr>
            <p:cNvSpPr/>
            <p:nvPr/>
          </p:nvSpPr>
          <p:spPr>
            <a:xfrm>
              <a:off x="9984690" y="9472891"/>
              <a:ext cx="203200" cy="519113"/>
            </a:xfrm>
            <a:prstGeom prst="can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1" name="Triangle isocèle 40">
              <a:extLst>
                <a:ext uri="{FF2B5EF4-FFF2-40B4-BE49-F238E27FC236}">
                  <a16:creationId xmlns:a16="http://schemas.microsoft.com/office/drawing/2014/main" id="{98FF57F2-E64D-D052-C182-797DF9C9B651}"/>
                </a:ext>
              </a:extLst>
            </p:cNvPr>
            <p:cNvSpPr/>
            <p:nvPr/>
          </p:nvSpPr>
          <p:spPr>
            <a:xfrm>
              <a:off x="11039630" y="9746570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2" name="Triangle isocèle 40">
              <a:extLst>
                <a:ext uri="{FF2B5EF4-FFF2-40B4-BE49-F238E27FC236}">
                  <a16:creationId xmlns:a16="http://schemas.microsoft.com/office/drawing/2014/main" id="{102C430D-3257-D3FE-97DD-037596DA39C5}"/>
                </a:ext>
              </a:extLst>
            </p:cNvPr>
            <p:cNvSpPr/>
            <p:nvPr/>
          </p:nvSpPr>
          <p:spPr>
            <a:xfrm>
              <a:off x="7146065" y="9728548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3" name="Triangle isocèle 40">
              <a:extLst>
                <a:ext uri="{FF2B5EF4-FFF2-40B4-BE49-F238E27FC236}">
                  <a16:creationId xmlns:a16="http://schemas.microsoft.com/office/drawing/2014/main" id="{8C25C74E-A5A9-0424-9FCC-C5AF1EF95BC0}"/>
                </a:ext>
              </a:extLst>
            </p:cNvPr>
            <p:cNvSpPr/>
            <p:nvPr/>
          </p:nvSpPr>
          <p:spPr>
            <a:xfrm>
              <a:off x="9026233" y="9759283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4" name="Triangle isocèle 40">
              <a:extLst>
                <a:ext uri="{FF2B5EF4-FFF2-40B4-BE49-F238E27FC236}">
                  <a16:creationId xmlns:a16="http://schemas.microsoft.com/office/drawing/2014/main" id="{BBAF53A7-F523-1BE4-92C9-9C7FEB30830D}"/>
                </a:ext>
              </a:extLst>
            </p:cNvPr>
            <p:cNvSpPr/>
            <p:nvPr/>
          </p:nvSpPr>
          <p:spPr>
            <a:xfrm>
              <a:off x="7217644" y="7153621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5" name="Triangle isocèle 40">
              <a:extLst>
                <a:ext uri="{FF2B5EF4-FFF2-40B4-BE49-F238E27FC236}">
                  <a16:creationId xmlns:a16="http://schemas.microsoft.com/office/drawing/2014/main" id="{42780AC2-C003-A3CC-3817-FBA03C26C090}"/>
                </a:ext>
              </a:extLst>
            </p:cNvPr>
            <p:cNvSpPr/>
            <p:nvPr/>
          </p:nvSpPr>
          <p:spPr>
            <a:xfrm>
              <a:off x="8967752" y="7276508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6" name="Triangle isocèle 40">
              <a:extLst>
                <a:ext uri="{FF2B5EF4-FFF2-40B4-BE49-F238E27FC236}">
                  <a16:creationId xmlns:a16="http://schemas.microsoft.com/office/drawing/2014/main" id="{759D9F90-028C-BDF5-F4F9-B1FC28E88734}"/>
                </a:ext>
              </a:extLst>
            </p:cNvPr>
            <p:cNvSpPr/>
            <p:nvPr/>
          </p:nvSpPr>
          <p:spPr>
            <a:xfrm>
              <a:off x="10963650" y="7278211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7" name="Triangle isocèle 40">
              <a:extLst>
                <a:ext uri="{FF2B5EF4-FFF2-40B4-BE49-F238E27FC236}">
                  <a16:creationId xmlns:a16="http://schemas.microsoft.com/office/drawing/2014/main" id="{E93ADF18-C3BF-98B5-6A92-1569BA1AD514}"/>
                </a:ext>
              </a:extLst>
            </p:cNvPr>
            <p:cNvSpPr/>
            <p:nvPr/>
          </p:nvSpPr>
          <p:spPr>
            <a:xfrm>
              <a:off x="7151505" y="8380031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8" name="Oval 18">
              <a:extLst>
                <a:ext uri="{FF2B5EF4-FFF2-40B4-BE49-F238E27FC236}">
                  <a16:creationId xmlns:a16="http://schemas.microsoft.com/office/drawing/2014/main" id="{F8E406EA-C990-8B32-D261-00C4EE526B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7770140" y="9811914"/>
              <a:ext cx="267749" cy="122414"/>
            </a:xfrm>
            <a:prstGeom prst="ellipse">
              <a:avLst/>
            </a:prstGeom>
            <a:solidFill>
              <a:srgbClr val="FFA27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169" name="Triangle isocèle 40">
              <a:extLst>
                <a:ext uri="{FF2B5EF4-FFF2-40B4-BE49-F238E27FC236}">
                  <a16:creationId xmlns:a16="http://schemas.microsoft.com/office/drawing/2014/main" id="{0E6983B4-16A7-D88E-1AB6-D994710238CF}"/>
                </a:ext>
              </a:extLst>
            </p:cNvPr>
            <p:cNvSpPr/>
            <p:nvPr/>
          </p:nvSpPr>
          <p:spPr>
            <a:xfrm>
              <a:off x="10942038" y="8436573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0" name="Triangle isocèle 40">
              <a:extLst>
                <a:ext uri="{FF2B5EF4-FFF2-40B4-BE49-F238E27FC236}">
                  <a16:creationId xmlns:a16="http://schemas.microsoft.com/office/drawing/2014/main" id="{0B294BF3-943E-BE34-F644-2D73010B8DF8}"/>
                </a:ext>
              </a:extLst>
            </p:cNvPr>
            <p:cNvSpPr/>
            <p:nvPr/>
          </p:nvSpPr>
          <p:spPr>
            <a:xfrm>
              <a:off x="8970506" y="8425998"/>
              <a:ext cx="134937" cy="19526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BF97EDB5-0981-D092-E51B-9B930D92C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97365">
              <a:off x="10529004" y="9642458"/>
              <a:ext cx="363325" cy="397698"/>
            </a:xfrm>
            <a:prstGeom prst="rect">
              <a:avLst/>
            </a:prstGeom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09861071-8701-A2B1-7160-804236A3BB73}"/>
                </a:ext>
              </a:extLst>
            </p:cNvPr>
            <p:cNvCxnSpPr/>
            <p:nvPr/>
          </p:nvCxnSpPr>
          <p:spPr>
            <a:xfrm>
              <a:off x="6965681" y="7943946"/>
              <a:ext cx="50025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>
              <a:extLst>
                <a:ext uri="{FF2B5EF4-FFF2-40B4-BE49-F238E27FC236}">
                  <a16:creationId xmlns:a16="http://schemas.microsoft.com/office/drawing/2014/main" id="{B33F274D-B315-8CE5-6557-49CFB57FE8E2}"/>
                </a:ext>
              </a:extLst>
            </p:cNvPr>
            <p:cNvCxnSpPr/>
            <p:nvPr/>
          </p:nvCxnSpPr>
          <p:spPr>
            <a:xfrm>
              <a:off x="6947294" y="9229111"/>
              <a:ext cx="50025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avec flèche 173">
              <a:extLst>
                <a:ext uri="{FF2B5EF4-FFF2-40B4-BE49-F238E27FC236}">
                  <a16:creationId xmlns:a16="http://schemas.microsoft.com/office/drawing/2014/main" id="{A06C473A-E680-8440-B51D-8585188CE6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9026" y="6676687"/>
              <a:ext cx="3846936" cy="1847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DC5EB6CB-4528-8199-3209-F30EE890DB32}"/>
                </a:ext>
              </a:extLst>
            </p:cNvPr>
            <p:cNvSpPr txBox="1"/>
            <p:nvPr/>
          </p:nvSpPr>
          <p:spPr>
            <a:xfrm>
              <a:off x="11242960" y="6502116"/>
              <a:ext cx="5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10m</a:t>
              </a:r>
            </a:p>
          </p:txBody>
        </p:sp>
        <p:cxnSp>
          <p:nvCxnSpPr>
            <p:cNvPr id="176" name="Connecteur droit 175">
              <a:extLst>
                <a:ext uri="{FF2B5EF4-FFF2-40B4-BE49-F238E27FC236}">
                  <a16:creationId xmlns:a16="http://schemas.microsoft.com/office/drawing/2014/main" id="{1FF18B90-9430-DEF7-FF88-9085530BA5E3}"/>
                </a:ext>
              </a:extLst>
            </p:cNvPr>
            <p:cNvCxnSpPr>
              <a:cxnSpLocks/>
            </p:cNvCxnSpPr>
            <p:nvPr/>
          </p:nvCxnSpPr>
          <p:spPr>
            <a:xfrm>
              <a:off x="5863885" y="629885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9133EDF-3E3F-F1F3-53D8-EC53DFF93739}"/>
                </a:ext>
              </a:extLst>
            </p:cNvPr>
            <p:cNvSpPr/>
            <p:nvPr/>
          </p:nvSpPr>
          <p:spPr>
            <a:xfrm>
              <a:off x="5638800" y="0"/>
              <a:ext cx="7644607" cy="106309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D7B8D78-BD40-89B0-B22F-CBB00BB7EF6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230354" y="671720"/>
            <a:ext cx="2187840" cy="19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media"/>
            <a:extLst>
              <a:ext uri="{FF2B5EF4-FFF2-40B4-BE49-F238E27FC236}">
                <a16:creationId xmlns:a16="http://schemas.microsoft.com/office/drawing/2014/main" id="{39355BAA-97FA-61C7-E398-FFC09844E4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3188" y="2207941"/>
            <a:ext cx="9980958" cy="561428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8A7E3B-6392-CEED-B9A1-FCC3F3B7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23790" y="9909726"/>
            <a:ext cx="4276606" cy="5692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73000D8-76C1-C141-96D1-BDD2B671C0E1}" type="slidenum">
              <a:rPr lang="en-US" sz="1200" smtClean="0"/>
              <a:pPr defTabSz="914400">
                <a:spcAft>
                  <a:spcPts val="600"/>
                </a:spcAft>
              </a:pPr>
              <a:t>5</a:t>
            </a:fld>
            <a:endParaRPr lang="en-US" sz="1200"/>
          </a:p>
        </p:txBody>
      </p:sp>
      <p:pic>
        <p:nvPicPr>
          <p:cNvPr id="6" name="Image 5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99228D2C-13BF-8A6D-3D66-D3548714F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0354" y="671720"/>
            <a:ext cx="2187840" cy="19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8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EDBA21-2FFB-6DAD-903C-A7FF7A1A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6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99BE54C-5E95-B404-BC00-ED24FB842549}"/>
              </a:ext>
            </a:extLst>
          </p:cNvPr>
          <p:cNvGrpSpPr/>
          <p:nvPr/>
        </p:nvGrpSpPr>
        <p:grpSpPr>
          <a:xfrm>
            <a:off x="5879422" y="495132"/>
            <a:ext cx="7248293" cy="9701548"/>
            <a:chOff x="5460808" y="-172448"/>
            <a:chExt cx="7874022" cy="1086425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DD4D8E7-8611-F4AD-C77E-AF2B6281A298}"/>
                </a:ext>
              </a:extLst>
            </p:cNvPr>
            <p:cNvSpPr txBox="1"/>
            <p:nvPr/>
          </p:nvSpPr>
          <p:spPr>
            <a:xfrm>
              <a:off x="6354321" y="2347746"/>
              <a:ext cx="31057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DANS CE JEU LES JOUEURS VONT : </a:t>
              </a: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apprendre à lifter et sauter pour le bloc saut et à lancer pour le lanceur. Ainsi il vont développer leurs ressources technique et physique.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D77CA54-8091-41B1-A182-E8EE843F4A0B}"/>
                </a:ext>
              </a:extLst>
            </p:cNvPr>
            <p:cNvCxnSpPr>
              <a:cxnSpLocks/>
            </p:cNvCxnSpPr>
            <p:nvPr/>
          </p:nvCxnSpPr>
          <p:spPr>
            <a:xfrm>
              <a:off x="9537777" y="1132612"/>
              <a:ext cx="0" cy="4845428"/>
            </a:xfrm>
            <a:prstGeom prst="line">
              <a:avLst/>
            </a:prstGeom>
            <a:ln w="19050"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733D54F-D291-4C8F-4DAA-EE39C478C44D}"/>
                </a:ext>
              </a:extLst>
            </p:cNvPr>
            <p:cNvSpPr txBox="1"/>
            <p:nvPr/>
          </p:nvSpPr>
          <p:spPr>
            <a:xfrm>
              <a:off x="10038772" y="1159296"/>
              <a:ext cx="32960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MATÉRIEL :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X Plots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ballons</a:t>
              </a:r>
            </a:p>
            <a:p>
              <a:pPr algn="just"/>
              <a:endParaRPr lang="fr-FR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C538EA-C0AA-76BE-46B9-B950C698D8C1}"/>
                </a:ext>
              </a:extLst>
            </p:cNvPr>
            <p:cNvSpPr/>
            <p:nvPr/>
          </p:nvSpPr>
          <p:spPr>
            <a:xfrm>
              <a:off x="10032777" y="4443587"/>
              <a:ext cx="29651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SAVOIR S’ADAPTER / LES VARIABLES </a:t>
              </a:r>
              <a:endParaRPr lang="fr-FR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Aller et retour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Changer la zone de marque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Ballon contesté pour U16 U18 et +18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C37FB54-BB39-82A8-83F5-5F24D1C4C1CA}"/>
                </a:ext>
              </a:extLst>
            </p:cNvPr>
            <p:cNvSpPr txBox="1"/>
            <p:nvPr/>
          </p:nvSpPr>
          <p:spPr>
            <a:xfrm>
              <a:off x="6360622" y="3539164"/>
              <a:ext cx="3115891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914400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 </a:t>
              </a:r>
            </a:p>
            <a:p>
              <a:pPr algn="just" defTabSz="914400">
                <a:defRPr/>
              </a:pPr>
              <a:r>
                <a:rPr lang="fr-FR" sz="1200" dirty="0">
                  <a:solidFill>
                    <a:srgbClr val="40588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couloir de 20 mètres par bloc de saut</a:t>
              </a:r>
            </a:p>
            <a:p>
              <a:pPr algn="just" defTabSz="914400">
                <a:defRPr/>
              </a:pPr>
              <a:r>
                <a:rPr lang="fr-FR" sz="1200" dirty="0">
                  <a:solidFill>
                    <a:srgbClr val="405888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Pour avancer le joueur lifter doit attraper le ballon an l’air et le poser à l’endroit de la réception pour que le lanceur puisse enchaîner un autre lancer. Si ballon au sol, le lanceur repart sur la ligne de départ. L’équipe qui a gagné est l’équipe qui réceptionne le ballon derrière la ligne d’arrivée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ED39B0-76E9-4A1F-1EF5-34E9AF95C8EC}"/>
                </a:ext>
              </a:extLst>
            </p:cNvPr>
            <p:cNvSpPr/>
            <p:nvPr/>
          </p:nvSpPr>
          <p:spPr>
            <a:xfrm>
              <a:off x="12078102" y="683487"/>
              <a:ext cx="1103266" cy="369978"/>
            </a:xfrm>
            <a:prstGeom prst="roundRect">
              <a:avLst/>
            </a:prstGeom>
            <a:solidFill>
              <a:srgbClr val="2A498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sz="16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15  min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4E36BFC-B389-F354-5BC4-A4EA4491D7F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3865" y="674262"/>
              <a:ext cx="418157" cy="378808"/>
            </a:xfrm>
            <a:prstGeom prst="rect">
              <a:avLst/>
            </a:prstGeom>
          </p:spPr>
        </p:pic>
        <p:pic>
          <p:nvPicPr>
            <p:cNvPr id="13" name="Graphique 12" descr="Enfants">
              <a:extLst>
                <a:ext uri="{FF2B5EF4-FFF2-40B4-BE49-F238E27FC236}">
                  <a16:creationId xmlns:a16="http://schemas.microsoft.com/office/drawing/2014/main" id="{BE24F05C-3F61-7C15-7DFB-3BEFF7921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8270" y="2310573"/>
              <a:ext cx="457200" cy="457200"/>
            </a:xfrm>
            <a:prstGeom prst="ellipse">
              <a:avLst/>
            </a:prstGeom>
          </p:spPr>
        </p:pic>
        <p:pic>
          <p:nvPicPr>
            <p:cNvPr id="14" name="Graphique 13" descr="Ballon de rugby">
              <a:extLst>
                <a:ext uri="{FF2B5EF4-FFF2-40B4-BE49-F238E27FC236}">
                  <a16:creationId xmlns:a16="http://schemas.microsoft.com/office/drawing/2014/main" id="{80A24540-39D5-8D9B-4D38-541E84B92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325309">
              <a:off x="9710973" y="1195668"/>
              <a:ext cx="292054" cy="308222"/>
            </a:xfrm>
            <a:prstGeom prst="rect">
              <a:avLst/>
            </a:prstGeom>
          </p:spPr>
        </p:pic>
        <p:pic>
          <p:nvPicPr>
            <p:cNvPr id="15" name="Graphique 14" descr="Pouce en haut">
              <a:extLst>
                <a:ext uri="{FF2B5EF4-FFF2-40B4-BE49-F238E27FC236}">
                  <a16:creationId xmlns:a16="http://schemas.microsoft.com/office/drawing/2014/main" id="{D7D0D412-8F7A-B072-8A1F-426E69C2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23502" y="4450351"/>
              <a:ext cx="322866" cy="322866"/>
            </a:xfrm>
            <a:prstGeom prst="rect">
              <a:avLst/>
            </a:prstGeom>
          </p:spPr>
        </p:pic>
        <p:pic>
          <p:nvPicPr>
            <p:cNvPr id="16" name="Graphique 15" descr="Questions">
              <a:extLst>
                <a:ext uri="{FF2B5EF4-FFF2-40B4-BE49-F238E27FC236}">
                  <a16:creationId xmlns:a16="http://schemas.microsoft.com/office/drawing/2014/main" id="{086719BC-683D-374C-0D2C-AE7AA555E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31916" y="3570487"/>
              <a:ext cx="457200" cy="457200"/>
            </a:xfrm>
            <a:prstGeom prst="rect">
              <a:avLst/>
            </a:prstGeom>
          </p:spPr>
        </p:pic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437DD8F9-3C10-5F97-37C3-3AFA2FEF6030}"/>
                </a:ext>
              </a:extLst>
            </p:cNvPr>
            <p:cNvCxnSpPr/>
            <p:nvPr/>
          </p:nvCxnSpPr>
          <p:spPr>
            <a:xfrm>
              <a:off x="9676401" y="1539320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943C9C73-19E7-D54B-1371-8F90CA116932}"/>
                </a:ext>
              </a:extLst>
            </p:cNvPr>
            <p:cNvCxnSpPr/>
            <p:nvPr/>
          </p:nvCxnSpPr>
          <p:spPr>
            <a:xfrm>
              <a:off x="9689773" y="4926897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0BDC249B-021C-5C0B-6B35-456E707B2F13}"/>
                </a:ext>
              </a:extLst>
            </p:cNvPr>
            <p:cNvCxnSpPr/>
            <p:nvPr/>
          </p:nvCxnSpPr>
          <p:spPr>
            <a:xfrm>
              <a:off x="5894504" y="413406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EDA3126D-49C6-085C-23BA-02D1A9746439}"/>
                </a:ext>
              </a:extLst>
            </p:cNvPr>
            <p:cNvCxnSpPr/>
            <p:nvPr/>
          </p:nvCxnSpPr>
          <p:spPr>
            <a:xfrm>
              <a:off x="5912778" y="2818731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953D82D-F6F4-D4D1-E4A8-33D2505BF6E8}"/>
                </a:ext>
              </a:extLst>
            </p:cNvPr>
            <p:cNvCxnSpPr/>
            <p:nvPr/>
          </p:nvCxnSpPr>
          <p:spPr>
            <a:xfrm>
              <a:off x="5910982" y="2140255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6519420-C3EF-6888-6370-86E7ACA0321B}"/>
                </a:ext>
              </a:extLst>
            </p:cNvPr>
            <p:cNvSpPr txBox="1"/>
            <p:nvPr/>
          </p:nvSpPr>
          <p:spPr>
            <a:xfrm>
              <a:off x="6354321" y="1522724"/>
              <a:ext cx="3105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EFFECTIF: </a:t>
              </a: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équipes de 4 joueurs (2 blocs de saut et 2 lanceurs)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776D2C1-1503-F6C3-758B-42FE9A95E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9645799" y="2129296"/>
              <a:ext cx="386978" cy="485012"/>
            </a:xfrm>
            <a:prstGeom prst="rect">
              <a:avLst/>
            </a:prstGeom>
          </p:spPr>
        </p:pic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48D73DB9-84F7-212A-FEDF-E5F5AD6ABD6F}"/>
                </a:ext>
              </a:extLst>
            </p:cNvPr>
            <p:cNvCxnSpPr/>
            <p:nvPr/>
          </p:nvCxnSpPr>
          <p:spPr>
            <a:xfrm>
              <a:off x="9668865" y="2673744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04A6FDB-2FBA-21D2-1904-A6B5C9B890A5}"/>
                </a:ext>
              </a:extLst>
            </p:cNvPr>
            <p:cNvSpPr txBox="1"/>
            <p:nvPr/>
          </p:nvSpPr>
          <p:spPr>
            <a:xfrm>
              <a:off x="9988736" y="2038108"/>
              <a:ext cx="32960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 TERRAIN : 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Couloir 20 mètres de long sur 5 m de large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fr-FR" sz="1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Les lanceurs démarrent derrière la ligne</a:t>
              </a: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D72EB29C-9A6A-93CB-12A1-983271588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205" y="-2243"/>
              <a:ext cx="6451202" cy="409575"/>
            </a:xfrm>
            <a:custGeom>
              <a:avLst/>
              <a:gdLst/>
              <a:ahLst/>
              <a:cxnLst/>
              <a:rect l="l" t="t" r="r" b="b"/>
              <a:pathLst>
                <a:path w="8220709" h="407034">
                  <a:moveTo>
                    <a:pt x="8220455" y="0"/>
                  </a:moveTo>
                  <a:lnTo>
                    <a:pt x="151234" y="0"/>
                  </a:lnTo>
                  <a:lnTo>
                    <a:pt x="0" y="406908"/>
                  </a:lnTo>
                  <a:lnTo>
                    <a:pt x="8220455" y="406908"/>
                  </a:lnTo>
                  <a:lnTo>
                    <a:pt x="8220455" y="0"/>
                  </a:lnTo>
                  <a:close/>
                </a:path>
              </a:pathLst>
            </a:custGeom>
            <a:solidFill>
              <a:srgbClr val="2A4983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fr-FR" sz="2800" b="1" kern="0" spc="-35" dirty="0">
                  <a:solidFill>
                    <a:prstClr val="white"/>
                  </a:solidFill>
                  <a:latin typeface="Carlito"/>
                  <a:ea typeface="+mj-ea"/>
                </a:rPr>
                <a:t>SITUATION RUGBY : relais touche</a:t>
              </a:r>
              <a:endParaRPr b="1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" descr="Compétitions en Ile de France">
              <a:extLst>
                <a:ext uri="{FF2B5EF4-FFF2-40B4-BE49-F238E27FC236}">
                  <a16:creationId xmlns:a16="http://schemas.microsoft.com/office/drawing/2014/main" id="{1AFC6A0F-1C52-9279-B65A-13685ADFE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808" y="-172448"/>
              <a:ext cx="1600411" cy="1067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13F967BD-9A29-990C-D41D-670C1D2DF3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8121" y="5719356"/>
              <a:ext cx="1652858" cy="540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C5CD5A9E-4AF0-1104-F48B-26DD3D3568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9148" y="407118"/>
              <a:ext cx="4395470" cy="358140"/>
            </a:xfrm>
            <a:custGeom>
              <a:avLst/>
              <a:gdLst/>
              <a:ahLst/>
              <a:cxnLst/>
              <a:rect l="l" t="t" r="r" b="b"/>
              <a:pathLst>
                <a:path w="4395470" h="358140">
                  <a:moveTo>
                    <a:pt x="4395216" y="0"/>
                  </a:moveTo>
                  <a:lnTo>
                    <a:pt x="119176" y="0"/>
                  </a:lnTo>
                  <a:lnTo>
                    <a:pt x="0" y="358139"/>
                  </a:lnTo>
                  <a:lnTo>
                    <a:pt x="4276090" y="358139"/>
                  </a:lnTo>
                  <a:lnTo>
                    <a:pt x="4395216" y="0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 anchor="ctr"/>
            <a:lstStyle/>
            <a:p>
              <a:pPr algn="ctr"/>
              <a:r>
                <a:rPr lang="fr-FR" b="1" kern="0" spc="-10" dirty="0">
                  <a:solidFill>
                    <a:prstClr val="white"/>
                  </a:solidFill>
                  <a:latin typeface="Carlito"/>
                  <a:ea typeface="+mj-ea"/>
                  <a:cs typeface="Carlito"/>
                </a:rPr>
                <a:t>Collectif de ligne</a:t>
              </a:r>
              <a:endParaRPr b="1" dirty="0"/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FC0765C8-4ACE-B39E-33CB-C373FACE40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50471" y="1516388"/>
              <a:ext cx="477651" cy="468000"/>
              <a:chOff x="355092" y="1645919"/>
              <a:chExt cx="502920" cy="492759"/>
            </a:xfrm>
          </p:grpSpPr>
          <p:sp>
            <p:nvSpPr>
              <p:cNvPr id="128" name="object 31">
                <a:extLst>
                  <a:ext uri="{FF2B5EF4-FFF2-40B4-BE49-F238E27FC236}">
                    <a16:creationId xmlns:a16="http://schemas.microsoft.com/office/drawing/2014/main" id="{1749F9F9-313B-3FD3-D68D-EAD58D0E9CF1}"/>
                  </a:ext>
                </a:extLst>
              </p:cNvPr>
              <p:cNvSpPr/>
              <p:nvPr/>
            </p:nvSpPr>
            <p:spPr>
              <a:xfrm>
                <a:off x="355092" y="1645919"/>
                <a:ext cx="502920" cy="492759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32">
                <a:extLst>
                  <a:ext uri="{FF2B5EF4-FFF2-40B4-BE49-F238E27FC236}">
                    <a16:creationId xmlns:a16="http://schemas.microsoft.com/office/drawing/2014/main" id="{D69632AA-4230-5842-282A-61FE0F5FBAAF}"/>
                  </a:ext>
                </a:extLst>
              </p:cNvPr>
              <p:cNvSpPr/>
              <p:nvPr/>
            </p:nvSpPr>
            <p:spPr>
              <a:xfrm>
                <a:off x="406908" y="1684019"/>
                <a:ext cx="403860" cy="41605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F1F19826-3DEE-91A6-9ABC-CF75283053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46495" y="803477"/>
              <a:ext cx="509270" cy="495300"/>
              <a:chOff x="3687256" y="1497398"/>
              <a:chExt cx="509270" cy="495300"/>
            </a:xfrm>
          </p:grpSpPr>
          <p:grpSp>
            <p:nvGrpSpPr>
              <p:cNvPr id="124" name="object 37">
                <a:extLst>
                  <a:ext uri="{FF2B5EF4-FFF2-40B4-BE49-F238E27FC236}">
                    <a16:creationId xmlns:a16="http://schemas.microsoft.com/office/drawing/2014/main" id="{DF1D8035-0CC6-1FB5-5B85-EA88E6636AD9}"/>
                  </a:ext>
                </a:extLst>
              </p:cNvPr>
              <p:cNvGrpSpPr/>
              <p:nvPr/>
            </p:nvGrpSpPr>
            <p:grpSpPr>
              <a:xfrm>
                <a:off x="3687256" y="1497398"/>
                <a:ext cx="509270" cy="495300"/>
                <a:chOff x="8241792" y="2284476"/>
                <a:chExt cx="509270" cy="495300"/>
              </a:xfrm>
            </p:grpSpPr>
            <p:sp>
              <p:nvSpPr>
                <p:cNvPr id="126" name="object 38">
                  <a:extLst>
                    <a:ext uri="{FF2B5EF4-FFF2-40B4-BE49-F238E27FC236}">
                      <a16:creationId xmlns:a16="http://schemas.microsoft.com/office/drawing/2014/main" id="{41EEF37D-48A4-4780-A51C-51F02E1A02DB}"/>
                    </a:ext>
                  </a:extLst>
                </p:cNvPr>
                <p:cNvSpPr/>
                <p:nvPr/>
              </p:nvSpPr>
              <p:spPr>
                <a:xfrm>
                  <a:off x="8241792" y="2284476"/>
                  <a:ext cx="50927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270" h="495300">
                      <a:moveTo>
                        <a:pt x="254507" y="0"/>
                      </a:moveTo>
                      <a:lnTo>
                        <a:pt x="208752" y="3989"/>
                      </a:lnTo>
                      <a:lnTo>
                        <a:pt x="165690" y="15492"/>
                      </a:lnTo>
                      <a:lnTo>
                        <a:pt x="126040" y="33810"/>
                      </a:lnTo>
                      <a:lnTo>
                        <a:pt x="90520" y="58242"/>
                      </a:lnTo>
                      <a:lnTo>
                        <a:pt x="59847" y="88089"/>
                      </a:lnTo>
                      <a:lnTo>
                        <a:pt x="34741" y="122653"/>
                      </a:lnTo>
                      <a:lnTo>
                        <a:pt x="15919" y="161234"/>
                      </a:lnTo>
                      <a:lnTo>
                        <a:pt x="4099" y="203133"/>
                      </a:lnTo>
                      <a:lnTo>
                        <a:pt x="0" y="247650"/>
                      </a:lnTo>
                      <a:lnTo>
                        <a:pt x="4099" y="292166"/>
                      </a:lnTo>
                      <a:lnTo>
                        <a:pt x="15919" y="334065"/>
                      </a:lnTo>
                      <a:lnTo>
                        <a:pt x="34741" y="372646"/>
                      </a:lnTo>
                      <a:lnTo>
                        <a:pt x="59847" y="407210"/>
                      </a:lnTo>
                      <a:lnTo>
                        <a:pt x="90520" y="437057"/>
                      </a:lnTo>
                      <a:lnTo>
                        <a:pt x="126040" y="461489"/>
                      </a:lnTo>
                      <a:lnTo>
                        <a:pt x="165690" y="479807"/>
                      </a:lnTo>
                      <a:lnTo>
                        <a:pt x="208752" y="491310"/>
                      </a:lnTo>
                      <a:lnTo>
                        <a:pt x="254507" y="495300"/>
                      </a:lnTo>
                      <a:lnTo>
                        <a:pt x="300263" y="491310"/>
                      </a:lnTo>
                      <a:lnTo>
                        <a:pt x="343325" y="479807"/>
                      </a:lnTo>
                      <a:lnTo>
                        <a:pt x="382975" y="461489"/>
                      </a:lnTo>
                      <a:lnTo>
                        <a:pt x="418495" y="437057"/>
                      </a:lnTo>
                      <a:lnTo>
                        <a:pt x="449168" y="407210"/>
                      </a:lnTo>
                      <a:lnTo>
                        <a:pt x="474274" y="372646"/>
                      </a:lnTo>
                      <a:lnTo>
                        <a:pt x="493096" y="334065"/>
                      </a:lnTo>
                      <a:lnTo>
                        <a:pt x="504916" y="292166"/>
                      </a:lnTo>
                      <a:lnTo>
                        <a:pt x="509015" y="247650"/>
                      </a:lnTo>
                      <a:lnTo>
                        <a:pt x="504916" y="203133"/>
                      </a:lnTo>
                      <a:lnTo>
                        <a:pt x="493096" y="161234"/>
                      </a:lnTo>
                      <a:lnTo>
                        <a:pt x="474274" y="122653"/>
                      </a:lnTo>
                      <a:lnTo>
                        <a:pt x="449168" y="88089"/>
                      </a:lnTo>
                      <a:lnTo>
                        <a:pt x="418495" y="58242"/>
                      </a:lnTo>
                      <a:lnTo>
                        <a:pt x="382975" y="33810"/>
                      </a:lnTo>
                      <a:lnTo>
                        <a:pt x="343325" y="15492"/>
                      </a:lnTo>
                      <a:lnTo>
                        <a:pt x="300263" y="3989"/>
                      </a:lnTo>
                      <a:lnTo>
                        <a:pt x="254507" y="0"/>
                      </a:lnTo>
                      <a:close/>
                    </a:path>
                  </a:pathLst>
                </a:custGeom>
                <a:solidFill>
                  <a:srgbClr val="79C40C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7" name="object 39">
                  <a:extLst>
                    <a:ext uri="{FF2B5EF4-FFF2-40B4-BE49-F238E27FC236}">
                      <a16:creationId xmlns:a16="http://schemas.microsoft.com/office/drawing/2014/main" id="{74190831-9CA5-947E-C77A-DBC75BCC50CD}"/>
                    </a:ext>
                  </a:extLst>
                </p:cNvPr>
                <p:cNvSpPr/>
                <p:nvPr/>
              </p:nvSpPr>
              <p:spPr>
                <a:xfrm>
                  <a:off x="8241792" y="2311908"/>
                  <a:ext cx="345948" cy="352044"/>
                </a:xfrm>
                <a:prstGeom prst="rect">
                  <a:avLst/>
                </a:prstGeom>
                <a:blipFill>
                  <a:blip r:embed="rId1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dirty="0"/>
                </a:p>
              </p:txBody>
            </p:sp>
          </p:grpSp>
          <p:sp>
            <p:nvSpPr>
              <p:cNvPr id="125" name="object 40">
                <a:extLst>
                  <a:ext uri="{FF2B5EF4-FFF2-40B4-BE49-F238E27FC236}">
                    <a16:creationId xmlns:a16="http://schemas.microsoft.com/office/drawing/2014/main" id="{8B34AC6A-8BF2-6CB1-6365-B7A9EC902D5C}"/>
                  </a:ext>
                </a:extLst>
              </p:cNvPr>
              <p:cNvSpPr txBox="1"/>
              <p:nvPr/>
            </p:nvSpPr>
            <p:spPr>
              <a:xfrm>
                <a:off x="3842831" y="1706313"/>
                <a:ext cx="259715" cy="182742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spcBef>
                    <a:spcPts val="105"/>
                  </a:spcBef>
                </a:pPr>
                <a:r>
                  <a:rPr lang="fr-FR" sz="1100" b="1" dirty="0">
                    <a:solidFill>
                      <a:srgbClr val="FFFFFF"/>
                    </a:solidFill>
                    <a:latin typeface="Carlito"/>
                    <a:cs typeface="Carlito"/>
                  </a:rPr>
                  <a:t>U14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159597FC-40A6-00D2-7F06-866801DE36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75728" y="813721"/>
              <a:ext cx="513715" cy="494030"/>
              <a:chOff x="1194878" y="3477074"/>
              <a:chExt cx="513715" cy="494030"/>
            </a:xfrm>
          </p:grpSpPr>
          <p:grpSp>
            <p:nvGrpSpPr>
              <p:cNvPr id="120" name="object 49">
                <a:extLst>
                  <a:ext uri="{FF2B5EF4-FFF2-40B4-BE49-F238E27FC236}">
                    <a16:creationId xmlns:a16="http://schemas.microsoft.com/office/drawing/2014/main" id="{48859D13-BEBE-E5CC-29A5-FE7C4751DC0F}"/>
                  </a:ext>
                </a:extLst>
              </p:cNvPr>
              <p:cNvGrpSpPr/>
              <p:nvPr/>
            </p:nvGrpSpPr>
            <p:grpSpPr>
              <a:xfrm>
                <a:off x="1194878" y="3477074"/>
                <a:ext cx="513715" cy="494030"/>
                <a:chOff x="6166103" y="4264152"/>
                <a:chExt cx="513715" cy="494030"/>
              </a:xfrm>
            </p:grpSpPr>
            <p:sp>
              <p:nvSpPr>
                <p:cNvPr id="122" name="object 50">
                  <a:extLst>
                    <a:ext uri="{FF2B5EF4-FFF2-40B4-BE49-F238E27FC236}">
                      <a16:creationId xmlns:a16="http://schemas.microsoft.com/office/drawing/2014/main" id="{458421A0-B241-F67A-1A5C-59C0A2C780B4}"/>
                    </a:ext>
                  </a:extLst>
                </p:cNvPr>
                <p:cNvSpPr/>
                <p:nvPr/>
              </p:nvSpPr>
              <p:spPr>
                <a:xfrm>
                  <a:off x="6166103" y="4264152"/>
                  <a:ext cx="513715" cy="49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15" h="494029">
                      <a:moveTo>
                        <a:pt x="256794" y="0"/>
                      </a:moveTo>
                      <a:lnTo>
                        <a:pt x="210625" y="3976"/>
                      </a:lnTo>
                      <a:lnTo>
                        <a:pt x="167175" y="15440"/>
                      </a:lnTo>
                      <a:lnTo>
                        <a:pt x="127169" y="33697"/>
                      </a:lnTo>
                      <a:lnTo>
                        <a:pt x="91330" y="58049"/>
                      </a:lnTo>
                      <a:lnTo>
                        <a:pt x="60383" y="87802"/>
                      </a:lnTo>
                      <a:lnTo>
                        <a:pt x="35052" y="122258"/>
                      </a:lnTo>
                      <a:lnTo>
                        <a:pt x="16061" y="160722"/>
                      </a:lnTo>
                      <a:lnTo>
                        <a:pt x="4136" y="202497"/>
                      </a:lnTo>
                      <a:lnTo>
                        <a:pt x="0" y="246887"/>
                      </a:lnTo>
                      <a:lnTo>
                        <a:pt x="4136" y="291278"/>
                      </a:lnTo>
                      <a:lnTo>
                        <a:pt x="16061" y="333053"/>
                      </a:lnTo>
                      <a:lnTo>
                        <a:pt x="35051" y="371517"/>
                      </a:lnTo>
                      <a:lnTo>
                        <a:pt x="60383" y="405973"/>
                      </a:lnTo>
                      <a:lnTo>
                        <a:pt x="91330" y="435726"/>
                      </a:lnTo>
                      <a:lnTo>
                        <a:pt x="127169" y="460078"/>
                      </a:lnTo>
                      <a:lnTo>
                        <a:pt x="167175" y="478335"/>
                      </a:lnTo>
                      <a:lnTo>
                        <a:pt x="210625" y="489799"/>
                      </a:lnTo>
                      <a:lnTo>
                        <a:pt x="256794" y="493775"/>
                      </a:lnTo>
                      <a:lnTo>
                        <a:pt x="302962" y="489799"/>
                      </a:lnTo>
                      <a:lnTo>
                        <a:pt x="346412" y="478335"/>
                      </a:lnTo>
                      <a:lnTo>
                        <a:pt x="386418" y="460078"/>
                      </a:lnTo>
                      <a:lnTo>
                        <a:pt x="422257" y="435726"/>
                      </a:lnTo>
                      <a:lnTo>
                        <a:pt x="453204" y="405973"/>
                      </a:lnTo>
                      <a:lnTo>
                        <a:pt x="478536" y="371517"/>
                      </a:lnTo>
                      <a:lnTo>
                        <a:pt x="497526" y="333053"/>
                      </a:lnTo>
                      <a:lnTo>
                        <a:pt x="509451" y="291278"/>
                      </a:lnTo>
                      <a:lnTo>
                        <a:pt x="513588" y="246887"/>
                      </a:lnTo>
                      <a:lnTo>
                        <a:pt x="509451" y="202497"/>
                      </a:lnTo>
                      <a:lnTo>
                        <a:pt x="497526" y="160722"/>
                      </a:lnTo>
                      <a:lnTo>
                        <a:pt x="478536" y="122258"/>
                      </a:lnTo>
                      <a:lnTo>
                        <a:pt x="453204" y="87802"/>
                      </a:lnTo>
                      <a:lnTo>
                        <a:pt x="422257" y="58049"/>
                      </a:lnTo>
                      <a:lnTo>
                        <a:pt x="386418" y="33697"/>
                      </a:lnTo>
                      <a:lnTo>
                        <a:pt x="346412" y="15440"/>
                      </a:lnTo>
                      <a:lnTo>
                        <a:pt x="302962" y="3976"/>
                      </a:lnTo>
                      <a:lnTo>
                        <a:pt x="256794" y="0"/>
                      </a:lnTo>
                      <a:close/>
                    </a:path>
                  </a:pathLst>
                </a:custGeom>
                <a:solidFill>
                  <a:srgbClr val="2A4983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3" name="object 51">
                  <a:extLst>
                    <a:ext uri="{FF2B5EF4-FFF2-40B4-BE49-F238E27FC236}">
                      <a16:creationId xmlns:a16="http://schemas.microsoft.com/office/drawing/2014/main" id="{A04BA532-BFD6-C21D-6377-896E02891DD4}"/>
                    </a:ext>
                  </a:extLst>
                </p:cNvPr>
                <p:cNvSpPr/>
                <p:nvPr/>
              </p:nvSpPr>
              <p:spPr>
                <a:xfrm>
                  <a:off x="6195059" y="4306824"/>
                  <a:ext cx="326136" cy="329183"/>
                </a:xfrm>
                <a:prstGeom prst="rect">
                  <a:avLst/>
                </a:prstGeom>
                <a:blipFill>
                  <a:blip r:embed="rId1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21" name="object 52">
                <a:extLst>
                  <a:ext uri="{FF2B5EF4-FFF2-40B4-BE49-F238E27FC236}">
                    <a16:creationId xmlns:a16="http://schemas.microsoft.com/office/drawing/2014/main" id="{1CB95034-EEEA-7506-300F-DCA479CCD689}"/>
                  </a:ext>
                </a:extLst>
              </p:cNvPr>
              <p:cNvSpPr txBox="1"/>
              <p:nvPr/>
            </p:nvSpPr>
            <p:spPr>
              <a:xfrm>
                <a:off x="1369377" y="3703642"/>
                <a:ext cx="248920" cy="175048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spcBef>
                    <a:spcPts val="105"/>
                  </a:spcBef>
                </a:pPr>
                <a:r>
                  <a:rPr sz="1050" b="1" spc="-10" dirty="0">
                    <a:solidFill>
                      <a:srgbClr val="FFFFFF"/>
                    </a:solidFill>
                    <a:latin typeface="Carlito"/>
                    <a:cs typeface="Carlito"/>
                  </a:rPr>
                  <a:t>U</a:t>
                </a:r>
                <a:r>
                  <a:rPr sz="1050" b="1" dirty="0">
                    <a:solidFill>
                      <a:srgbClr val="FFFFFF"/>
                    </a:solidFill>
                    <a:latin typeface="Carlito"/>
                    <a:cs typeface="Carlito"/>
                  </a:rPr>
                  <a:t>16</a:t>
                </a:r>
                <a:endParaRPr sz="1050" dirty="0">
                  <a:latin typeface="Carlito"/>
                  <a:cs typeface="Carlito"/>
                </a:endParaRP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8225B98A-4AA7-60F4-DD07-62438196D4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8498" y="834899"/>
              <a:ext cx="513715" cy="494030"/>
              <a:chOff x="1841055" y="3483169"/>
              <a:chExt cx="513715" cy="494030"/>
            </a:xfrm>
          </p:grpSpPr>
          <p:grpSp>
            <p:nvGrpSpPr>
              <p:cNvPr id="116" name="object 53">
                <a:extLst>
                  <a:ext uri="{FF2B5EF4-FFF2-40B4-BE49-F238E27FC236}">
                    <a16:creationId xmlns:a16="http://schemas.microsoft.com/office/drawing/2014/main" id="{4B5D214A-055B-0F2C-9E7E-F20CE516EC3A}"/>
                  </a:ext>
                </a:extLst>
              </p:cNvPr>
              <p:cNvGrpSpPr/>
              <p:nvPr/>
            </p:nvGrpSpPr>
            <p:grpSpPr>
              <a:xfrm>
                <a:off x="1841055" y="3483169"/>
                <a:ext cx="513715" cy="494030"/>
                <a:chOff x="6812280" y="4270247"/>
                <a:chExt cx="513715" cy="494030"/>
              </a:xfrm>
            </p:grpSpPr>
            <p:sp>
              <p:nvSpPr>
                <p:cNvPr id="118" name="object 54">
                  <a:extLst>
                    <a:ext uri="{FF2B5EF4-FFF2-40B4-BE49-F238E27FC236}">
                      <a16:creationId xmlns:a16="http://schemas.microsoft.com/office/drawing/2014/main" id="{D84741CA-F029-A133-6789-6F6B9174EEE6}"/>
                    </a:ext>
                  </a:extLst>
                </p:cNvPr>
                <p:cNvSpPr/>
                <p:nvPr/>
              </p:nvSpPr>
              <p:spPr>
                <a:xfrm>
                  <a:off x="6812280" y="4270247"/>
                  <a:ext cx="513715" cy="49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15" h="494029">
                      <a:moveTo>
                        <a:pt x="256794" y="0"/>
                      </a:moveTo>
                      <a:lnTo>
                        <a:pt x="210625" y="3976"/>
                      </a:lnTo>
                      <a:lnTo>
                        <a:pt x="167175" y="15440"/>
                      </a:lnTo>
                      <a:lnTo>
                        <a:pt x="127169" y="33697"/>
                      </a:lnTo>
                      <a:lnTo>
                        <a:pt x="91330" y="58049"/>
                      </a:lnTo>
                      <a:lnTo>
                        <a:pt x="60383" y="87802"/>
                      </a:lnTo>
                      <a:lnTo>
                        <a:pt x="35051" y="122258"/>
                      </a:lnTo>
                      <a:lnTo>
                        <a:pt x="16061" y="160722"/>
                      </a:lnTo>
                      <a:lnTo>
                        <a:pt x="4136" y="202497"/>
                      </a:lnTo>
                      <a:lnTo>
                        <a:pt x="0" y="246887"/>
                      </a:lnTo>
                      <a:lnTo>
                        <a:pt x="4136" y="291278"/>
                      </a:lnTo>
                      <a:lnTo>
                        <a:pt x="16061" y="333053"/>
                      </a:lnTo>
                      <a:lnTo>
                        <a:pt x="35051" y="371517"/>
                      </a:lnTo>
                      <a:lnTo>
                        <a:pt x="60383" y="405973"/>
                      </a:lnTo>
                      <a:lnTo>
                        <a:pt x="91330" y="435726"/>
                      </a:lnTo>
                      <a:lnTo>
                        <a:pt x="127169" y="460078"/>
                      </a:lnTo>
                      <a:lnTo>
                        <a:pt x="167175" y="478335"/>
                      </a:lnTo>
                      <a:lnTo>
                        <a:pt x="210625" y="489799"/>
                      </a:lnTo>
                      <a:lnTo>
                        <a:pt x="256794" y="493775"/>
                      </a:lnTo>
                      <a:lnTo>
                        <a:pt x="302962" y="489799"/>
                      </a:lnTo>
                      <a:lnTo>
                        <a:pt x="346412" y="478335"/>
                      </a:lnTo>
                      <a:lnTo>
                        <a:pt x="386418" y="460078"/>
                      </a:lnTo>
                      <a:lnTo>
                        <a:pt x="422257" y="435726"/>
                      </a:lnTo>
                      <a:lnTo>
                        <a:pt x="453204" y="405973"/>
                      </a:lnTo>
                      <a:lnTo>
                        <a:pt x="478536" y="371517"/>
                      </a:lnTo>
                      <a:lnTo>
                        <a:pt x="497526" y="333053"/>
                      </a:lnTo>
                      <a:lnTo>
                        <a:pt x="509451" y="291278"/>
                      </a:lnTo>
                      <a:lnTo>
                        <a:pt x="513588" y="246887"/>
                      </a:lnTo>
                      <a:lnTo>
                        <a:pt x="509451" y="202497"/>
                      </a:lnTo>
                      <a:lnTo>
                        <a:pt x="497526" y="160722"/>
                      </a:lnTo>
                      <a:lnTo>
                        <a:pt x="478536" y="122258"/>
                      </a:lnTo>
                      <a:lnTo>
                        <a:pt x="453204" y="87802"/>
                      </a:lnTo>
                      <a:lnTo>
                        <a:pt x="422257" y="58049"/>
                      </a:lnTo>
                      <a:lnTo>
                        <a:pt x="386418" y="33697"/>
                      </a:lnTo>
                      <a:lnTo>
                        <a:pt x="346412" y="15440"/>
                      </a:lnTo>
                      <a:lnTo>
                        <a:pt x="302962" y="3976"/>
                      </a:lnTo>
                      <a:lnTo>
                        <a:pt x="256794" y="0"/>
                      </a:lnTo>
                      <a:close/>
                    </a:path>
                  </a:pathLst>
                </a:custGeom>
                <a:solidFill>
                  <a:srgbClr val="E71E0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19" name="object 55">
                  <a:extLst>
                    <a:ext uri="{FF2B5EF4-FFF2-40B4-BE49-F238E27FC236}">
                      <a16:creationId xmlns:a16="http://schemas.microsoft.com/office/drawing/2014/main" id="{E178F789-D36C-6F15-2268-F07188D73DA0}"/>
                    </a:ext>
                  </a:extLst>
                </p:cNvPr>
                <p:cNvSpPr/>
                <p:nvPr/>
              </p:nvSpPr>
              <p:spPr>
                <a:xfrm>
                  <a:off x="6830568" y="4326635"/>
                  <a:ext cx="326135" cy="329183"/>
                </a:xfrm>
                <a:prstGeom prst="rect">
                  <a:avLst/>
                </a:prstGeom>
                <a:blipFill>
                  <a:blip r:embed="rId1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117" name="object 56">
                <a:extLst>
                  <a:ext uri="{FF2B5EF4-FFF2-40B4-BE49-F238E27FC236}">
                    <a16:creationId xmlns:a16="http://schemas.microsoft.com/office/drawing/2014/main" id="{BED00E6B-CE80-CA16-F8EA-BCAC0F0FF2C5}"/>
                  </a:ext>
                </a:extLst>
              </p:cNvPr>
              <p:cNvSpPr txBox="1"/>
              <p:nvPr/>
            </p:nvSpPr>
            <p:spPr>
              <a:xfrm>
                <a:off x="2036507" y="3694243"/>
                <a:ext cx="248920" cy="175048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spcBef>
                    <a:spcPts val="105"/>
                  </a:spcBef>
                </a:pPr>
                <a:r>
                  <a:rPr sz="1050" b="1" spc="-10" dirty="0">
                    <a:solidFill>
                      <a:srgbClr val="FFFFFF"/>
                    </a:solidFill>
                    <a:latin typeface="Carlito"/>
                    <a:cs typeface="Carlito"/>
                  </a:rPr>
                  <a:t>U</a:t>
                </a:r>
                <a:r>
                  <a:rPr sz="1050" b="1" dirty="0">
                    <a:solidFill>
                      <a:srgbClr val="FFFFFF"/>
                    </a:solidFill>
                    <a:latin typeface="Carlito"/>
                    <a:cs typeface="Carlito"/>
                  </a:rPr>
                  <a:t>18</a:t>
                </a:r>
                <a:endParaRPr sz="1050" dirty="0">
                  <a:latin typeface="Carlito"/>
                  <a:cs typeface="Carlito"/>
                </a:endParaRPr>
              </a:p>
            </p:txBody>
          </p:sp>
        </p:grpSp>
        <p:pic>
          <p:nvPicPr>
            <p:cNvPr id="34" name="Image 33" descr="Une image contenant texte, signe&#10;&#10;Description générée automatiquement">
              <a:extLst>
                <a:ext uri="{FF2B5EF4-FFF2-40B4-BE49-F238E27FC236}">
                  <a16:creationId xmlns:a16="http://schemas.microsoft.com/office/drawing/2014/main" id="{D98B3710-2275-BC19-2290-FEDECC145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143661" y="1173938"/>
              <a:ext cx="918085" cy="88587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B227B00-07E5-DDE2-4B4C-243E56EFBF6A}"/>
                </a:ext>
              </a:extLst>
            </p:cNvPr>
            <p:cNvSpPr/>
            <p:nvPr/>
          </p:nvSpPr>
          <p:spPr>
            <a:xfrm>
              <a:off x="10043199" y="3187005"/>
              <a:ext cx="32557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COMPORTEMENTS ATTENDUS :</a:t>
              </a:r>
              <a:endParaRPr lang="fr-FR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2A498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Lift stable et compact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2A498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Focus posture lifteur et sauteur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2A498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Focus sécurité à la descente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  <a:defRPr/>
              </a:pPr>
              <a:r>
                <a:rPr lang="fr-FR" sz="1200" dirty="0">
                  <a:solidFill>
                    <a:srgbClr val="2A498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Bloc saut à distance de lancer</a:t>
              </a:r>
            </a:p>
          </p:txBody>
        </p: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F645F2A7-E0AE-07A1-E955-BD7F1542541C}"/>
                </a:ext>
              </a:extLst>
            </p:cNvPr>
            <p:cNvCxnSpPr/>
            <p:nvPr/>
          </p:nvCxnSpPr>
          <p:spPr>
            <a:xfrm>
              <a:off x="9687367" y="3786346"/>
              <a:ext cx="36188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CE02DDB4-5752-2AD9-F7EB-F39FD4327F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95171" y="3127879"/>
              <a:ext cx="509271" cy="498981"/>
              <a:chOff x="140153" y="710775"/>
              <a:chExt cx="2014111" cy="1973416"/>
            </a:xfrm>
          </p:grpSpPr>
          <p:sp>
            <p:nvSpPr>
              <p:cNvPr id="114" name="object 31">
                <a:extLst>
                  <a:ext uri="{FF2B5EF4-FFF2-40B4-BE49-F238E27FC236}">
                    <a16:creationId xmlns:a16="http://schemas.microsoft.com/office/drawing/2014/main" id="{49FE6AC7-B8F0-0BB7-A48E-1BC3A0253FF7}"/>
                  </a:ext>
                </a:extLst>
              </p:cNvPr>
              <p:cNvSpPr/>
              <p:nvPr/>
            </p:nvSpPr>
            <p:spPr>
              <a:xfrm>
                <a:off x="140153" y="710775"/>
                <a:ext cx="2014111" cy="1973416"/>
              </a:xfrm>
              <a:custGeom>
                <a:avLst/>
                <a:gdLst/>
                <a:ahLst/>
                <a:cxnLst/>
                <a:rect l="l" t="t" r="r" b="b"/>
                <a:pathLst>
                  <a:path w="502919" h="492760">
                    <a:moveTo>
                      <a:pt x="251459" y="0"/>
                    </a:moveTo>
                    <a:lnTo>
                      <a:pt x="206260" y="3966"/>
                    </a:lnTo>
                    <a:lnTo>
                      <a:pt x="163718" y="15403"/>
                    </a:lnTo>
                    <a:lnTo>
                      <a:pt x="124544" y="33612"/>
                    </a:lnTo>
                    <a:lnTo>
                      <a:pt x="89448" y="57899"/>
                    </a:lnTo>
                    <a:lnTo>
                      <a:pt x="59141" y="87567"/>
                    </a:lnTo>
                    <a:lnTo>
                      <a:pt x="34332" y="121920"/>
                    </a:lnTo>
                    <a:lnTo>
                      <a:pt x="15732" y="160261"/>
                    </a:lnTo>
                    <a:lnTo>
                      <a:pt x="4051" y="201895"/>
                    </a:lnTo>
                    <a:lnTo>
                      <a:pt x="0" y="246125"/>
                    </a:lnTo>
                    <a:lnTo>
                      <a:pt x="4051" y="290356"/>
                    </a:lnTo>
                    <a:lnTo>
                      <a:pt x="15732" y="331990"/>
                    </a:lnTo>
                    <a:lnTo>
                      <a:pt x="34332" y="370331"/>
                    </a:lnTo>
                    <a:lnTo>
                      <a:pt x="59141" y="404684"/>
                    </a:lnTo>
                    <a:lnTo>
                      <a:pt x="89448" y="434352"/>
                    </a:lnTo>
                    <a:lnTo>
                      <a:pt x="124544" y="458639"/>
                    </a:lnTo>
                    <a:lnTo>
                      <a:pt x="163718" y="476848"/>
                    </a:lnTo>
                    <a:lnTo>
                      <a:pt x="206260" y="488285"/>
                    </a:lnTo>
                    <a:lnTo>
                      <a:pt x="251459" y="492251"/>
                    </a:lnTo>
                    <a:lnTo>
                      <a:pt x="296659" y="488285"/>
                    </a:lnTo>
                    <a:lnTo>
                      <a:pt x="339201" y="476848"/>
                    </a:lnTo>
                    <a:lnTo>
                      <a:pt x="378375" y="458639"/>
                    </a:lnTo>
                    <a:lnTo>
                      <a:pt x="413471" y="434352"/>
                    </a:lnTo>
                    <a:lnTo>
                      <a:pt x="443778" y="404684"/>
                    </a:lnTo>
                    <a:lnTo>
                      <a:pt x="468587" y="370331"/>
                    </a:lnTo>
                    <a:lnTo>
                      <a:pt x="487187" y="331990"/>
                    </a:lnTo>
                    <a:lnTo>
                      <a:pt x="498868" y="290356"/>
                    </a:lnTo>
                    <a:lnTo>
                      <a:pt x="502920" y="246125"/>
                    </a:lnTo>
                    <a:lnTo>
                      <a:pt x="498868" y="201895"/>
                    </a:lnTo>
                    <a:lnTo>
                      <a:pt x="487187" y="160261"/>
                    </a:lnTo>
                    <a:lnTo>
                      <a:pt x="468587" y="121920"/>
                    </a:lnTo>
                    <a:lnTo>
                      <a:pt x="443778" y="87567"/>
                    </a:lnTo>
                    <a:lnTo>
                      <a:pt x="413471" y="57899"/>
                    </a:lnTo>
                    <a:lnTo>
                      <a:pt x="378375" y="33612"/>
                    </a:lnTo>
                    <a:lnTo>
                      <a:pt x="339201" y="15403"/>
                    </a:lnTo>
                    <a:lnTo>
                      <a:pt x="296659" y="3966"/>
                    </a:lnTo>
                    <a:lnTo>
                      <a:pt x="251459" y="0"/>
                    </a:lnTo>
                    <a:close/>
                  </a:path>
                </a:pathLst>
              </a:custGeom>
              <a:solidFill>
                <a:srgbClr val="2A49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15" name="Picture 2" descr="Joueur De Rugby Courir Avec Le Ballon | Icons Gratuite">
                <a:extLst>
                  <a:ext uri="{FF2B5EF4-FFF2-40B4-BE49-F238E27FC236}">
                    <a16:creationId xmlns:a16="http://schemas.microsoft.com/office/drawing/2014/main" id="{94A8D5F7-41DA-D1DC-D636-9BEC271E33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FFFFFF">
                      <a:alpha val="0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alphaModFix/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artisticChalkSketch/>
                        </a14:imgEffect>
                        <a14:imgEffect>
                          <a14:colorTemperature colorTemp="649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874" y="860907"/>
                <a:ext cx="1618906" cy="16189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" name="Graphique 37" descr="Présentation avec multimédia contour">
              <a:extLst>
                <a:ext uri="{FF2B5EF4-FFF2-40B4-BE49-F238E27FC236}">
                  <a16:creationId xmlns:a16="http://schemas.microsoft.com/office/drawing/2014/main" id="{0A455028-29BA-895F-5681-8BD340F54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342133" y="6217946"/>
              <a:ext cx="504000" cy="50400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37DA04-C710-770E-4E00-4A41238839A9}"/>
                </a:ext>
              </a:extLst>
            </p:cNvPr>
            <p:cNvSpPr/>
            <p:nvPr/>
          </p:nvSpPr>
          <p:spPr>
            <a:xfrm>
              <a:off x="7805728" y="6182418"/>
              <a:ext cx="29651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endParaRPr lang="fr-FR" sz="1200" b="1" dirty="0">
                <a:solidFill>
                  <a:srgbClr val="FFC00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just">
                <a:defRPr/>
              </a:pPr>
              <a:r>
                <a:rPr lang="fr-FR" sz="1200" b="1" dirty="0">
                  <a:solidFill>
                    <a:srgbClr val="FFC00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LIEN VIDEO: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6C25019-9A8B-4353-B64A-C5BAB96B1186}"/>
                </a:ext>
              </a:extLst>
            </p:cNvPr>
            <p:cNvSpPr/>
            <p:nvPr/>
          </p:nvSpPr>
          <p:spPr>
            <a:xfrm>
              <a:off x="5727535" y="6705220"/>
              <a:ext cx="7555872" cy="398658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grpSp>
          <p:nvGrpSpPr>
            <p:cNvPr id="41" name="Group 136">
              <a:extLst>
                <a:ext uri="{FF2B5EF4-FFF2-40B4-BE49-F238E27FC236}">
                  <a16:creationId xmlns:a16="http://schemas.microsoft.com/office/drawing/2014/main" id="{B2F3011D-AB4D-FB87-CC1D-A442DBAD30A1}"/>
                </a:ext>
              </a:extLst>
            </p:cNvPr>
            <p:cNvGrpSpPr>
              <a:grpSpLocks/>
            </p:cNvGrpSpPr>
            <p:nvPr/>
          </p:nvGrpSpPr>
          <p:grpSpPr bwMode="auto">
            <a:xfrm rot="4753754">
              <a:off x="8452235" y="7377613"/>
              <a:ext cx="308428" cy="203203"/>
              <a:chOff x="4338" y="8530"/>
              <a:chExt cx="391" cy="271"/>
            </a:xfrm>
          </p:grpSpPr>
          <p:sp>
            <p:nvSpPr>
              <p:cNvPr id="110" name="AutoShape 137">
                <a:extLst>
                  <a:ext uri="{FF2B5EF4-FFF2-40B4-BE49-F238E27FC236}">
                    <a16:creationId xmlns:a16="http://schemas.microsoft.com/office/drawing/2014/main" id="{3B81DAC2-D8E6-389D-699E-2AB0A369C9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623716" flipH="1">
                <a:off x="4600" y="8539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111" name="AutoShape 138">
                <a:extLst>
                  <a:ext uri="{FF2B5EF4-FFF2-40B4-BE49-F238E27FC236}">
                    <a16:creationId xmlns:a16="http://schemas.microsoft.com/office/drawing/2014/main" id="{8A823484-2919-0FBB-F2B1-19BB51CF1F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76284">
                <a:off x="4341" y="8539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112" name="AutoShape 139">
                <a:extLst>
                  <a:ext uri="{FF2B5EF4-FFF2-40B4-BE49-F238E27FC236}">
                    <a16:creationId xmlns:a16="http://schemas.microsoft.com/office/drawing/2014/main" id="{902D6647-C28B-797D-B032-54AE98865A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338" y="8539"/>
                <a:ext cx="391" cy="262"/>
              </a:xfrm>
              <a:custGeom>
                <a:avLst/>
                <a:gdLst>
                  <a:gd name="T0" fmla="*/ 4 w 21600"/>
                  <a:gd name="T1" fmla="*/ 0 h 21600"/>
                  <a:gd name="T2" fmla="*/ 1 w 21600"/>
                  <a:gd name="T3" fmla="*/ 2 h 21600"/>
                  <a:gd name="T4" fmla="*/ 4 w 21600"/>
                  <a:gd name="T5" fmla="*/ 1 h 21600"/>
                  <a:gd name="T6" fmla="*/ 6 w 21600"/>
                  <a:gd name="T7" fmla="*/ 2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Oval 140">
                <a:extLst>
                  <a:ext uri="{FF2B5EF4-FFF2-40B4-BE49-F238E27FC236}">
                    <a16:creationId xmlns:a16="http://schemas.microsoft.com/office/drawing/2014/main" id="{F9BC8708-8D28-9046-42BB-5E7B9D2584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635951">
                <a:off x="4452" y="8546"/>
                <a:ext cx="162" cy="129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</p:grpSp>
        <p:grpSp>
          <p:nvGrpSpPr>
            <p:cNvPr id="42" name="Group 141">
              <a:extLst>
                <a:ext uri="{FF2B5EF4-FFF2-40B4-BE49-F238E27FC236}">
                  <a16:creationId xmlns:a16="http://schemas.microsoft.com/office/drawing/2014/main" id="{FA8B2F21-5993-14E8-EFA1-9EBEB94212D1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68664" y="8361180"/>
              <a:ext cx="296416" cy="222236"/>
              <a:chOff x="5310" y="8692"/>
              <a:chExt cx="397" cy="284"/>
            </a:xfrm>
          </p:grpSpPr>
          <p:sp>
            <p:nvSpPr>
              <p:cNvPr id="106" name="AutoShape 142">
                <a:extLst>
                  <a:ext uri="{FF2B5EF4-FFF2-40B4-BE49-F238E27FC236}">
                    <a16:creationId xmlns:a16="http://schemas.microsoft.com/office/drawing/2014/main" id="{9EC46570-AA7B-565A-6572-25E93D0B3B5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623716" flipH="1">
                <a:off x="5487" y="8714"/>
                <a:ext cx="220" cy="262"/>
              </a:xfrm>
              <a:prstGeom prst="moon">
                <a:avLst>
                  <a:gd name="adj" fmla="val 39065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7" name="AutoShape 143">
                <a:extLst>
                  <a:ext uri="{FF2B5EF4-FFF2-40B4-BE49-F238E27FC236}">
                    <a16:creationId xmlns:a16="http://schemas.microsoft.com/office/drawing/2014/main" id="{D9566DAE-8301-FB74-B9F1-9E97DAD49A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76284">
                <a:off x="5310" y="8720"/>
                <a:ext cx="261" cy="256"/>
              </a:xfrm>
              <a:prstGeom prst="moon">
                <a:avLst>
                  <a:gd name="adj" fmla="val 35065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8" name="AutoShape 144">
                <a:extLst>
                  <a:ext uri="{FF2B5EF4-FFF2-40B4-BE49-F238E27FC236}">
                    <a16:creationId xmlns:a16="http://schemas.microsoft.com/office/drawing/2014/main" id="{65803303-D1BC-A843-7512-C40642BF55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10" y="8702"/>
                <a:ext cx="396" cy="264"/>
              </a:xfrm>
              <a:custGeom>
                <a:avLst/>
                <a:gdLst>
                  <a:gd name="T0" fmla="*/ 4 w 21600"/>
                  <a:gd name="T1" fmla="*/ 0 h 21600"/>
                  <a:gd name="T2" fmla="*/ 1 w 21600"/>
                  <a:gd name="T3" fmla="*/ 2 h 21600"/>
                  <a:gd name="T4" fmla="*/ 4 w 21600"/>
                  <a:gd name="T5" fmla="*/ 1 h 21600"/>
                  <a:gd name="T6" fmla="*/ 6 w 21600"/>
                  <a:gd name="T7" fmla="*/ 2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9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09" name="Oval 145">
                <a:extLst>
                  <a:ext uri="{FF2B5EF4-FFF2-40B4-BE49-F238E27FC236}">
                    <a16:creationId xmlns:a16="http://schemas.microsoft.com/office/drawing/2014/main" id="{B6A47B60-3920-AE31-3983-1A39F6D78C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400000">
                <a:off x="5426" y="8709"/>
                <a:ext cx="164" cy="13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solidFill>
                    <a:srgbClr val="FF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147">
              <a:extLst>
                <a:ext uri="{FF2B5EF4-FFF2-40B4-BE49-F238E27FC236}">
                  <a16:creationId xmlns:a16="http://schemas.microsoft.com/office/drawing/2014/main" id="{B009574D-6659-8705-8B05-29010459A376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 flipV="1">
              <a:off x="8357692" y="9492737"/>
              <a:ext cx="351648" cy="173375"/>
              <a:chOff x="2425" y="2291"/>
              <a:chExt cx="391" cy="271"/>
            </a:xfrm>
          </p:grpSpPr>
          <p:sp>
            <p:nvSpPr>
              <p:cNvPr id="102" name="AutoShape 148">
                <a:extLst>
                  <a:ext uri="{FF2B5EF4-FFF2-40B4-BE49-F238E27FC236}">
                    <a16:creationId xmlns:a16="http://schemas.microsoft.com/office/drawing/2014/main" id="{DD633D38-6CD1-8B4F-1944-3E28A151313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623716" flipH="1">
                <a:off x="2687" y="2300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103" name="AutoShape 149">
                <a:extLst>
                  <a:ext uri="{FF2B5EF4-FFF2-40B4-BE49-F238E27FC236}">
                    <a16:creationId xmlns:a16="http://schemas.microsoft.com/office/drawing/2014/main" id="{A561A45D-574D-CB4D-F979-BF099E01AE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76284">
                <a:off x="2428" y="2300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104" name="AutoShape 150">
                <a:extLst>
                  <a:ext uri="{FF2B5EF4-FFF2-40B4-BE49-F238E27FC236}">
                    <a16:creationId xmlns:a16="http://schemas.microsoft.com/office/drawing/2014/main" id="{4112D553-83F1-9100-DAC8-BE4360BBBCF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25" y="2300"/>
                <a:ext cx="391" cy="262"/>
              </a:xfrm>
              <a:custGeom>
                <a:avLst/>
                <a:gdLst>
                  <a:gd name="T0" fmla="*/ 4 w 21600"/>
                  <a:gd name="T1" fmla="*/ 0 h 21600"/>
                  <a:gd name="T2" fmla="*/ 1 w 21600"/>
                  <a:gd name="T3" fmla="*/ 2 h 21600"/>
                  <a:gd name="T4" fmla="*/ 4 w 21600"/>
                  <a:gd name="T5" fmla="*/ 1 h 21600"/>
                  <a:gd name="T6" fmla="*/ 6 w 21600"/>
                  <a:gd name="T7" fmla="*/ 2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Oval 151">
                <a:extLst>
                  <a:ext uri="{FF2B5EF4-FFF2-40B4-BE49-F238E27FC236}">
                    <a16:creationId xmlns:a16="http://schemas.microsoft.com/office/drawing/2014/main" id="{B0DF2577-93D6-D08C-4F70-9830CBC3B6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635951">
                <a:off x="2539" y="2307"/>
                <a:ext cx="162" cy="129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C6C1B86F-77EC-9EA2-90A1-4710D8B3B8A1}"/>
                </a:ext>
              </a:extLst>
            </p:cNvPr>
            <p:cNvGrpSpPr/>
            <p:nvPr/>
          </p:nvGrpSpPr>
          <p:grpSpPr>
            <a:xfrm rot="5106811">
              <a:off x="5879817" y="9432903"/>
              <a:ext cx="351648" cy="291790"/>
              <a:chOff x="538458" y="8628482"/>
              <a:chExt cx="351648" cy="291790"/>
            </a:xfrm>
          </p:grpSpPr>
          <p:grpSp>
            <p:nvGrpSpPr>
              <p:cNvPr id="96" name="Group 147">
                <a:extLst>
                  <a:ext uri="{FF2B5EF4-FFF2-40B4-BE49-F238E27FC236}">
                    <a16:creationId xmlns:a16="http://schemas.microsoft.com/office/drawing/2014/main" id="{D887FA10-0550-10E3-3C62-1782C0B636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538458" y="8746897"/>
                <a:ext cx="351648" cy="173375"/>
                <a:chOff x="2425" y="2291"/>
                <a:chExt cx="391" cy="271"/>
              </a:xfrm>
            </p:grpSpPr>
            <p:sp>
              <p:nvSpPr>
                <p:cNvPr id="98" name="AutoShape 148">
                  <a:extLst>
                    <a:ext uri="{FF2B5EF4-FFF2-40B4-BE49-F238E27FC236}">
                      <a16:creationId xmlns:a16="http://schemas.microsoft.com/office/drawing/2014/main" id="{ADED5BF5-18B7-A21F-B5A6-C7AE51B3DAF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20623716" flipH="1">
                  <a:off x="2687" y="2300"/>
                  <a:ext cx="129" cy="258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itchFamily="34" charset="0"/>
                  </a:endParaRPr>
                </a:p>
              </p:txBody>
            </p:sp>
            <p:sp>
              <p:nvSpPr>
                <p:cNvPr id="99" name="AutoShape 149">
                  <a:extLst>
                    <a:ext uri="{FF2B5EF4-FFF2-40B4-BE49-F238E27FC236}">
                      <a16:creationId xmlns:a16="http://schemas.microsoft.com/office/drawing/2014/main" id="{F6E1ADED-C2AE-2014-98DB-EC8C774E7E6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976284">
                  <a:off x="2428" y="2300"/>
                  <a:ext cx="129" cy="258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itchFamily="34" charset="0"/>
                  </a:endParaRPr>
                </a:p>
              </p:txBody>
            </p:sp>
            <p:sp>
              <p:nvSpPr>
                <p:cNvPr id="100" name="AutoShape 150">
                  <a:extLst>
                    <a:ext uri="{FF2B5EF4-FFF2-40B4-BE49-F238E27FC236}">
                      <a16:creationId xmlns:a16="http://schemas.microsoft.com/office/drawing/2014/main" id="{E30A8AB0-25FC-684D-72F6-143BF52D29F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25" y="2300"/>
                  <a:ext cx="391" cy="262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2 h 21600"/>
                    <a:gd name="T4" fmla="*/ 4 w 21600"/>
                    <a:gd name="T5" fmla="*/ 1 h 21600"/>
                    <a:gd name="T6" fmla="*/ 6 w 21600"/>
                    <a:gd name="T7" fmla="*/ 2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5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1" name="Oval 151">
                  <a:extLst>
                    <a:ext uri="{FF2B5EF4-FFF2-40B4-BE49-F238E27FC236}">
                      <a16:creationId xmlns:a16="http://schemas.microsoft.com/office/drawing/2014/main" id="{94FC6E5D-617F-7DDB-B25A-6F939D19516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635951">
                  <a:off x="2539" y="2307"/>
                  <a:ext cx="162" cy="129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itchFamily="34" charset="0"/>
                  </a:endParaRPr>
                </a:p>
              </p:txBody>
            </p:sp>
          </p:grpSp>
          <p:sp>
            <p:nvSpPr>
              <p:cNvPr id="97" name="Oval 52">
                <a:extLst>
                  <a:ext uri="{FF2B5EF4-FFF2-40B4-BE49-F238E27FC236}">
                    <a16:creationId xmlns:a16="http://schemas.microsoft.com/office/drawing/2014/main" id="{22BFCBFE-C895-1576-25B1-BF5EE1D072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202547">
                <a:off x="645446" y="8628482"/>
                <a:ext cx="164316" cy="78865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45" name="Triangle isocèle 90">
              <a:extLst>
                <a:ext uri="{FF2B5EF4-FFF2-40B4-BE49-F238E27FC236}">
                  <a16:creationId xmlns:a16="http://schemas.microsoft.com/office/drawing/2014/main" id="{EBCE605F-2B64-DCCA-61E7-49062130010A}"/>
                </a:ext>
              </a:extLst>
            </p:cNvPr>
            <p:cNvSpPr/>
            <p:nvPr/>
          </p:nvSpPr>
          <p:spPr bwMode="auto">
            <a:xfrm>
              <a:off x="6114125" y="7032890"/>
              <a:ext cx="284523" cy="217277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Triangle isocèle 92">
              <a:extLst>
                <a:ext uri="{FF2B5EF4-FFF2-40B4-BE49-F238E27FC236}">
                  <a16:creationId xmlns:a16="http://schemas.microsoft.com/office/drawing/2014/main" id="{99CAF607-2096-5C85-5E16-050A4A8905A4}"/>
                </a:ext>
              </a:extLst>
            </p:cNvPr>
            <p:cNvSpPr/>
            <p:nvPr/>
          </p:nvSpPr>
          <p:spPr bwMode="auto">
            <a:xfrm>
              <a:off x="12371227" y="7032890"/>
              <a:ext cx="284523" cy="21727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47" name="Group 147">
              <a:extLst>
                <a:ext uri="{FF2B5EF4-FFF2-40B4-BE49-F238E27FC236}">
                  <a16:creationId xmlns:a16="http://schemas.microsoft.com/office/drawing/2014/main" id="{7B4E211C-DB52-E844-FCFC-BE74C68E1AC8}"/>
                </a:ext>
              </a:extLst>
            </p:cNvPr>
            <p:cNvGrpSpPr>
              <a:grpSpLocks/>
            </p:cNvGrpSpPr>
            <p:nvPr/>
          </p:nvGrpSpPr>
          <p:grpSpPr bwMode="auto">
            <a:xfrm rot="4855949" flipH="1" flipV="1">
              <a:off x="7211064" y="9521257"/>
              <a:ext cx="351648" cy="173375"/>
              <a:chOff x="2425" y="2291"/>
              <a:chExt cx="391" cy="271"/>
            </a:xfrm>
          </p:grpSpPr>
          <p:sp>
            <p:nvSpPr>
              <p:cNvPr id="92" name="AutoShape 148">
                <a:extLst>
                  <a:ext uri="{FF2B5EF4-FFF2-40B4-BE49-F238E27FC236}">
                    <a16:creationId xmlns:a16="http://schemas.microsoft.com/office/drawing/2014/main" id="{4A8EE9D3-7701-CB9A-000C-F619B08094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623716" flipH="1">
                <a:off x="2687" y="2300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93" name="AutoShape 149">
                <a:extLst>
                  <a:ext uri="{FF2B5EF4-FFF2-40B4-BE49-F238E27FC236}">
                    <a16:creationId xmlns:a16="http://schemas.microsoft.com/office/drawing/2014/main" id="{41A386C2-149E-7762-EDC3-11DBC4E6F6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76284">
                <a:off x="2428" y="2300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94" name="AutoShape 150">
                <a:extLst>
                  <a:ext uri="{FF2B5EF4-FFF2-40B4-BE49-F238E27FC236}">
                    <a16:creationId xmlns:a16="http://schemas.microsoft.com/office/drawing/2014/main" id="{5FCBF743-AC0D-7CFA-407B-9DC7172E83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25" y="2300"/>
                <a:ext cx="391" cy="262"/>
              </a:xfrm>
              <a:custGeom>
                <a:avLst/>
                <a:gdLst>
                  <a:gd name="T0" fmla="*/ 4 w 21600"/>
                  <a:gd name="T1" fmla="*/ 0 h 21600"/>
                  <a:gd name="T2" fmla="*/ 1 w 21600"/>
                  <a:gd name="T3" fmla="*/ 2 h 21600"/>
                  <a:gd name="T4" fmla="*/ 4 w 21600"/>
                  <a:gd name="T5" fmla="*/ 1 h 21600"/>
                  <a:gd name="T6" fmla="*/ 6 w 21600"/>
                  <a:gd name="T7" fmla="*/ 2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Oval 151">
                <a:extLst>
                  <a:ext uri="{FF2B5EF4-FFF2-40B4-BE49-F238E27FC236}">
                    <a16:creationId xmlns:a16="http://schemas.microsoft.com/office/drawing/2014/main" id="{332735B4-2082-B63F-6915-66A846A7D6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635951">
                <a:off x="2539" y="2307"/>
                <a:ext cx="162" cy="129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</p:grpSp>
        <p:grpSp>
          <p:nvGrpSpPr>
            <p:cNvPr id="48" name="Group 136">
              <a:extLst>
                <a:ext uri="{FF2B5EF4-FFF2-40B4-BE49-F238E27FC236}">
                  <a16:creationId xmlns:a16="http://schemas.microsoft.com/office/drawing/2014/main" id="{DDCE02C3-6F26-F016-2B1F-7592182351B2}"/>
                </a:ext>
              </a:extLst>
            </p:cNvPr>
            <p:cNvGrpSpPr>
              <a:grpSpLocks/>
            </p:cNvGrpSpPr>
            <p:nvPr/>
          </p:nvGrpSpPr>
          <p:grpSpPr bwMode="auto">
            <a:xfrm rot="16647332">
              <a:off x="7224173" y="7374448"/>
              <a:ext cx="308428" cy="203203"/>
              <a:chOff x="4338" y="8530"/>
              <a:chExt cx="391" cy="271"/>
            </a:xfrm>
          </p:grpSpPr>
          <p:sp>
            <p:nvSpPr>
              <p:cNvPr id="88" name="AutoShape 137">
                <a:extLst>
                  <a:ext uri="{FF2B5EF4-FFF2-40B4-BE49-F238E27FC236}">
                    <a16:creationId xmlns:a16="http://schemas.microsoft.com/office/drawing/2014/main" id="{16D638E9-AC8B-36B2-17C2-3C2B16D4F47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623716" flipH="1">
                <a:off x="4600" y="8539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89" name="AutoShape 138">
                <a:extLst>
                  <a:ext uri="{FF2B5EF4-FFF2-40B4-BE49-F238E27FC236}">
                    <a16:creationId xmlns:a16="http://schemas.microsoft.com/office/drawing/2014/main" id="{E09AB9A0-29F0-5B9F-DBB2-2AEC3AA030B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76284">
                <a:off x="4341" y="8539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90" name="AutoShape 139">
                <a:extLst>
                  <a:ext uri="{FF2B5EF4-FFF2-40B4-BE49-F238E27FC236}">
                    <a16:creationId xmlns:a16="http://schemas.microsoft.com/office/drawing/2014/main" id="{807506C3-2627-FB6C-36F5-F08CF67BC60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338" y="8539"/>
                <a:ext cx="391" cy="262"/>
              </a:xfrm>
              <a:custGeom>
                <a:avLst/>
                <a:gdLst>
                  <a:gd name="T0" fmla="*/ 4 w 21600"/>
                  <a:gd name="T1" fmla="*/ 0 h 21600"/>
                  <a:gd name="T2" fmla="*/ 1 w 21600"/>
                  <a:gd name="T3" fmla="*/ 2 h 21600"/>
                  <a:gd name="T4" fmla="*/ 4 w 21600"/>
                  <a:gd name="T5" fmla="*/ 1 h 21600"/>
                  <a:gd name="T6" fmla="*/ 6 w 21600"/>
                  <a:gd name="T7" fmla="*/ 2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Oval 140">
                <a:extLst>
                  <a:ext uri="{FF2B5EF4-FFF2-40B4-BE49-F238E27FC236}">
                    <a16:creationId xmlns:a16="http://schemas.microsoft.com/office/drawing/2014/main" id="{770B2913-4B78-E2E1-BE04-36B0242A8F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635951">
                <a:off x="4452" y="8546"/>
                <a:ext cx="162" cy="129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</p:grpSp>
        <p:grpSp>
          <p:nvGrpSpPr>
            <p:cNvPr id="49" name="Group 147">
              <a:extLst>
                <a:ext uri="{FF2B5EF4-FFF2-40B4-BE49-F238E27FC236}">
                  <a16:creationId xmlns:a16="http://schemas.microsoft.com/office/drawing/2014/main" id="{F19BA8CF-DD91-387D-74E9-DFA6CFD47B2D}"/>
                </a:ext>
              </a:extLst>
            </p:cNvPr>
            <p:cNvGrpSpPr>
              <a:grpSpLocks/>
            </p:cNvGrpSpPr>
            <p:nvPr/>
          </p:nvGrpSpPr>
          <p:grpSpPr bwMode="auto">
            <a:xfrm flipH="1" flipV="1">
              <a:off x="7849139" y="9550206"/>
              <a:ext cx="351648" cy="173375"/>
              <a:chOff x="2425" y="2291"/>
              <a:chExt cx="391" cy="271"/>
            </a:xfrm>
          </p:grpSpPr>
          <p:sp>
            <p:nvSpPr>
              <p:cNvPr id="84" name="AutoShape 148">
                <a:extLst>
                  <a:ext uri="{FF2B5EF4-FFF2-40B4-BE49-F238E27FC236}">
                    <a16:creationId xmlns:a16="http://schemas.microsoft.com/office/drawing/2014/main" id="{AF8BC515-DAF7-4FC4-6120-2BE3CE1B1E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623716" flipH="1">
                <a:off x="2687" y="2300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85" name="AutoShape 149">
                <a:extLst>
                  <a:ext uri="{FF2B5EF4-FFF2-40B4-BE49-F238E27FC236}">
                    <a16:creationId xmlns:a16="http://schemas.microsoft.com/office/drawing/2014/main" id="{2B6F89B8-F35E-8BA7-1C27-481F6AAC9B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76284">
                <a:off x="2428" y="2300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86" name="AutoShape 150">
                <a:extLst>
                  <a:ext uri="{FF2B5EF4-FFF2-40B4-BE49-F238E27FC236}">
                    <a16:creationId xmlns:a16="http://schemas.microsoft.com/office/drawing/2014/main" id="{6ADDE510-4C3B-47D7-1A08-30BAE9D82C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25" y="2300"/>
                <a:ext cx="391" cy="262"/>
              </a:xfrm>
              <a:custGeom>
                <a:avLst/>
                <a:gdLst>
                  <a:gd name="T0" fmla="*/ 4 w 21600"/>
                  <a:gd name="T1" fmla="*/ 0 h 21600"/>
                  <a:gd name="T2" fmla="*/ 1 w 21600"/>
                  <a:gd name="T3" fmla="*/ 2 h 21600"/>
                  <a:gd name="T4" fmla="*/ 4 w 21600"/>
                  <a:gd name="T5" fmla="*/ 1 h 21600"/>
                  <a:gd name="T6" fmla="*/ 6 w 21600"/>
                  <a:gd name="T7" fmla="*/ 2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" name="Oval 151">
                <a:extLst>
                  <a:ext uri="{FF2B5EF4-FFF2-40B4-BE49-F238E27FC236}">
                    <a16:creationId xmlns:a16="http://schemas.microsoft.com/office/drawing/2014/main" id="{7181783F-F8FA-8674-2357-C68674DA50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635951">
                <a:off x="2539" y="2307"/>
                <a:ext cx="162" cy="129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</p:grpSp>
        <p:grpSp>
          <p:nvGrpSpPr>
            <p:cNvPr id="50" name="Group 136">
              <a:extLst>
                <a:ext uri="{FF2B5EF4-FFF2-40B4-BE49-F238E27FC236}">
                  <a16:creationId xmlns:a16="http://schemas.microsoft.com/office/drawing/2014/main" id="{C77A09FF-1F86-1829-DAD6-5EFE2340B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02841" y="7369488"/>
              <a:ext cx="308428" cy="203203"/>
              <a:chOff x="4338" y="8530"/>
              <a:chExt cx="391" cy="271"/>
            </a:xfrm>
          </p:grpSpPr>
          <p:sp>
            <p:nvSpPr>
              <p:cNvPr id="80" name="AutoShape 137">
                <a:extLst>
                  <a:ext uri="{FF2B5EF4-FFF2-40B4-BE49-F238E27FC236}">
                    <a16:creationId xmlns:a16="http://schemas.microsoft.com/office/drawing/2014/main" id="{D7671062-3FDA-0CC6-E4F7-3A4CD8D31B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623716" flipH="1">
                <a:off x="4600" y="8539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81" name="AutoShape 138">
                <a:extLst>
                  <a:ext uri="{FF2B5EF4-FFF2-40B4-BE49-F238E27FC236}">
                    <a16:creationId xmlns:a16="http://schemas.microsoft.com/office/drawing/2014/main" id="{14105F59-B0B3-E728-1DEB-67031CFD91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76284">
                <a:off x="4341" y="8539"/>
                <a:ext cx="129" cy="258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  <p:sp>
            <p:nvSpPr>
              <p:cNvPr id="82" name="AutoShape 139">
                <a:extLst>
                  <a:ext uri="{FF2B5EF4-FFF2-40B4-BE49-F238E27FC236}">
                    <a16:creationId xmlns:a16="http://schemas.microsoft.com/office/drawing/2014/main" id="{68FD2014-B191-1C81-992D-CC7D8FE1EC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338" y="8539"/>
                <a:ext cx="391" cy="262"/>
              </a:xfrm>
              <a:custGeom>
                <a:avLst/>
                <a:gdLst>
                  <a:gd name="T0" fmla="*/ 4 w 21600"/>
                  <a:gd name="T1" fmla="*/ 0 h 21600"/>
                  <a:gd name="T2" fmla="*/ 1 w 21600"/>
                  <a:gd name="T3" fmla="*/ 2 h 21600"/>
                  <a:gd name="T4" fmla="*/ 4 w 21600"/>
                  <a:gd name="T5" fmla="*/ 1 h 21600"/>
                  <a:gd name="T6" fmla="*/ 6 w 21600"/>
                  <a:gd name="T7" fmla="*/ 2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3366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Oval 140">
                <a:extLst>
                  <a:ext uri="{FF2B5EF4-FFF2-40B4-BE49-F238E27FC236}">
                    <a16:creationId xmlns:a16="http://schemas.microsoft.com/office/drawing/2014/main" id="{0FEF63CE-6841-2F9D-2EFB-5F51C4FBD5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635951">
                <a:off x="4452" y="8546"/>
                <a:ext cx="162" cy="129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itchFamily="34" charset="0"/>
                </a:endParaRPr>
              </a:p>
            </p:txBody>
          </p:sp>
        </p:grpSp>
        <p:sp>
          <p:nvSpPr>
            <p:cNvPr id="51" name="Triangle isocèle 100">
              <a:extLst>
                <a:ext uri="{FF2B5EF4-FFF2-40B4-BE49-F238E27FC236}">
                  <a16:creationId xmlns:a16="http://schemas.microsoft.com/office/drawing/2014/main" id="{861191AA-55AA-A4F2-D3C2-F59695DF55FC}"/>
                </a:ext>
              </a:extLst>
            </p:cNvPr>
            <p:cNvSpPr/>
            <p:nvPr/>
          </p:nvSpPr>
          <p:spPr bwMode="auto">
            <a:xfrm>
              <a:off x="6308984" y="8334412"/>
              <a:ext cx="179326" cy="16059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Triangle isocèle 101">
              <a:extLst>
                <a:ext uri="{FF2B5EF4-FFF2-40B4-BE49-F238E27FC236}">
                  <a16:creationId xmlns:a16="http://schemas.microsoft.com/office/drawing/2014/main" id="{FADBFC4B-8073-401A-1F76-E93FB54F2B7E}"/>
                </a:ext>
              </a:extLst>
            </p:cNvPr>
            <p:cNvSpPr/>
            <p:nvPr/>
          </p:nvSpPr>
          <p:spPr bwMode="auto">
            <a:xfrm>
              <a:off x="7372040" y="8320242"/>
              <a:ext cx="179326" cy="16059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3" name="Triangle isocèle 102">
              <a:extLst>
                <a:ext uri="{FF2B5EF4-FFF2-40B4-BE49-F238E27FC236}">
                  <a16:creationId xmlns:a16="http://schemas.microsoft.com/office/drawing/2014/main" id="{78EE56DC-3EFE-445A-2C23-EB1A38F37A8F}"/>
                </a:ext>
              </a:extLst>
            </p:cNvPr>
            <p:cNvSpPr/>
            <p:nvPr/>
          </p:nvSpPr>
          <p:spPr bwMode="auto">
            <a:xfrm>
              <a:off x="8558186" y="8321175"/>
              <a:ext cx="179326" cy="16059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Triangle isocèle 103">
              <a:extLst>
                <a:ext uri="{FF2B5EF4-FFF2-40B4-BE49-F238E27FC236}">
                  <a16:creationId xmlns:a16="http://schemas.microsoft.com/office/drawing/2014/main" id="{9968AAC1-E2EB-704F-A621-0AA1ED5B120B}"/>
                </a:ext>
              </a:extLst>
            </p:cNvPr>
            <p:cNvSpPr/>
            <p:nvPr/>
          </p:nvSpPr>
          <p:spPr bwMode="auto">
            <a:xfrm>
              <a:off x="9804398" y="8342440"/>
              <a:ext cx="179326" cy="16059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5" name="Triangle isocèle 104">
              <a:extLst>
                <a:ext uri="{FF2B5EF4-FFF2-40B4-BE49-F238E27FC236}">
                  <a16:creationId xmlns:a16="http://schemas.microsoft.com/office/drawing/2014/main" id="{028EBE53-24C6-2BC1-FE8E-B466E864C883}"/>
                </a:ext>
              </a:extLst>
            </p:cNvPr>
            <p:cNvSpPr/>
            <p:nvPr/>
          </p:nvSpPr>
          <p:spPr bwMode="auto">
            <a:xfrm>
              <a:off x="11123539" y="8359734"/>
              <a:ext cx="179326" cy="16059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Triangle isocèle 105">
              <a:extLst>
                <a:ext uri="{FF2B5EF4-FFF2-40B4-BE49-F238E27FC236}">
                  <a16:creationId xmlns:a16="http://schemas.microsoft.com/office/drawing/2014/main" id="{08F0A9EF-70D2-3A36-5DF4-B514E12DB855}"/>
                </a:ext>
              </a:extLst>
            </p:cNvPr>
            <p:cNvSpPr/>
            <p:nvPr/>
          </p:nvSpPr>
          <p:spPr bwMode="auto">
            <a:xfrm>
              <a:off x="12323569" y="8358843"/>
              <a:ext cx="179326" cy="160593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D0AD4F8D-8D98-A16D-1DDC-9BC22DCFD9F3}"/>
                </a:ext>
              </a:extLst>
            </p:cNvPr>
            <p:cNvCxnSpPr/>
            <p:nvPr/>
          </p:nvCxnSpPr>
          <p:spPr>
            <a:xfrm>
              <a:off x="5816645" y="10341356"/>
              <a:ext cx="7396064" cy="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B6AB982D-0B3E-100F-9772-2CD1CABF6BCF}"/>
                </a:ext>
              </a:extLst>
            </p:cNvPr>
            <p:cNvCxnSpPr/>
            <p:nvPr/>
          </p:nvCxnSpPr>
          <p:spPr>
            <a:xfrm>
              <a:off x="12856272" y="6843378"/>
              <a:ext cx="0" cy="3751663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8B98070-3765-5C48-B3B2-74E91088A7DA}"/>
                </a:ext>
              </a:extLst>
            </p:cNvPr>
            <p:cNvSpPr txBox="1"/>
            <p:nvPr/>
          </p:nvSpPr>
          <p:spPr>
            <a:xfrm>
              <a:off x="8975953" y="10315936"/>
              <a:ext cx="10307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20 mètres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4B431E1D-2130-4F8C-49BC-4B7DD641B1BB}"/>
                </a:ext>
              </a:extLst>
            </p:cNvPr>
            <p:cNvSpPr txBox="1"/>
            <p:nvPr/>
          </p:nvSpPr>
          <p:spPr>
            <a:xfrm rot="16200000">
              <a:off x="12538599" y="8577891"/>
              <a:ext cx="9781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10 mètres</a:t>
              </a:r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E2C63F8B-25FC-5D76-F2E8-6704FB6863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84132" y="850794"/>
              <a:ext cx="513715" cy="494030"/>
              <a:chOff x="1841055" y="3483169"/>
              <a:chExt cx="513715" cy="494030"/>
            </a:xfrm>
          </p:grpSpPr>
          <p:grpSp>
            <p:nvGrpSpPr>
              <p:cNvPr id="76" name="object 53">
                <a:extLst>
                  <a:ext uri="{FF2B5EF4-FFF2-40B4-BE49-F238E27FC236}">
                    <a16:creationId xmlns:a16="http://schemas.microsoft.com/office/drawing/2014/main" id="{3726E547-2B16-5880-CD12-D0ED515D3520}"/>
                  </a:ext>
                </a:extLst>
              </p:cNvPr>
              <p:cNvGrpSpPr/>
              <p:nvPr/>
            </p:nvGrpSpPr>
            <p:grpSpPr>
              <a:xfrm>
                <a:off x="1841055" y="3483169"/>
                <a:ext cx="513715" cy="494030"/>
                <a:chOff x="6812280" y="4270247"/>
                <a:chExt cx="513715" cy="494030"/>
              </a:xfrm>
            </p:grpSpPr>
            <p:sp>
              <p:nvSpPr>
                <p:cNvPr id="78" name="object 54">
                  <a:extLst>
                    <a:ext uri="{FF2B5EF4-FFF2-40B4-BE49-F238E27FC236}">
                      <a16:creationId xmlns:a16="http://schemas.microsoft.com/office/drawing/2014/main" id="{B899CAC9-2968-BDA4-FF17-24A21CB1C1E1}"/>
                    </a:ext>
                  </a:extLst>
                </p:cNvPr>
                <p:cNvSpPr/>
                <p:nvPr/>
              </p:nvSpPr>
              <p:spPr>
                <a:xfrm>
                  <a:off x="6812280" y="4270247"/>
                  <a:ext cx="513715" cy="49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15" h="494029">
                      <a:moveTo>
                        <a:pt x="256794" y="0"/>
                      </a:moveTo>
                      <a:lnTo>
                        <a:pt x="210625" y="3976"/>
                      </a:lnTo>
                      <a:lnTo>
                        <a:pt x="167175" y="15440"/>
                      </a:lnTo>
                      <a:lnTo>
                        <a:pt x="127169" y="33697"/>
                      </a:lnTo>
                      <a:lnTo>
                        <a:pt x="91330" y="58049"/>
                      </a:lnTo>
                      <a:lnTo>
                        <a:pt x="60383" y="87802"/>
                      </a:lnTo>
                      <a:lnTo>
                        <a:pt x="35051" y="122258"/>
                      </a:lnTo>
                      <a:lnTo>
                        <a:pt x="16061" y="160722"/>
                      </a:lnTo>
                      <a:lnTo>
                        <a:pt x="4136" y="202497"/>
                      </a:lnTo>
                      <a:lnTo>
                        <a:pt x="0" y="246887"/>
                      </a:lnTo>
                      <a:lnTo>
                        <a:pt x="4136" y="291278"/>
                      </a:lnTo>
                      <a:lnTo>
                        <a:pt x="16061" y="333053"/>
                      </a:lnTo>
                      <a:lnTo>
                        <a:pt x="35051" y="371517"/>
                      </a:lnTo>
                      <a:lnTo>
                        <a:pt x="60383" y="405973"/>
                      </a:lnTo>
                      <a:lnTo>
                        <a:pt x="91330" y="435726"/>
                      </a:lnTo>
                      <a:lnTo>
                        <a:pt x="127169" y="460078"/>
                      </a:lnTo>
                      <a:lnTo>
                        <a:pt x="167175" y="478335"/>
                      </a:lnTo>
                      <a:lnTo>
                        <a:pt x="210625" y="489799"/>
                      </a:lnTo>
                      <a:lnTo>
                        <a:pt x="256794" y="493775"/>
                      </a:lnTo>
                      <a:lnTo>
                        <a:pt x="302962" y="489799"/>
                      </a:lnTo>
                      <a:lnTo>
                        <a:pt x="346412" y="478335"/>
                      </a:lnTo>
                      <a:lnTo>
                        <a:pt x="386418" y="460078"/>
                      </a:lnTo>
                      <a:lnTo>
                        <a:pt x="422257" y="435726"/>
                      </a:lnTo>
                      <a:lnTo>
                        <a:pt x="453204" y="405973"/>
                      </a:lnTo>
                      <a:lnTo>
                        <a:pt x="478536" y="371517"/>
                      </a:lnTo>
                      <a:lnTo>
                        <a:pt x="497526" y="333053"/>
                      </a:lnTo>
                      <a:lnTo>
                        <a:pt x="509451" y="291278"/>
                      </a:lnTo>
                      <a:lnTo>
                        <a:pt x="513588" y="246887"/>
                      </a:lnTo>
                      <a:lnTo>
                        <a:pt x="509451" y="202497"/>
                      </a:lnTo>
                      <a:lnTo>
                        <a:pt x="497526" y="160722"/>
                      </a:lnTo>
                      <a:lnTo>
                        <a:pt x="478536" y="122258"/>
                      </a:lnTo>
                      <a:lnTo>
                        <a:pt x="453204" y="87802"/>
                      </a:lnTo>
                      <a:lnTo>
                        <a:pt x="422257" y="58049"/>
                      </a:lnTo>
                      <a:lnTo>
                        <a:pt x="386418" y="33697"/>
                      </a:lnTo>
                      <a:lnTo>
                        <a:pt x="346412" y="15440"/>
                      </a:lnTo>
                      <a:lnTo>
                        <a:pt x="302962" y="3976"/>
                      </a:lnTo>
                      <a:lnTo>
                        <a:pt x="25679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9" name="object 55">
                  <a:extLst>
                    <a:ext uri="{FF2B5EF4-FFF2-40B4-BE49-F238E27FC236}">
                      <a16:creationId xmlns:a16="http://schemas.microsoft.com/office/drawing/2014/main" id="{37043B5F-BE53-A76A-3666-AD5882CE816B}"/>
                    </a:ext>
                  </a:extLst>
                </p:cNvPr>
                <p:cNvSpPr/>
                <p:nvPr/>
              </p:nvSpPr>
              <p:spPr>
                <a:xfrm>
                  <a:off x="6830568" y="4326635"/>
                  <a:ext cx="326135" cy="329183"/>
                </a:xfrm>
                <a:prstGeom prst="rect">
                  <a:avLst/>
                </a:prstGeom>
                <a:blipFill>
                  <a:blip r:embed="rId16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77" name="object 56">
                <a:extLst>
                  <a:ext uri="{FF2B5EF4-FFF2-40B4-BE49-F238E27FC236}">
                    <a16:creationId xmlns:a16="http://schemas.microsoft.com/office/drawing/2014/main" id="{DB0D210E-9D4F-814E-A715-721B78CF098C}"/>
                  </a:ext>
                </a:extLst>
              </p:cNvPr>
              <p:cNvSpPr txBox="1"/>
              <p:nvPr/>
            </p:nvSpPr>
            <p:spPr>
              <a:xfrm>
                <a:off x="2036507" y="3694243"/>
                <a:ext cx="248920" cy="175048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spcBef>
                    <a:spcPts val="105"/>
                  </a:spcBef>
                </a:pPr>
                <a:r>
                  <a:rPr lang="fr-FR" sz="1050" b="1" spc="-10" dirty="0">
                    <a:solidFill>
                      <a:srgbClr val="FFFFFF"/>
                    </a:solidFill>
                    <a:latin typeface="Carlito"/>
                    <a:cs typeface="Carlito"/>
                  </a:rPr>
                  <a:t>+18</a:t>
                </a:r>
                <a:endParaRPr sz="1050" dirty="0">
                  <a:latin typeface="Carlito"/>
                  <a:cs typeface="Carlito"/>
                </a:endParaRPr>
              </a:p>
            </p:txBody>
          </p:sp>
        </p:grpSp>
        <p:sp>
          <p:nvSpPr>
            <p:cNvPr id="62" name="Triangle isocèle 122">
              <a:extLst>
                <a:ext uri="{FF2B5EF4-FFF2-40B4-BE49-F238E27FC236}">
                  <a16:creationId xmlns:a16="http://schemas.microsoft.com/office/drawing/2014/main" id="{AB670553-B48C-2F7C-C37E-C08BABC8A5F9}"/>
                </a:ext>
              </a:extLst>
            </p:cNvPr>
            <p:cNvSpPr/>
            <p:nvPr/>
          </p:nvSpPr>
          <p:spPr bwMode="auto">
            <a:xfrm>
              <a:off x="6102071" y="7689624"/>
              <a:ext cx="284523" cy="217277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Triangle isocèle 123">
              <a:extLst>
                <a:ext uri="{FF2B5EF4-FFF2-40B4-BE49-F238E27FC236}">
                  <a16:creationId xmlns:a16="http://schemas.microsoft.com/office/drawing/2014/main" id="{BFB21E88-514A-0096-F30E-2E39F7633127}"/>
                </a:ext>
              </a:extLst>
            </p:cNvPr>
            <p:cNvSpPr/>
            <p:nvPr/>
          </p:nvSpPr>
          <p:spPr bwMode="auto">
            <a:xfrm>
              <a:off x="6077263" y="9166449"/>
              <a:ext cx="284523" cy="217277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Triangle isocèle 124">
              <a:extLst>
                <a:ext uri="{FF2B5EF4-FFF2-40B4-BE49-F238E27FC236}">
                  <a16:creationId xmlns:a16="http://schemas.microsoft.com/office/drawing/2014/main" id="{B8D9A3BC-1500-0A7F-6514-1B3263D87091}"/>
                </a:ext>
              </a:extLst>
            </p:cNvPr>
            <p:cNvSpPr/>
            <p:nvPr/>
          </p:nvSpPr>
          <p:spPr bwMode="auto">
            <a:xfrm>
              <a:off x="6078513" y="9792529"/>
              <a:ext cx="284523" cy="217277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365C3F87-1305-7129-6818-907ECB64A0E6}"/>
                </a:ext>
              </a:extLst>
            </p:cNvPr>
            <p:cNvGrpSpPr/>
            <p:nvPr/>
          </p:nvGrpSpPr>
          <p:grpSpPr>
            <a:xfrm rot="5106811">
              <a:off x="5841047" y="7321769"/>
              <a:ext cx="351648" cy="291790"/>
              <a:chOff x="538458" y="8628482"/>
              <a:chExt cx="351648" cy="291790"/>
            </a:xfrm>
          </p:grpSpPr>
          <p:grpSp>
            <p:nvGrpSpPr>
              <p:cNvPr id="70" name="Group 147">
                <a:extLst>
                  <a:ext uri="{FF2B5EF4-FFF2-40B4-BE49-F238E27FC236}">
                    <a16:creationId xmlns:a16="http://schemas.microsoft.com/office/drawing/2014/main" id="{1894FB2E-0118-1A30-29C9-35E05A71D3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 flipV="1">
                <a:off x="538458" y="8746897"/>
                <a:ext cx="351648" cy="173375"/>
                <a:chOff x="2425" y="2291"/>
                <a:chExt cx="391" cy="271"/>
              </a:xfrm>
            </p:grpSpPr>
            <p:sp>
              <p:nvSpPr>
                <p:cNvPr id="72" name="AutoShape 148">
                  <a:extLst>
                    <a:ext uri="{FF2B5EF4-FFF2-40B4-BE49-F238E27FC236}">
                      <a16:creationId xmlns:a16="http://schemas.microsoft.com/office/drawing/2014/main" id="{F9C5F9E3-E5FE-C553-429D-27D07029C9A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20623716" flipH="1">
                  <a:off x="2687" y="2300"/>
                  <a:ext cx="129" cy="258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itchFamily="34" charset="0"/>
                  </a:endParaRPr>
                </a:p>
              </p:txBody>
            </p:sp>
            <p:sp>
              <p:nvSpPr>
                <p:cNvPr id="73" name="AutoShape 149">
                  <a:extLst>
                    <a:ext uri="{FF2B5EF4-FFF2-40B4-BE49-F238E27FC236}">
                      <a16:creationId xmlns:a16="http://schemas.microsoft.com/office/drawing/2014/main" id="{D6480680-D8CA-1A9E-CC19-B427AB6921A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976284">
                  <a:off x="2428" y="2300"/>
                  <a:ext cx="129" cy="258"/>
                </a:xfrm>
                <a:prstGeom prst="moon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itchFamily="34" charset="0"/>
                  </a:endParaRPr>
                </a:p>
              </p:txBody>
            </p:sp>
            <p:sp>
              <p:nvSpPr>
                <p:cNvPr id="74" name="AutoShape 150">
                  <a:extLst>
                    <a:ext uri="{FF2B5EF4-FFF2-40B4-BE49-F238E27FC236}">
                      <a16:creationId xmlns:a16="http://schemas.microsoft.com/office/drawing/2014/main" id="{31C9B177-0EBB-D510-7E28-7D5445A0033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425" y="2300"/>
                  <a:ext cx="391" cy="262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2 h 21600"/>
                    <a:gd name="T4" fmla="*/ 4 w 21600"/>
                    <a:gd name="T5" fmla="*/ 1 h 21600"/>
                    <a:gd name="T6" fmla="*/ 6 w 21600"/>
                    <a:gd name="T7" fmla="*/ 2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775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lnTo>
                        <a:pt x="5400" y="108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" name="Oval 151">
                  <a:extLst>
                    <a:ext uri="{FF2B5EF4-FFF2-40B4-BE49-F238E27FC236}">
                      <a16:creationId xmlns:a16="http://schemas.microsoft.com/office/drawing/2014/main" id="{25B0D2B2-19A6-310A-0608-D8FF1728605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5635951">
                  <a:off x="2539" y="2307"/>
                  <a:ext cx="162" cy="129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1800">
                    <a:latin typeface="Arial" pitchFamily="34" charset="0"/>
                  </a:endParaRPr>
                </a:p>
              </p:txBody>
            </p:sp>
          </p:grpSp>
          <p:sp>
            <p:nvSpPr>
              <p:cNvPr id="71" name="Oval 52">
                <a:extLst>
                  <a:ext uri="{FF2B5EF4-FFF2-40B4-BE49-F238E27FC236}">
                    <a16:creationId xmlns:a16="http://schemas.microsoft.com/office/drawing/2014/main" id="{1A4283F5-82AA-D708-651A-5724FF6ECAA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202547">
                <a:off x="645446" y="8628482"/>
                <a:ext cx="164316" cy="78865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66" name="Triangle isocèle 178">
              <a:extLst>
                <a:ext uri="{FF2B5EF4-FFF2-40B4-BE49-F238E27FC236}">
                  <a16:creationId xmlns:a16="http://schemas.microsoft.com/office/drawing/2014/main" id="{7DA863B0-3673-2B38-0FEC-EEDC5CEF44BA}"/>
                </a:ext>
              </a:extLst>
            </p:cNvPr>
            <p:cNvSpPr/>
            <p:nvPr/>
          </p:nvSpPr>
          <p:spPr bwMode="auto">
            <a:xfrm>
              <a:off x="12359899" y="7580985"/>
              <a:ext cx="284523" cy="21727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7" name="Triangle isocèle 179">
              <a:extLst>
                <a:ext uri="{FF2B5EF4-FFF2-40B4-BE49-F238E27FC236}">
                  <a16:creationId xmlns:a16="http://schemas.microsoft.com/office/drawing/2014/main" id="{5A547444-C5D5-4623-9178-558E7A2A1281}"/>
                </a:ext>
              </a:extLst>
            </p:cNvPr>
            <p:cNvSpPr/>
            <p:nvPr/>
          </p:nvSpPr>
          <p:spPr bwMode="auto">
            <a:xfrm>
              <a:off x="12349166" y="9753548"/>
              <a:ext cx="284523" cy="21727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Triangle isocèle 180">
              <a:extLst>
                <a:ext uri="{FF2B5EF4-FFF2-40B4-BE49-F238E27FC236}">
                  <a16:creationId xmlns:a16="http://schemas.microsoft.com/office/drawing/2014/main" id="{5AE1E408-6E1F-B23E-B02C-E47CD6530A04}"/>
                </a:ext>
              </a:extLst>
            </p:cNvPr>
            <p:cNvSpPr/>
            <p:nvPr/>
          </p:nvSpPr>
          <p:spPr bwMode="auto">
            <a:xfrm>
              <a:off x="12355333" y="9210103"/>
              <a:ext cx="284523" cy="21727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82AB2DE-229E-444D-60B1-F08DAC9371A7}"/>
                </a:ext>
              </a:extLst>
            </p:cNvPr>
            <p:cNvSpPr/>
            <p:nvPr/>
          </p:nvSpPr>
          <p:spPr>
            <a:xfrm>
              <a:off x="5638800" y="0"/>
              <a:ext cx="7644607" cy="106309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3B4FC353-5C7B-0277-DA91-77A7E8F356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30354" y="671720"/>
            <a:ext cx="2187840" cy="19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ACA08F-FEA6-5E65-38B8-17BDEDDE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00D8-76C1-C141-96D1-BDD2B671C0E1}" type="slidenum">
              <a:rPr lang="fr-FR" smtClean="0"/>
              <a:t>7</a:t>
            </a:fld>
            <a:endParaRPr lang="fr-FR"/>
          </a:p>
        </p:txBody>
      </p:sp>
      <p:pic>
        <p:nvPicPr>
          <p:cNvPr id="5" name="BBBBB">
            <a:hlinkClick r:id="" action="ppaction://media"/>
            <a:extLst>
              <a:ext uri="{FF2B5EF4-FFF2-40B4-BE49-F238E27FC236}">
                <a16:creationId xmlns:a16="http://schemas.microsoft.com/office/drawing/2014/main" id="{B4AFB6A8-6176-2248-53B9-0DBDBDD4C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2544" y="1543335"/>
            <a:ext cx="12222050" cy="6875866"/>
          </a:xfrm>
          <a:prstGeom prst="rect">
            <a:avLst/>
          </a:prstGeom>
        </p:spPr>
      </p:pic>
      <p:pic>
        <p:nvPicPr>
          <p:cNvPr id="2" name="Image 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19E54C48-97A8-FD96-3844-D52EB9F12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0354" y="671720"/>
            <a:ext cx="2187840" cy="19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28C65BCD46446B023F055D51A2C42" ma:contentTypeVersion="16" ma:contentTypeDescription="Create a new document." ma:contentTypeScope="" ma:versionID="f2a96387b803cab2107abb16c2527aaf">
  <xsd:schema xmlns:xsd="http://www.w3.org/2001/XMLSchema" xmlns:xs="http://www.w3.org/2001/XMLSchema" xmlns:p="http://schemas.microsoft.com/office/2006/metadata/properties" xmlns:ns2="836cac07-bdf7-47a8-8395-9e1629b491a3" xmlns:ns3="a071858e-f570-4d32-bafb-adf252e5aec2" targetNamespace="http://schemas.microsoft.com/office/2006/metadata/properties" ma:root="true" ma:fieldsID="1406ab1c60186fb806deb9133c71ba6a" ns2:_="" ns3:_="">
    <xsd:import namespace="836cac07-bdf7-47a8-8395-9e1629b491a3"/>
    <xsd:import namespace="a071858e-f570-4d32-bafb-adf252e5ae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cac07-bdf7-47a8-8395-9e1629b491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29b911-ca66-419a-81fd-a0793938c0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1858e-f570-4d32-bafb-adf252e5aec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f2aa59-5e7c-4d3e-afe7-b4c66f48f53c}" ma:internalName="TaxCatchAll" ma:showField="CatchAllData" ma:web="a071858e-f570-4d32-bafb-adf252e5ae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6cac07-bdf7-47a8-8395-9e1629b491a3">
      <Terms xmlns="http://schemas.microsoft.com/office/infopath/2007/PartnerControls"/>
    </lcf76f155ced4ddcb4097134ff3c332f>
    <TaxCatchAll xmlns="a071858e-f570-4d32-bafb-adf252e5aec2" xsi:nil="true"/>
    <SharedWithUsers xmlns="a071858e-f570-4d32-bafb-adf252e5aec2">
      <UserInfo>
        <DisplayName>Aurélien BOUTHIER</DisplayName>
        <AccountId>24</AccountId>
        <AccountType/>
      </UserInfo>
      <UserInfo>
        <DisplayName>Baptiste GOUACHE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BF5D093-1BC0-4BA8-A846-3CB1F5B089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6cac07-bdf7-47a8-8395-9e1629b491a3"/>
    <ds:schemaRef ds:uri="a071858e-f570-4d32-bafb-adf252e5ae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D10AB2-9154-48A1-BEB4-BA9B771F6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10FCED-DB36-4E4A-834E-A38E58B796FC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836cac07-bdf7-47a8-8395-9e1629b491a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071858e-f570-4d32-bafb-adf252e5ae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20353</TotalTime>
  <Words>616</Words>
  <Application>Microsoft Office PowerPoint</Application>
  <PresentationFormat>Personnalisé</PresentationFormat>
  <Paragraphs>89</Paragraphs>
  <Slides>7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Carlito</vt:lpstr>
      <vt:lpstr>Roboto</vt:lpstr>
      <vt:lpstr>Symbol</vt:lpstr>
      <vt:lpstr>Verdana</vt:lpstr>
      <vt:lpstr>1_Thème Office</vt:lpstr>
      <vt:lpstr> #bien joue en securite</vt:lpstr>
      <vt:lpstr>Rappel sur la règle expérimentale en U14</vt:lpstr>
      <vt:lpstr>Proprioception et gainage avec ballon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NEAU</dc:creator>
  <cp:lastModifiedBy>Théo DALOUS</cp:lastModifiedBy>
  <cp:revision>142</cp:revision>
  <dcterms:created xsi:type="dcterms:W3CDTF">2020-04-07T19:47:54Z</dcterms:created>
  <dcterms:modified xsi:type="dcterms:W3CDTF">2023-01-30T13:55:26Z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0x01010069228C65BCD46446B023F055D51A2C42</vt:lpwstr>
  </property>
  <property fmtid="{D5CDD505-2E9C-101B-9397-08002B2CF9AE}" pid="3" name="MediaServiceImageTags">
    <vt:lpwstr/>
  </property>
</Properties>
</file>