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10" r:id="rId2"/>
    <p:sldId id="429" r:id="rId3"/>
    <p:sldId id="4126" r:id="rId4"/>
    <p:sldId id="3314" r:id="rId5"/>
    <p:sldId id="4122" r:id="rId6"/>
    <p:sldId id="4102" r:id="rId7"/>
    <p:sldId id="4118" r:id="rId8"/>
    <p:sldId id="4119" r:id="rId9"/>
    <p:sldId id="4121" r:id="rId10"/>
    <p:sldId id="4120" r:id="rId11"/>
    <p:sldId id="4128" r:id="rId12"/>
    <p:sldId id="4114" r:id="rId13"/>
    <p:sldId id="4115" r:id="rId14"/>
    <p:sldId id="4116" r:id="rId15"/>
    <p:sldId id="4117" r:id="rId16"/>
    <p:sldId id="4123" r:id="rId17"/>
    <p:sldId id="4098" r:id="rId18"/>
    <p:sldId id="431" r:id="rId19"/>
    <p:sldId id="4127" r:id="rId20"/>
    <p:sldId id="4094" r:id="rId21"/>
    <p:sldId id="4131"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ame LIFR" id="{61EDE554-3BC0-6F4F-9EF6-71EB883539D5}">
          <p14:sldIdLst>
            <p14:sldId id="310"/>
            <p14:sldId id="429"/>
            <p14:sldId id="4126"/>
            <p14:sldId id="3314"/>
            <p14:sldId id="4122"/>
            <p14:sldId id="4102"/>
            <p14:sldId id="4118"/>
            <p14:sldId id="4119"/>
            <p14:sldId id="4121"/>
            <p14:sldId id="4120"/>
            <p14:sldId id="4128"/>
            <p14:sldId id="4114"/>
            <p14:sldId id="4115"/>
            <p14:sldId id="4116"/>
            <p14:sldId id="4117"/>
            <p14:sldId id="4123"/>
            <p14:sldId id="4098"/>
            <p14:sldId id="431"/>
            <p14:sldId id="4127"/>
            <p14:sldId id="4094"/>
            <p14:sldId id="413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4CE"/>
    <a:srgbClr val="2A4A83"/>
    <a:srgbClr val="297ACA"/>
    <a:srgbClr val="FFFF00"/>
    <a:srgbClr val="008000"/>
    <a:srgbClr val="0033CC"/>
    <a:srgbClr val="466BDA"/>
    <a:srgbClr val="ED7D31"/>
    <a:srgbClr val="F9F8F8"/>
    <a:srgbClr val="C0E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4"/>
  </p:normalViewPr>
  <p:slideViewPr>
    <p:cSldViewPr snapToGrid="0" snapToObjects="1" showGuides="1">
      <p:cViewPr varScale="1">
        <p:scale>
          <a:sx n="86" d="100"/>
          <a:sy n="86" d="100"/>
        </p:scale>
        <p:origin x="696" y="72"/>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49" d="100"/>
          <a:sy n="149" d="100"/>
        </p:scale>
        <p:origin x="31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08431E-7246-C64B-B142-D42521EDEF73}" type="datetimeFigureOut">
              <a:rPr lang="fr-FR" smtClean="0"/>
              <a:t>25/10/2023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3F3D5A-1278-FB4C-A078-96708D8D8E12}" type="slidenum">
              <a:rPr lang="fr-FR" smtClean="0"/>
              <a:t>‹N°›</a:t>
            </a:fld>
            <a:endParaRPr lang="fr-FR" dirty="0"/>
          </a:p>
        </p:txBody>
      </p:sp>
    </p:spTree>
    <p:extLst>
      <p:ext uri="{BB962C8B-B14F-4D97-AF65-F5344CB8AC3E}">
        <p14:creationId xmlns:p14="http://schemas.microsoft.com/office/powerpoint/2010/main" val="1359682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EB0CA-F8F0-AD45-8090-DA0FFB4ECA3A}" type="datetimeFigureOut">
              <a:rPr lang="fr-FR" smtClean="0"/>
              <a:t>25/10/2023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5844E-12AC-D946-8690-1F3CC18C73F1}" type="slidenum">
              <a:rPr lang="fr-FR" smtClean="0"/>
              <a:t>‹N°›</a:t>
            </a:fld>
            <a:endParaRPr lang="fr-FR"/>
          </a:p>
        </p:txBody>
      </p:sp>
    </p:spTree>
    <p:extLst>
      <p:ext uri="{BB962C8B-B14F-4D97-AF65-F5344CB8AC3E}">
        <p14:creationId xmlns:p14="http://schemas.microsoft.com/office/powerpoint/2010/main" val="73111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Une - Page Titr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a:xfrm>
            <a:off x="11145077" y="6178777"/>
            <a:ext cx="487855" cy="365125"/>
          </a:xfrm>
          <a:prstGeom prst="rect">
            <a:avLst/>
          </a:prstGeom>
        </p:spPr>
        <p:txBody>
          <a:bodyPr/>
          <a:lstStyle/>
          <a:p>
            <a:fld id="{758A296A-E800-9B41-97AC-B29F945EBDBC}" type="slidenum">
              <a:rPr lang="fr-FR" smtClean="0"/>
              <a:t>‹N°›</a:t>
            </a:fld>
            <a:endParaRPr lang="fr-FR" dirty="0"/>
          </a:p>
        </p:txBody>
      </p:sp>
      <p:sp>
        <p:nvSpPr>
          <p:cNvPr id="6" name="Rectangle 5"/>
          <p:cNvSpPr/>
          <p:nvPr userDrawn="1"/>
        </p:nvSpPr>
        <p:spPr>
          <a:xfrm>
            <a:off x="0" y="2320395"/>
            <a:ext cx="9018872" cy="1985768"/>
          </a:xfrm>
          <a:prstGeom prst="rect">
            <a:avLst/>
          </a:prstGeom>
          <a:solidFill>
            <a:srgbClr val="E04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3173128" y="3690003"/>
            <a:ext cx="9018872" cy="968624"/>
          </a:xfrm>
          <a:prstGeom prst="rect">
            <a:avLst/>
          </a:prstGeom>
          <a:solidFill>
            <a:srgbClr val="63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p:cNvSpPr>
            <a:spLocks noGrp="1"/>
          </p:cNvSpPr>
          <p:nvPr>
            <p:ph type="title" hasCustomPrompt="1"/>
          </p:nvPr>
        </p:nvSpPr>
        <p:spPr>
          <a:xfrm>
            <a:off x="0" y="2493962"/>
            <a:ext cx="10515600" cy="1325563"/>
          </a:xfrm>
        </p:spPr>
        <p:txBody>
          <a:bodyPr/>
          <a:lstStyle>
            <a:lvl1pPr algn="ctr">
              <a:defRPr sz="8300" b="1" cap="all" baseline="0">
                <a:solidFill>
                  <a:schemeClr val="bg1"/>
                </a:solidFill>
              </a:defRPr>
            </a:lvl1pPr>
          </a:lstStyle>
          <a:p>
            <a:r>
              <a:rPr lang="fr-FR" dirty="0"/>
              <a:t>le titre</a:t>
            </a:r>
          </a:p>
        </p:txBody>
      </p:sp>
      <p:sp>
        <p:nvSpPr>
          <p:cNvPr id="14" name="Espace réservé du texte 13"/>
          <p:cNvSpPr>
            <a:spLocks noGrp="1"/>
          </p:cNvSpPr>
          <p:nvPr>
            <p:ph type="body" sz="quarter" idx="11" hasCustomPrompt="1"/>
          </p:nvPr>
        </p:nvSpPr>
        <p:spPr>
          <a:xfrm>
            <a:off x="3643313" y="3819525"/>
            <a:ext cx="7772400" cy="487363"/>
          </a:xfrm>
        </p:spPr>
        <p:txBody>
          <a:bodyPr>
            <a:normAutofit/>
          </a:bodyPr>
          <a:lstStyle>
            <a:lvl1pPr marL="0" indent="0">
              <a:buNone/>
              <a:defRPr sz="2800" b="1" cap="all" baseline="0">
                <a:solidFill>
                  <a:schemeClr val="bg1"/>
                </a:solidFill>
              </a:defRPr>
            </a:lvl1pPr>
          </a:lstStyle>
          <a:p>
            <a:pPr lvl="0"/>
            <a:r>
              <a:rPr lang="fr-FR" dirty="0"/>
              <a:t>SOUS TITRE</a:t>
            </a:r>
          </a:p>
        </p:txBody>
      </p:sp>
      <p:sp>
        <p:nvSpPr>
          <p:cNvPr id="18" name="Espace réservé du texte 17"/>
          <p:cNvSpPr>
            <a:spLocks noGrp="1"/>
          </p:cNvSpPr>
          <p:nvPr>
            <p:ph type="body" sz="quarter" idx="12" hasCustomPrompt="1"/>
          </p:nvPr>
        </p:nvSpPr>
        <p:spPr>
          <a:xfrm>
            <a:off x="7513983" y="6178776"/>
            <a:ext cx="3498504" cy="365125"/>
          </a:xfrm>
        </p:spPr>
        <p:txBody>
          <a:bodyPr>
            <a:noAutofit/>
          </a:bodyPr>
          <a:lstStyle>
            <a:lvl1pPr marL="0" indent="0" algn="r">
              <a:buNone/>
              <a:defRPr sz="1800" baseline="0">
                <a:solidFill>
                  <a:srgbClr val="E04512"/>
                </a:solidFill>
              </a:defRPr>
            </a:lvl1pPr>
            <a:lvl2pPr marL="457200" indent="0">
              <a:buNone/>
              <a:defRPr/>
            </a:lvl2pPr>
          </a:lstStyle>
          <a:p>
            <a:pPr lvl="0"/>
            <a:r>
              <a:rPr lang="fr-FR" dirty="0"/>
              <a:t>Date du doc/réunion</a:t>
            </a:r>
          </a:p>
        </p:txBody>
      </p:sp>
    </p:spTree>
    <p:extLst>
      <p:ext uri="{BB962C8B-B14F-4D97-AF65-F5344CB8AC3E}">
        <p14:creationId xmlns:p14="http://schemas.microsoft.com/office/powerpoint/2010/main" val="16434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F78CE-2E17-4B0E-A286-DDE34BA3ED57}"/>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0EEAF347-DDB8-4678-8902-B7EE14D143E9}"/>
              </a:ext>
            </a:extLst>
          </p:cNvPr>
          <p:cNvSpPr>
            <a:spLocks noGrp="1"/>
          </p:cNvSpPr>
          <p:nvPr>
            <p:ph type="dt" sz="half" idx="10"/>
          </p:nvPr>
        </p:nvSpPr>
        <p:spPr/>
        <p:txBody>
          <a:bodyPr/>
          <a:lstStyle/>
          <a:p>
            <a:fld id="{BAB7629A-445D-48EF-A129-473AF60A582B}" type="datetimeFigureOut">
              <a:rPr lang="fr-FR" smtClean="0"/>
              <a:t>25/10/2023</a:t>
            </a:fld>
            <a:endParaRPr lang="fr-FR"/>
          </a:p>
        </p:txBody>
      </p:sp>
      <p:sp>
        <p:nvSpPr>
          <p:cNvPr id="4" name="Footer Placeholder 3">
            <a:extLst>
              <a:ext uri="{FF2B5EF4-FFF2-40B4-BE49-F238E27FC236}">
                <a16:creationId xmlns:a16="http://schemas.microsoft.com/office/drawing/2014/main" id="{CAB1F25F-9611-4131-AFA6-EE3A8A2CF92A}"/>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E1D3828C-BE7F-40BE-B76E-6CEA4DCEF6BA}"/>
              </a:ext>
            </a:extLst>
          </p:cNvPr>
          <p:cNvSpPr>
            <a:spLocks noGrp="1"/>
          </p:cNvSpPr>
          <p:nvPr>
            <p:ph type="sldNum" sz="quarter" idx="12"/>
          </p:nvPr>
        </p:nvSpPr>
        <p:spPr/>
        <p:txBody>
          <a:bodyPr/>
          <a:lstStyle/>
          <a:p>
            <a:fld id="{AB40EEBB-2D65-4130-9632-E06042252237}" type="slidenum">
              <a:rPr lang="fr-FR" smtClean="0"/>
              <a:t>‹N°›</a:t>
            </a:fld>
            <a:endParaRPr lang="fr-FR"/>
          </a:p>
        </p:txBody>
      </p:sp>
    </p:spTree>
    <p:extLst>
      <p:ext uri="{BB962C8B-B14F-4D97-AF65-F5344CB8AC3E}">
        <p14:creationId xmlns:p14="http://schemas.microsoft.com/office/powerpoint/2010/main" val="59659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intercalair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a:xfrm>
            <a:off x="11145077" y="6178777"/>
            <a:ext cx="487855" cy="365125"/>
          </a:xfrm>
          <a:prstGeom prst="rect">
            <a:avLst/>
          </a:prstGeom>
        </p:spPr>
        <p:txBody>
          <a:bodyPr/>
          <a:lstStyle/>
          <a:p>
            <a:fld id="{758A296A-E800-9B41-97AC-B29F945EBDBC}" type="slidenum">
              <a:rPr lang="fr-FR" smtClean="0"/>
              <a:t>‹N°›</a:t>
            </a:fld>
            <a:endParaRPr lang="fr-FR" dirty="0"/>
          </a:p>
        </p:txBody>
      </p:sp>
      <p:sp>
        <p:nvSpPr>
          <p:cNvPr id="6" name="Rectangle 5"/>
          <p:cNvSpPr/>
          <p:nvPr userDrawn="1"/>
        </p:nvSpPr>
        <p:spPr>
          <a:xfrm>
            <a:off x="0" y="2320395"/>
            <a:ext cx="9018872" cy="1985768"/>
          </a:xfrm>
          <a:prstGeom prst="rect">
            <a:avLst/>
          </a:prstGeom>
          <a:solidFill>
            <a:srgbClr val="E04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3173128" y="3690003"/>
            <a:ext cx="9018872" cy="968624"/>
          </a:xfrm>
          <a:prstGeom prst="rect">
            <a:avLst/>
          </a:prstGeom>
          <a:solidFill>
            <a:srgbClr val="63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9"/>
          <p:cNvSpPr>
            <a:spLocks noGrp="1"/>
          </p:cNvSpPr>
          <p:nvPr>
            <p:ph type="title" hasCustomPrompt="1"/>
          </p:nvPr>
        </p:nvSpPr>
        <p:spPr>
          <a:xfrm>
            <a:off x="0" y="2493962"/>
            <a:ext cx="10515600" cy="1325563"/>
          </a:xfrm>
        </p:spPr>
        <p:txBody>
          <a:bodyPr/>
          <a:lstStyle>
            <a:lvl1pPr algn="ctr">
              <a:defRPr sz="8300" b="1" cap="all" baseline="0">
                <a:solidFill>
                  <a:schemeClr val="bg1"/>
                </a:solidFill>
              </a:defRPr>
            </a:lvl1pPr>
          </a:lstStyle>
          <a:p>
            <a:r>
              <a:rPr lang="fr-FR" dirty="0"/>
              <a:t>le titre</a:t>
            </a:r>
          </a:p>
        </p:txBody>
      </p:sp>
      <p:sp>
        <p:nvSpPr>
          <p:cNvPr id="14" name="Espace réservé du texte 13"/>
          <p:cNvSpPr>
            <a:spLocks noGrp="1"/>
          </p:cNvSpPr>
          <p:nvPr>
            <p:ph type="body" sz="quarter" idx="11" hasCustomPrompt="1"/>
          </p:nvPr>
        </p:nvSpPr>
        <p:spPr>
          <a:xfrm>
            <a:off x="3643313" y="3819525"/>
            <a:ext cx="7772400" cy="487363"/>
          </a:xfrm>
        </p:spPr>
        <p:txBody>
          <a:bodyPr>
            <a:normAutofit/>
          </a:bodyPr>
          <a:lstStyle>
            <a:lvl1pPr marL="0" indent="0">
              <a:buNone/>
              <a:defRPr sz="2800" b="1" cap="all" baseline="0">
                <a:solidFill>
                  <a:schemeClr val="bg1"/>
                </a:solidFill>
              </a:defRPr>
            </a:lvl1pPr>
          </a:lstStyle>
          <a:p>
            <a:pPr lvl="0"/>
            <a:r>
              <a:rPr lang="fr-FR" dirty="0"/>
              <a:t>SOUS TITRE</a:t>
            </a:r>
          </a:p>
        </p:txBody>
      </p:sp>
    </p:spTree>
    <p:extLst>
      <p:ext uri="{BB962C8B-B14F-4D97-AF65-F5344CB8AC3E}">
        <p14:creationId xmlns:p14="http://schemas.microsoft.com/office/powerpoint/2010/main" val="325852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35835" y="435013"/>
            <a:ext cx="2845904" cy="637643"/>
          </a:xfrm>
        </p:spPr>
        <p:txBody>
          <a:bodyPr/>
          <a:lstStyle>
            <a:lvl1pPr>
              <a:defRPr sz="4000"/>
            </a:lvl1pPr>
          </a:lstStyle>
          <a:p>
            <a:r>
              <a:rPr lang="fr-FR" sz="4000" b="1" dirty="0">
                <a:solidFill>
                  <a:srgbClr val="E04512"/>
                </a:solidFill>
                <a:latin typeface="Roboto" charset="0"/>
                <a:ea typeface="Roboto" charset="0"/>
                <a:cs typeface="Roboto" charset="0"/>
              </a:rPr>
              <a:t>SOMMAIRE</a:t>
            </a:r>
          </a:p>
        </p:txBody>
      </p:sp>
      <p:sp>
        <p:nvSpPr>
          <p:cNvPr id="3" name="Espace réservé du numéro de diapositive 2"/>
          <p:cNvSpPr>
            <a:spLocks noGrp="1"/>
          </p:cNvSpPr>
          <p:nvPr>
            <p:ph type="sldNum" sz="quarter" idx="10"/>
          </p:nvPr>
        </p:nvSpPr>
        <p:spPr/>
        <p:txBody>
          <a:bodyPr/>
          <a:lstStyle/>
          <a:p>
            <a:fld id="{073000D8-76C1-C141-96D1-BDD2B671C0E1}" type="slidenum">
              <a:rPr lang="fr-FR" smtClean="0"/>
              <a:t>‹N°›</a:t>
            </a:fld>
            <a:endParaRPr lang="fr-FR"/>
          </a:p>
        </p:txBody>
      </p:sp>
      <p:sp>
        <p:nvSpPr>
          <p:cNvPr id="8" name="Espace réservé du texte 7"/>
          <p:cNvSpPr>
            <a:spLocks noGrp="1"/>
          </p:cNvSpPr>
          <p:nvPr>
            <p:ph type="body" sz="quarter" idx="11" hasCustomPrompt="1"/>
          </p:nvPr>
        </p:nvSpPr>
        <p:spPr>
          <a:xfrm>
            <a:off x="1655763" y="1511300"/>
            <a:ext cx="9463087" cy="4133850"/>
          </a:xfrm>
        </p:spPr>
        <p:txBody>
          <a:bodyPr>
            <a:normAutofit/>
          </a:bodyPr>
          <a:lstStyle>
            <a:lvl1pPr>
              <a:defRPr sz="1600"/>
            </a:lvl1pPr>
          </a:lstStyle>
          <a:p>
            <a:pPr lvl="0"/>
            <a:r>
              <a:rPr lang="fr-FR" dirty="0"/>
              <a:t>Texte sommaire</a:t>
            </a:r>
          </a:p>
          <a:p>
            <a:pPr lvl="0"/>
            <a:r>
              <a:rPr lang="fr-FR" dirty="0"/>
              <a:t>Texte sommaire</a:t>
            </a:r>
          </a:p>
          <a:p>
            <a:pPr lvl="0"/>
            <a:r>
              <a:rPr lang="fr-FR" dirty="0"/>
              <a:t>Texte sommaire</a:t>
            </a:r>
          </a:p>
          <a:p>
            <a:pPr lvl="0"/>
            <a:endParaRPr lang="fr-FR" dirty="0"/>
          </a:p>
        </p:txBody>
      </p:sp>
    </p:spTree>
    <p:extLst>
      <p:ext uri="{BB962C8B-B14F-4D97-AF65-F5344CB8AC3E}">
        <p14:creationId xmlns:p14="http://schemas.microsoft.com/office/powerpoint/2010/main" val="76094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a:xfrm>
            <a:off x="8918608" y="6178777"/>
            <a:ext cx="2743200" cy="365125"/>
          </a:xfrm>
          <a:prstGeom prst="rect">
            <a:avLst/>
          </a:prstGeom>
        </p:spPr>
        <p:txBody>
          <a:bodyPr/>
          <a:lstStyle>
            <a:lvl1pPr>
              <a:defRPr sz="1300" baseline="0">
                <a:solidFill>
                  <a:srgbClr val="2E8FCE"/>
                </a:solidFill>
              </a:defRPr>
            </a:lvl1pPr>
          </a:lstStyle>
          <a:p>
            <a:fld id="{758A296A-E800-9B41-97AC-B29F945EBDBC}" type="slidenum">
              <a:rPr lang="fr-FR" smtClean="0"/>
              <a:pPr/>
              <a:t>‹N°›</a:t>
            </a:fld>
            <a:endParaRPr lang="fr-FR" dirty="0"/>
          </a:p>
        </p:txBody>
      </p:sp>
      <p:sp>
        <p:nvSpPr>
          <p:cNvPr id="2" name="Titre 1"/>
          <p:cNvSpPr>
            <a:spLocks noGrp="1"/>
          </p:cNvSpPr>
          <p:nvPr>
            <p:ph type="title" hasCustomPrompt="1"/>
          </p:nvPr>
        </p:nvSpPr>
        <p:spPr>
          <a:xfrm>
            <a:off x="838200" y="753835"/>
            <a:ext cx="10515600" cy="624391"/>
          </a:xfrm>
        </p:spPr>
        <p:txBody>
          <a:bodyPr/>
          <a:lstStyle>
            <a:lvl1pPr>
              <a:defRPr sz="2800"/>
            </a:lvl1pPr>
          </a:lstStyle>
          <a:p>
            <a:r>
              <a:rPr lang="fr-FR" dirty="0"/>
              <a:t>Titre</a:t>
            </a:r>
          </a:p>
        </p:txBody>
      </p:sp>
      <p:sp>
        <p:nvSpPr>
          <p:cNvPr id="5" name="Espace réservé du texte 4"/>
          <p:cNvSpPr>
            <a:spLocks noGrp="1"/>
          </p:cNvSpPr>
          <p:nvPr>
            <p:ph type="body" sz="quarter" idx="11"/>
          </p:nvPr>
        </p:nvSpPr>
        <p:spPr>
          <a:xfrm>
            <a:off x="838200" y="1630363"/>
            <a:ext cx="10515600" cy="3895725"/>
          </a:xfrm>
        </p:spPr>
        <p:txBody>
          <a:bodyPr/>
          <a:lstStyle>
            <a:lvl1pPr>
              <a:defRPr sz="1800"/>
            </a:lvl1pPr>
            <a:lvl2pPr>
              <a:defRPr sz="1800"/>
            </a:lvl2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554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47825" y="2607813"/>
            <a:ext cx="10515600" cy="1325563"/>
          </a:xfrm>
        </p:spPr>
        <p:txBody>
          <a:bodyPr/>
          <a:lstStyle>
            <a:lvl1pPr algn="ctr">
              <a:defRPr baseline="0"/>
            </a:lvl1pPr>
          </a:lstStyle>
          <a:p>
            <a:r>
              <a:rPr lang="fr-FR" dirty="0"/>
              <a:t>GROS TITRE</a:t>
            </a:r>
          </a:p>
        </p:txBody>
      </p:sp>
      <p:sp>
        <p:nvSpPr>
          <p:cNvPr id="3" name="Espace réservé du numéro de diapositive 2"/>
          <p:cNvSpPr>
            <a:spLocks noGrp="1"/>
          </p:cNvSpPr>
          <p:nvPr>
            <p:ph type="sldNum" sz="quarter" idx="10"/>
          </p:nvPr>
        </p:nvSpPr>
        <p:spPr/>
        <p:txBody>
          <a:bodyPr/>
          <a:lstStyle/>
          <a:p>
            <a:fld id="{073000D8-76C1-C141-96D1-BDD2B671C0E1}" type="slidenum">
              <a:rPr lang="fr-FR" smtClean="0"/>
              <a:t>‹N°›</a:t>
            </a:fld>
            <a:endParaRPr lang="fr-FR"/>
          </a:p>
        </p:txBody>
      </p:sp>
    </p:spTree>
    <p:extLst>
      <p:ext uri="{BB962C8B-B14F-4D97-AF65-F5344CB8AC3E}">
        <p14:creationId xmlns:p14="http://schemas.microsoft.com/office/powerpoint/2010/main" val="10097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8200" y="769386"/>
            <a:ext cx="10515600" cy="1325563"/>
          </a:xfrm>
        </p:spPr>
        <p:txBody>
          <a:bodyPr/>
          <a:lstStyle>
            <a:lvl1pPr>
              <a:defRPr baseline="0"/>
            </a:lvl1pPr>
          </a:lstStyle>
          <a:p>
            <a:r>
              <a:rPr lang="fr-FR" dirty="0"/>
              <a:t>Titre + 2 col</a:t>
            </a:r>
          </a:p>
        </p:txBody>
      </p:sp>
      <p:sp>
        <p:nvSpPr>
          <p:cNvPr id="3" name="Espace réservé du numéro de diapositive 2"/>
          <p:cNvSpPr>
            <a:spLocks noGrp="1"/>
          </p:cNvSpPr>
          <p:nvPr>
            <p:ph type="sldNum" sz="quarter" idx="10"/>
          </p:nvPr>
        </p:nvSpPr>
        <p:spPr/>
        <p:txBody>
          <a:bodyPr/>
          <a:lstStyle/>
          <a:p>
            <a:fld id="{073000D8-76C1-C141-96D1-BDD2B671C0E1}" type="slidenum">
              <a:rPr lang="fr-FR" smtClean="0"/>
              <a:t>‹N°›</a:t>
            </a:fld>
            <a:endParaRPr lang="fr-FR"/>
          </a:p>
        </p:txBody>
      </p:sp>
      <p:sp>
        <p:nvSpPr>
          <p:cNvPr id="7" name="Espace réservé du texte 6"/>
          <p:cNvSpPr>
            <a:spLocks noGrp="1"/>
          </p:cNvSpPr>
          <p:nvPr>
            <p:ph type="body" sz="quarter" idx="11"/>
          </p:nvPr>
        </p:nvSpPr>
        <p:spPr>
          <a:xfrm>
            <a:off x="838200" y="2261970"/>
            <a:ext cx="4320941" cy="29733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texte 6"/>
          <p:cNvSpPr>
            <a:spLocks noGrp="1"/>
          </p:cNvSpPr>
          <p:nvPr>
            <p:ph type="body" sz="quarter" idx="12"/>
          </p:nvPr>
        </p:nvSpPr>
        <p:spPr>
          <a:xfrm>
            <a:off x="7039109" y="2261970"/>
            <a:ext cx="4314691" cy="29733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751551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073000D8-76C1-C141-96D1-BDD2B671C0E1}" type="slidenum">
              <a:rPr lang="fr-FR" smtClean="0"/>
              <a:t>‹N°›</a:t>
            </a:fld>
            <a:endParaRPr lang="fr-FR"/>
          </a:p>
        </p:txBody>
      </p:sp>
    </p:spTree>
    <p:extLst>
      <p:ext uri="{BB962C8B-B14F-4D97-AF65-F5344CB8AC3E}">
        <p14:creationId xmlns:p14="http://schemas.microsoft.com/office/powerpoint/2010/main" val="127486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C173275-EFBC-451F-AC30-B44986CAD698}" type="datetimeFigureOut">
              <a:rPr lang="fr-FR" smtClean="0"/>
              <a:pPr/>
              <a:t>25/10/2023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BB8F10-62B7-4342-B705-6817A96B32C6}" type="slidenum">
              <a:rPr lang="fr-FR" smtClean="0"/>
              <a:pPr/>
              <a:t>‹N°›</a:t>
            </a:fld>
            <a:endParaRPr lang="fr-FR"/>
          </a:p>
        </p:txBody>
      </p:sp>
    </p:spTree>
    <p:extLst>
      <p:ext uri="{BB962C8B-B14F-4D97-AF65-F5344CB8AC3E}">
        <p14:creationId xmlns:p14="http://schemas.microsoft.com/office/powerpoint/2010/main" val="175364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08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51422" y="2339021"/>
            <a:ext cx="10515600" cy="3195505"/>
          </a:xfrm>
          <a:prstGeom prst="rect">
            <a:avLst/>
          </a:prstGeom>
        </p:spPr>
        <p:txBody>
          <a:bodyPr vert="horz" lIns="91440" tIns="45720" rIns="91440" bIns="45720" rtlCol="0">
            <a:normAutofit/>
          </a:bodyPr>
          <a:lstStyle/>
          <a:p>
            <a:pPr lvl="0"/>
            <a:r>
              <a:rPr lang="fr-FR" dirty="0"/>
              <a:t>28 PT - GRAND TITRE</a:t>
            </a:r>
          </a:p>
          <a:p>
            <a:pPr lvl="1"/>
            <a:r>
              <a:rPr lang="fr-FR" dirty="0"/>
              <a:t>ROBOTO 19 PT -SS TITRE PAGE DE GARDE (BLANC)</a:t>
            </a:r>
          </a:p>
          <a:p>
            <a:pPr lvl="2"/>
            <a:r>
              <a:rPr lang="fr-FR" dirty="0"/>
              <a:t>ROBOTO 15 PT PAGE A PUCES</a:t>
            </a:r>
          </a:p>
          <a:p>
            <a:pPr lvl="3"/>
            <a:r>
              <a:rPr lang="fr-FR" dirty="0" err="1"/>
              <a:t>Roboto</a:t>
            </a:r>
            <a:r>
              <a:rPr lang="fr-FR" dirty="0"/>
              <a:t> 14 pt paragraphe</a:t>
            </a:r>
          </a:p>
          <a:p>
            <a:pPr lvl="4"/>
            <a:r>
              <a:rPr lang="fr-FR" dirty="0"/>
              <a:t>Cinquième niveau</a:t>
            </a:r>
          </a:p>
        </p:txBody>
      </p:sp>
      <p:pic>
        <p:nvPicPr>
          <p:cNvPr id="7" name="Imag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0408" y="5973537"/>
            <a:ext cx="11778404" cy="775606"/>
          </a:xfrm>
          <a:prstGeom prst="rect">
            <a:avLst/>
          </a:prstGeom>
        </p:spPr>
      </p:pic>
      <p:pic>
        <p:nvPicPr>
          <p:cNvPr id="8" name="Imag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407" y="142318"/>
            <a:ext cx="11778405" cy="172506"/>
          </a:xfrm>
          <a:prstGeom prst="rect">
            <a:avLst/>
          </a:prstGeom>
        </p:spPr>
      </p:pic>
      <p:sp>
        <p:nvSpPr>
          <p:cNvPr id="6" name="Espace réservé du titre 5"/>
          <p:cNvSpPr>
            <a:spLocks noGrp="1"/>
          </p:cNvSpPr>
          <p:nvPr>
            <p:ph type="title"/>
          </p:nvPr>
        </p:nvSpPr>
        <p:spPr>
          <a:xfrm>
            <a:off x="838200" y="753836"/>
            <a:ext cx="10515600" cy="730408"/>
          </a:xfrm>
          <a:prstGeom prst="rect">
            <a:avLst/>
          </a:prstGeom>
        </p:spPr>
        <p:txBody>
          <a:bodyPr vert="horz" lIns="91440" tIns="45720" rIns="91440" bIns="45720" rtlCol="0" anchor="ctr">
            <a:noAutofit/>
          </a:bodyPr>
          <a:lstStyle/>
          <a:p>
            <a:r>
              <a:rPr lang="fr-FR" dirty="0"/>
              <a:t>ROBOTO 28PT</a:t>
            </a:r>
          </a:p>
        </p:txBody>
      </p:sp>
      <p:sp>
        <p:nvSpPr>
          <p:cNvPr id="2" name="Espace réservé du numéro de diapositive 1"/>
          <p:cNvSpPr>
            <a:spLocks noGrp="1"/>
          </p:cNvSpPr>
          <p:nvPr>
            <p:ph type="sldNum" sz="quarter" idx="4"/>
          </p:nvPr>
        </p:nvSpPr>
        <p:spPr>
          <a:xfrm>
            <a:off x="8908983" y="62251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000D8-76C1-C141-96D1-BDD2B671C0E1}" type="slidenum">
              <a:rPr lang="fr-FR" smtClean="0"/>
              <a:t>‹N°›</a:t>
            </a:fld>
            <a:endParaRPr lang="fr-FR"/>
          </a:p>
        </p:txBody>
      </p:sp>
      <p:pic>
        <p:nvPicPr>
          <p:cNvPr id="9" name="Image 8">
            <a:extLst>
              <a:ext uri="{FF2B5EF4-FFF2-40B4-BE49-F238E27FC236}">
                <a16:creationId xmlns:a16="http://schemas.microsoft.com/office/drawing/2014/main" id="{12E230A6-CA15-4BF8-8565-08D464F5638D}"/>
              </a:ext>
            </a:extLst>
          </p:cNvPr>
          <p:cNvPicPr>
            <a:picLocks noChangeAspect="1"/>
          </p:cNvPicPr>
          <p:nvPr userDrawn="1"/>
        </p:nvPicPr>
        <p:blipFill>
          <a:blip r:embed="rId14"/>
          <a:stretch>
            <a:fillRect/>
          </a:stretch>
        </p:blipFill>
        <p:spPr>
          <a:xfrm>
            <a:off x="838200" y="5952948"/>
            <a:ext cx="2092745" cy="544428"/>
          </a:xfrm>
          <a:prstGeom prst="rect">
            <a:avLst/>
          </a:prstGeom>
        </p:spPr>
      </p:pic>
    </p:spTree>
    <p:extLst>
      <p:ext uri="{BB962C8B-B14F-4D97-AF65-F5344CB8AC3E}">
        <p14:creationId xmlns:p14="http://schemas.microsoft.com/office/powerpoint/2010/main" val="648104920"/>
      </p:ext>
    </p:extLst>
  </p:cSld>
  <p:clrMap bg1="lt1" tx1="dk1" bg2="lt2" tx2="dk2" accent1="accent1" accent2="accent2" accent3="accent3" accent4="accent4" accent5="accent5" accent6="accent6" hlink="hlink" folHlink="folHlink"/>
  <p:sldLayoutIdLst>
    <p:sldLayoutId id="2147483650" r:id="rId1"/>
    <p:sldLayoutId id="2147483658" r:id="rId2"/>
    <p:sldLayoutId id="2147483657" r:id="rId3"/>
    <p:sldLayoutId id="2147483652" r:id="rId4"/>
    <p:sldLayoutId id="2147483653" r:id="rId5"/>
    <p:sldLayoutId id="2147483655" r:id="rId6"/>
    <p:sldLayoutId id="2147483656" r:id="rId7"/>
    <p:sldLayoutId id="2147483659" r:id="rId8"/>
    <p:sldLayoutId id="2147483662" r:id="rId9"/>
    <p:sldLayoutId id="2147483661" r:id="rId10"/>
  </p:sldLayoutIdLst>
  <p:hf hdr="0" ftr="0" dt="0"/>
  <p:txStyles>
    <p:titleStyle>
      <a:lvl1pPr algn="l" defTabSz="914400" rtl="0" eaLnBrk="1" latinLnBrk="0" hangingPunct="1">
        <a:lnSpc>
          <a:spcPct val="90000"/>
        </a:lnSpc>
        <a:spcBef>
          <a:spcPct val="0"/>
        </a:spcBef>
        <a:buNone/>
        <a:defRPr sz="2800" kern="1200" baseline="0">
          <a:solidFill>
            <a:srgbClr val="E04512"/>
          </a:solidFill>
          <a:latin typeface="Roboto" charset="0"/>
          <a:ea typeface="Roboto" charset="0"/>
          <a:cs typeface="Roboto" charset="0"/>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rgbClr val="2E8FCE"/>
          </a:solidFill>
          <a:latin typeface="Roboto" charset="0"/>
          <a:ea typeface="Roboto" charset="0"/>
          <a:cs typeface="Roboto" charset="0"/>
        </a:defRPr>
      </a:lvl1pPr>
      <a:lvl2pPr marL="685800" indent="-228600" algn="l" defTabSz="914400" rtl="0" eaLnBrk="1" latinLnBrk="0" hangingPunct="1">
        <a:lnSpc>
          <a:spcPct val="90000"/>
        </a:lnSpc>
        <a:spcBef>
          <a:spcPts val="500"/>
        </a:spcBef>
        <a:buFont typeface="Arial"/>
        <a:buChar char="•"/>
        <a:defRPr sz="1900" kern="1200" baseline="0">
          <a:solidFill>
            <a:srgbClr val="2E8FCE"/>
          </a:solidFill>
          <a:latin typeface="Roboto" charset="0"/>
          <a:ea typeface="Roboto" charset="0"/>
          <a:cs typeface="Roboto" charset="0"/>
        </a:defRPr>
      </a:lvl2pPr>
      <a:lvl3pPr marL="1143000" indent="-228600" algn="l" defTabSz="914400" rtl="0" eaLnBrk="1" latinLnBrk="0" hangingPunct="1">
        <a:lnSpc>
          <a:spcPct val="90000"/>
        </a:lnSpc>
        <a:spcBef>
          <a:spcPts val="500"/>
        </a:spcBef>
        <a:buFont typeface="Arial"/>
        <a:buChar char="•"/>
        <a:defRPr sz="1500" kern="1200" baseline="0">
          <a:solidFill>
            <a:srgbClr val="2E8FCE"/>
          </a:solidFill>
          <a:latin typeface="Roboto" charset="0"/>
          <a:ea typeface="Roboto" charset="0"/>
          <a:cs typeface="Roboto" charset="0"/>
        </a:defRPr>
      </a:lvl3pPr>
      <a:lvl4pPr marL="1600200" indent="-228600" algn="l" defTabSz="914400" rtl="0" eaLnBrk="1" latinLnBrk="0" hangingPunct="1">
        <a:lnSpc>
          <a:spcPct val="90000"/>
        </a:lnSpc>
        <a:spcBef>
          <a:spcPts val="500"/>
        </a:spcBef>
        <a:buFont typeface="Arial"/>
        <a:buChar char="•"/>
        <a:defRPr sz="1400" kern="1200" baseline="0">
          <a:solidFill>
            <a:srgbClr val="2E8FCE"/>
          </a:solidFill>
          <a:latin typeface="Roboto" charset="0"/>
          <a:ea typeface="Roboto" charset="0"/>
          <a:cs typeface="Robot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9.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58A296A-E800-9B41-97AC-B29F945EBDBC}" type="slidenum">
              <a:rPr lang="fr-FR" smtClean="0"/>
              <a:t>1</a:t>
            </a:fld>
            <a:endParaRPr lang="fr-FR" dirty="0"/>
          </a:p>
        </p:txBody>
      </p:sp>
      <p:sp>
        <p:nvSpPr>
          <p:cNvPr id="3" name="Titre 2"/>
          <p:cNvSpPr>
            <a:spLocks noGrp="1"/>
          </p:cNvSpPr>
          <p:nvPr>
            <p:ph type="title"/>
          </p:nvPr>
        </p:nvSpPr>
        <p:spPr>
          <a:xfrm>
            <a:off x="0" y="2493962"/>
            <a:ext cx="8818880" cy="1325563"/>
          </a:xfrm>
        </p:spPr>
        <p:txBody>
          <a:bodyPr/>
          <a:lstStyle/>
          <a:p>
            <a:r>
              <a:rPr lang="fr-FR" sz="4000" dirty="0">
                <a:latin typeface="Roboto"/>
                <a:cs typeface="MV Boli" panose="02000500030200090000" pitchFamily="2" charset="0"/>
              </a:rPr>
              <a:t>CARTE BLANCHE</a:t>
            </a:r>
          </a:p>
        </p:txBody>
      </p:sp>
      <p:sp>
        <p:nvSpPr>
          <p:cNvPr id="4" name="Espace réservé du texte 3"/>
          <p:cNvSpPr>
            <a:spLocks noGrp="1"/>
          </p:cNvSpPr>
          <p:nvPr>
            <p:ph type="body" sz="quarter" idx="11"/>
          </p:nvPr>
        </p:nvSpPr>
        <p:spPr>
          <a:xfrm>
            <a:off x="3643313" y="3919388"/>
            <a:ext cx="7187444" cy="487363"/>
          </a:xfrm>
        </p:spPr>
        <p:txBody>
          <a:bodyPr>
            <a:noAutofit/>
          </a:bodyPr>
          <a:lstStyle/>
          <a:p>
            <a:pPr algn="ctr"/>
            <a:r>
              <a:rPr lang="fr-FR" sz="2000" dirty="0">
                <a:latin typeface="Roboto"/>
                <a:cs typeface="MV Boli" panose="02000500030200090000" pitchFamily="2" charset="0"/>
              </a:rPr>
              <a:t>LE JEU</a:t>
            </a:r>
            <a:endParaRPr lang="fr-FR" sz="2000" dirty="0">
              <a:latin typeface="Roboto"/>
              <a:ea typeface="MS Gothic" panose="020B0609070205080204" pitchFamily="49" charset="-128"/>
              <a:cs typeface="MV Boli" panose="02000500030200090000" pitchFamily="2" charset="0"/>
            </a:endParaRPr>
          </a:p>
        </p:txBody>
      </p:sp>
    </p:spTree>
    <p:extLst>
      <p:ext uri="{BB962C8B-B14F-4D97-AF65-F5344CB8AC3E}">
        <p14:creationId xmlns:p14="http://schemas.microsoft.com/office/powerpoint/2010/main" val="1065955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3">
            <a:extLst>
              <a:ext uri="{FF2B5EF4-FFF2-40B4-BE49-F238E27FC236}">
                <a16:creationId xmlns:a16="http://schemas.microsoft.com/office/drawing/2014/main" id="{0622B82C-95A1-F14B-A118-5E2F17BD0DAF}"/>
              </a:ext>
            </a:extLst>
          </p:cNvPr>
          <p:cNvSpPr>
            <a:spLocks noChangeArrowheads="1"/>
          </p:cNvSpPr>
          <p:nvPr/>
        </p:nvSpPr>
        <p:spPr bwMode="auto">
          <a:xfrm>
            <a:off x="5244595" y="3236745"/>
            <a:ext cx="1700065" cy="1700099"/>
          </a:xfrm>
          <a:custGeom>
            <a:avLst/>
            <a:gdLst>
              <a:gd name="T0" fmla="*/ 1723478 w 2730"/>
              <a:gd name="T1" fmla="*/ 785002 h 2730"/>
              <a:gd name="T2" fmla="*/ 996600 w 2730"/>
              <a:gd name="T3" fmla="*/ 58777 h 2730"/>
              <a:gd name="T4" fmla="*/ 996600 w 2730"/>
              <a:gd name="T5" fmla="*/ 58777 h 2730"/>
              <a:gd name="T6" fmla="*/ 785655 w 2730"/>
              <a:gd name="T7" fmla="*/ 58777 h 2730"/>
              <a:gd name="T8" fmla="*/ 58777 w 2730"/>
              <a:gd name="T9" fmla="*/ 785002 h 2730"/>
              <a:gd name="T10" fmla="*/ 58777 w 2730"/>
              <a:gd name="T11" fmla="*/ 785002 h 2730"/>
              <a:gd name="T12" fmla="*/ 58777 w 2730"/>
              <a:gd name="T13" fmla="*/ 997253 h 2730"/>
              <a:gd name="T14" fmla="*/ 785655 w 2730"/>
              <a:gd name="T15" fmla="*/ 1723478 h 2730"/>
              <a:gd name="T16" fmla="*/ 785655 w 2730"/>
              <a:gd name="T17" fmla="*/ 1723478 h 2730"/>
              <a:gd name="T18" fmla="*/ 996600 w 2730"/>
              <a:gd name="T19" fmla="*/ 1723478 h 2730"/>
              <a:gd name="T20" fmla="*/ 1723478 w 2730"/>
              <a:gd name="T21" fmla="*/ 997253 h 2730"/>
              <a:gd name="T22" fmla="*/ 1723478 w 2730"/>
              <a:gd name="T23" fmla="*/ 997253 h 2730"/>
              <a:gd name="T24" fmla="*/ 1723478 w 2730"/>
              <a:gd name="T25" fmla="*/ 785002 h 27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30" h="2730">
                <a:moveTo>
                  <a:pt x="2639" y="1202"/>
                </a:moveTo>
                <a:lnTo>
                  <a:pt x="1526" y="90"/>
                </a:lnTo>
                <a:cubicBezTo>
                  <a:pt x="1436" y="0"/>
                  <a:pt x="1292" y="0"/>
                  <a:pt x="1203" y="90"/>
                </a:cubicBezTo>
                <a:lnTo>
                  <a:pt x="90" y="1202"/>
                </a:lnTo>
                <a:cubicBezTo>
                  <a:pt x="0" y="1292"/>
                  <a:pt x="0" y="1437"/>
                  <a:pt x="90" y="1527"/>
                </a:cubicBezTo>
                <a:lnTo>
                  <a:pt x="1203" y="2639"/>
                </a:lnTo>
                <a:cubicBezTo>
                  <a:pt x="1292" y="2729"/>
                  <a:pt x="1436" y="2729"/>
                  <a:pt x="1526" y="2639"/>
                </a:cubicBezTo>
                <a:lnTo>
                  <a:pt x="2639" y="1527"/>
                </a:lnTo>
                <a:cubicBezTo>
                  <a:pt x="2729" y="1437"/>
                  <a:pt x="2729" y="1292"/>
                  <a:pt x="2639" y="1202"/>
                </a:cubicBezTo>
              </a:path>
            </a:pathLst>
          </a:custGeom>
          <a:solidFill>
            <a:srgbClr val="DD3FAC"/>
          </a:solidFill>
          <a:ln>
            <a:noFill/>
          </a:ln>
          <a:effectLst/>
        </p:spPr>
        <p:txBody>
          <a:bodyPr wrap="none" anchor="ctr"/>
          <a:lstStyle/>
          <a:p>
            <a:endParaRPr lang="en-US"/>
          </a:p>
        </p:txBody>
      </p:sp>
      <p:sp>
        <p:nvSpPr>
          <p:cNvPr id="23" name="Freeform 66">
            <a:extLst>
              <a:ext uri="{FF2B5EF4-FFF2-40B4-BE49-F238E27FC236}">
                <a16:creationId xmlns:a16="http://schemas.microsoft.com/office/drawing/2014/main" id="{2C60144B-78DB-BB4F-9EB0-815922161876}"/>
              </a:ext>
            </a:extLst>
          </p:cNvPr>
          <p:cNvSpPr>
            <a:spLocks noChangeArrowheads="1"/>
          </p:cNvSpPr>
          <p:nvPr/>
        </p:nvSpPr>
        <p:spPr bwMode="auto">
          <a:xfrm>
            <a:off x="4244879" y="3656964"/>
            <a:ext cx="859646" cy="859661"/>
          </a:xfrm>
          <a:custGeom>
            <a:avLst/>
            <a:gdLst>
              <a:gd name="T0" fmla="*/ 868848 w 1379"/>
              <a:gd name="T1" fmla="*/ 392909 h 1379"/>
              <a:gd name="T2" fmla="*/ 507318 w 1379"/>
              <a:gd name="T3" fmla="*/ 32034 h 1379"/>
              <a:gd name="T4" fmla="*/ 507318 w 1379"/>
              <a:gd name="T5" fmla="*/ 32034 h 1379"/>
              <a:gd name="T6" fmla="*/ 392910 w 1379"/>
              <a:gd name="T7" fmla="*/ 32034 h 1379"/>
              <a:gd name="T8" fmla="*/ 31381 w 1379"/>
              <a:gd name="T9" fmla="*/ 392909 h 1379"/>
              <a:gd name="T10" fmla="*/ 31381 w 1379"/>
              <a:gd name="T11" fmla="*/ 392909 h 1379"/>
              <a:gd name="T12" fmla="*/ 31381 w 1379"/>
              <a:gd name="T13" fmla="*/ 507971 h 1379"/>
              <a:gd name="T14" fmla="*/ 392910 w 1379"/>
              <a:gd name="T15" fmla="*/ 868846 h 1379"/>
              <a:gd name="T16" fmla="*/ 392910 w 1379"/>
              <a:gd name="T17" fmla="*/ 868846 h 1379"/>
              <a:gd name="T18" fmla="*/ 507318 w 1379"/>
              <a:gd name="T19" fmla="*/ 868846 h 1379"/>
              <a:gd name="T20" fmla="*/ 868848 w 1379"/>
              <a:gd name="T21" fmla="*/ 507971 h 1379"/>
              <a:gd name="T22" fmla="*/ 868848 w 1379"/>
              <a:gd name="T23" fmla="*/ 507971 h 1379"/>
              <a:gd name="T24" fmla="*/ 868848 w 1379"/>
              <a:gd name="T25" fmla="*/ 392909 h 13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79" h="1379">
                <a:moveTo>
                  <a:pt x="1329" y="601"/>
                </a:moveTo>
                <a:lnTo>
                  <a:pt x="776" y="49"/>
                </a:lnTo>
                <a:cubicBezTo>
                  <a:pt x="728" y="0"/>
                  <a:pt x="649" y="0"/>
                  <a:pt x="601" y="49"/>
                </a:cubicBezTo>
                <a:lnTo>
                  <a:pt x="48" y="601"/>
                </a:lnTo>
                <a:cubicBezTo>
                  <a:pt x="0" y="650"/>
                  <a:pt x="0" y="728"/>
                  <a:pt x="48" y="777"/>
                </a:cubicBezTo>
                <a:lnTo>
                  <a:pt x="601" y="1329"/>
                </a:lnTo>
                <a:cubicBezTo>
                  <a:pt x="649" y="1378"/>
                  <a:pt x="728" y="1378"/>
                  <a:pt x="776" y="1329"/>
                </a:cubicBezTo>
                <a:lnTo>
                  <a:pt x="1329" y="777"/>
                </a:lnTo>
                <a:cubicBezTo>
                  <a:pt x="1378" y="728"/>
                  <a:pt x="1378" y="650"/>
                  <a:pt x="1329" y="601"/>
                </a:cubicBezTo>
              </a:path>
            </a:pathLst>
          </a:custGeom>
          <a:solidFill>
            <a:schemeClr val="accent2"/>
          </a:solidFill>
          <a:ln>
            <a:noFill/>
          </a:ln>
          <a:effectLst/>
        </p:spPr>
        <p:txBody>
          <a:bodyPr wrap="none" anchor="ctr"/>
          <a:lstStyle/>
          <a:p>
            <a:endParaRPr lang="en-US"/>
          </a:p>
        </p:txBody>
      </p:sp>
      <p:sp>
        <p:nvSpPr>
          <p:cNvPr id="29" name="Freeform 72">
            <a:extLst>
              <a:ext uri="{FF2B5EF4-FFF2-40B4-BE49-F238E27FC236}">
                <a16:creationId xmlns:a16="http://schemas.microsoft.com/office/drawing/2014/main" id="{6B5BF5FB-4545-164C-BEC2-6AE1DB3DF223}"/>
              </a:ext>
            </a:extLst>
          </p:cNvPr>
          <p:cNvSpPr>
            <a:spLocks noChangeArrowheads="1"/>
          </p:cNvSpPr>
          <p:nvPr/>
        </p:nvSpPr>
        <p:spPr bwMode="auto">
          <a:xfrm>
            <a:off x="1396793" y="3143363"/>
            <a:ext cx="2150484" cy="579518"/>
          </a:xfrm>
          <a:prstGeom prst="roundRect">
            <a:avLst>
              <a:gd name="adj" fmla="val 50000"/>
            </a:avLst>
          </a:prstGeom>
          <a:solidFill>
            <a:schemeClr val="accent2"/>
          </a:solidFill>
          <a:ln>
            <a:noFill/>
          </a:ln>
          <a:effectLst/>
        </p:spPr>
        <p:txBody>
          <a:bodyPr wrap="none" anchor="ctr"/>
          <a:lstStyle/>
          <a:p>
            <a:endParaRPr lang="en-US"/>
          </a:p>
        </p:txBody>
      </p:sp>
      <p:sp>
        <p:nvSpPr>
          <p:cNvPr id="30" name="Freeform 73">
            <a:extLst>
              <a:ext uri="{FF2B5EF4-FFF2-40B4-BE49-F238E27FC236}">
                <a16:creationId xmlns:a16="http://schemas.microsoft.com/office/drawing/2014/main" id="{4ABC42C3-7E6D-9848-8882-1AE09C60A9E9}"/>
              </a:ext>
            </a:extLst>
          </p:cNvPr>
          <p:cNvSpPr>
            <a:spLocks noChangeArrowheads="1"/>
          </p:cNvSpPr>
          <p:nvPr/>
        </p:nvSpPr>
        <p:spPr bwMode="auto">
          <a:xfrm>
            <a:off x="1396793" y="4450708"/>
            <a:ext cx="2150484" cy="579518"/>
          </a:xfrm>
          <a:prstGeom prst="roundRect">
            <a:avLst>
              <a:gd name="adj" fmla="val 50000"/>
            </a:avLst>
          </a:prstGeom>
          <a:solidFill>
            <a:schemeClr val="accent2"/>
          </a:solidFill>
          <a:ln>
            <a:noFill/>
          </a:ln>
          <a:effectLst/>
        </p:spPr>
        <p:txBody>
          <a:bodyPr wrap="none" anchor="ctr"/>
          <a:lstStyle/>
          <a:p>
            <a:endParaRPr lang="en-US"/>
          </a:p>
        </p:txBody>
      </p:sp>
      <p:sp>
        <p:nvSpPr>
          <p:cNvPr id="34" name="Line 207">
            <a:extLst>
              <a:ext uri="{FF2B5EF4-FFF2-40B4-BE49-F238E27FC236}">
                <a16:creationId xmlns:a16="http://schemas.microsoft.com/office/drawing/2014/main" id="{516E14AF-AE89-7449-B612-B4C3BF973AD8}"/>
              </a:ext>
            </a:extLst>
          </p:cNvPr>
          <p:cNvSpPr>
            <a:spLocks noChangeShapeType="1"/>
          </p:cNvSpPr>
          <p:nvPr/>
        </p:nvSpPr>
        <p:spPr bwMode="auto">
          <a:xfrm>
            <a:off x="3670870" y="3505904"/>
            <a:ext cx="609716" cy="329583"/>
          </a:xfrm>
          <a:prstGeom prst="line">
            <a:avLst/>
          </a:prstGeom>
          <a:noFill/>
          <a:ln w="762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 name="Line 208">
            <a:extLst>
              <a:ext uri="{FF2B5EF4-FFF2-40B4-BE49-F238E27FC236}">
                <a16:creationId xmlns:a16="http://schemas.microsoft.com/office/drawing/2014/main" id="{7E3799FF-36FC-E249-A491-CBE4F429859C}"/>
              </a:ext>
            </a:extLst>
          </p:cNvPr>
          <p:cNvSpPr>
            <a:spLocks noChangeShapeType="1"/>
          </p:cNvSpPr>
          <p:nvPr/>
        </p:nvSpPr>
        <p:spPr bwMode="auto">
          <a:xfrm flipH="1">
            <a:off x="3668121" y="4335354"/>
            <a:ext cx="615209" cy="329583"/>
          </a:xfrm>
          <a:prstGeom prst="line">
            <a:avLst/>
          </a:prstGeom>
          <a:noFill/>
          <a:ln w="762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 name="TextBox 3">
            <a:extLst>
              <a:ext uri="{FF2B5EF4-FFF2-40B4-BE49-F238E27FC236}">
                <a16:creationId xmlns:a16="http://schemas.microsoft.com/office/drawing/2014/main" id="{0543B35E-F208-EA41-9E97-AC3D240E99B9}"/>
              </a:ext>
            </a:extLst>
          </p:cNvPr>
          <p:cNvSpPr txBox="1"/>
          <p:nvPr/>
        </p:nvSpPr>
        <p:spPr>
          <a:xfrm>
            <a:off x="0" y="329579"/>
            <a:ext cx="2926080" cy="661720"/>
          </a:xfrm>
          <a:prstGeom prst="rect">
            <a:avLst/>
          </a:prstGeom>
          <a:noFill/>
        </p:spPr>
        <p:txBody>
          <a:bodyPr wrap="square" rtlCol="0" anchor="b">
            <a:spAutoFit/>
          </a:bodyPr>
          <a:lstStyle/>
          <a:p>
            <a:pPr algn="ctr"/>
            <a:r>
              <a:rPr lang="en-US" sz="3700" b="1" spc="-145" dirty="0">
                <a:solidFill>
                  <a:schemeClr val="tx2"/>
                </a:solidFill>
                <a:latin typeface="Poppins" pitchFamily="2" charset="77"/>
                <a:cs typeface="Poppins" pitchFamily="2" charset="77"/>
              </a:rPr>
              <a:t>COMMENT?</a:t>
            </a:r>
          </a:p>
        </p:txBody>
      </p:sp>
      <p:sp>
        <p:nvSpPr>
          <p:cNvPr id="6" name="TextBox 5">
            <a:extLst>
              <a:ext uri="{FF2B5EF4-FFF2-40B4-BE49-F238E27FC236}">
                <a16:creationId xmlns:a16="http://schemas.microsoft.com/office/drawing/2014/main" id="{5F213105-4F5F-AC45-B0A4-958A74EE8292}"/>
              </a:ext>
            </a:extLst>
          </p:cNvPr>
          <p:cNvSpPr txBox="1"/>
          <p:nvPr/>
        </p:nvSpPr>
        <p:spPr>
          <a:xfrm>
            <a:off x="5501225" y="3816572"/>
            <a:ext cx="1189551" cy="523220"/>
          </a:xfrm>
          <a:prstGeom prst="rect">
            <a:avLst/>
          </a:prstGeom>
          <a:noFill/>
        </p:spPr>
        <p:txBody>
          <a:bodyPr wrap="square" rtlCol="0" anchor="ctr">
            <a:spAutoFit/>
          </a:bodyPr>
          <a:lstStyle/>
          <a:p>
            <a:pPr algn="ctr"/>
            <a:r>
              <a:rPr lang="en-US" sz="1400" b="1" spc="-15" dirty="0">
                <a:solidFill>
                  <a:schemeClr val="bg1"/>
                </a:solidFill>
                <a:effectLst>
                  <a:outerShdw blurRad="38100" dist="38100" dir="2700000" algn="tl">
                    <a:srgbClr val="000000">
                      <a:alpha val="43137"/>
                    </a:srgbClr>
                  </a:outerShdw>
                </a:effectLst>
                <a:latin typeface="Poppins" pitchFamily="2" charset="77"/>
                <a:cs typeface="Poppins" pitchFamily="2" charset="77"/>
              </a:rPr>
              <a:t>PORTEUSE DU BALLON</a:t>
            </a:r>
          </a:p>
        </p:txBody>
      </p:sp>
      <p:sp>
        <p:nvSpPr>
          <p:cNvPr id="11" name="TextBox 10">
            <a:extLst>
              <a:ext uri="{FF2B5EF4-FFF2-40B4-BE49-F238E27FC236}">
                <a16:creationId xmlns:a16="http://schemas.microsoft.com/office/drawing/2014/main" id="{CC3B8AF9-E5A2-D44D-89C0-06557FB956BA}"/>
              </a:ext>
            </a:extLst>
          </p:cNvPr>
          <p:cNvSpPr txBox="1"/>
          <p:nvPr/>
        </p:nvSpPr>
        <p:spPr>
          <a:xfrm>
            <a:off x="1521554" y="3275597"/>
            <a:ext cx="1874821"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INFO STRATEGIQUES</a:t>
            </a:r>
          </a:p>
        </p:txBody>
      </p:sp>
      <p:sp>
        <p:nvSpPr>
          <p:cNvPr id="12" name="TextBox 11">
            <a:extLst>
              <a:ext uri="{FF2B5EF4-FFF2-40B4-BE49-F238E27FC236}">
                <a16:creationId xmlns:a16="http://schemas.microsoft.com/office/drawing/2014/main" id="{90032DCC-F972-9A48-B04B-39060FF40FD2}"/>
              </a:ext>
            </a:extLst>
          </p:cNvPr>
          <p:cNvSpPr txBox="1"/>
          <p:nvPr/>
        </p:nvSpPr>
        <p:spPr>
          <a:xfrm>
            <a:off x="1672548" y="4591924"/>
            <a:ext cx="1599066"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PRISE D’INITIATION</a:t>
            </a:r>
          </a:p>
        </p:txBody>
      </p:sp>
      <p:sp>
        <p:nvSpPr>
          <p:cNvPr id="13" name="TextBox 12">
            <a:extLst>
              <a:ext uri="{FF2B5EF4-FFF2-40B4-BE49-F238E27FC236}">
                <a16:creationId xmlns:a16="http://schemas.microsoft.com/office/drawing/2014/main" id="{78498C61-4EA4-A745-8878-286C398B7FE1}"/>
              </a:ext>
            </a:extLst>
          </p:cNvPr>
          <p:cNvSpPr txBox="1"/>
          <p:nvPr/>
        </p:nvSpPr>
        <p:spPr>
          <a:xfrm>
            <a:off x="4202111" y="3972513"/>
            <a:ext cx="901087" cy="246221"/>
          </a:xfrm>
          <a:prstGeom prst="rect">
            <a:avLst/>
          </a:prstGeom>
          <a:noFill/>
        </p:spPr>
        <p:txBody>
          <a:bodyPr wrap="square" rtlCol="0" anchor="ctr">
            <a:spAutoFit/>
          </a:bodyPr>
          <a:lstStyle/>
          <a:p>
            <a:pPr algn="ctr"/>
            <a:r>
              <a:rPr lang="fr-FR" sz="1000" spc="-10" dirty="0">
                <a:solidFill>
                  <a:schemeClr val="bg1"/>
                </a:solidFill>
                <a:latin typeface="Poppins" pitchFamily="2" charset="77"/>
                <a:cs typeface="Poppins" pitchFamily="2" charset="77"/>
              </a:rPr>
              <a:t>Comment?</a:t>
            </a:r>
          </a:p>
        </p:txBody>
      </p:sp>
      <p:pic>
        <p:nvPicPr>
          <p:cNvPr id="2" name="Picture 1">
            <a:extLst>
              <a:ext uri="{FF2B5EF4-FFF2-40B4-BE49-F238E27FC236}">
                <a16:creationId xmlns:a16="http://schemas.microsoft.com/office/drawing/2014/main" id="{FF59912B-A618-CF38-026E-15B594F0CFA1}"/>
              </a:ext>
            </a:extLst>
          </p:cNvPr>
          <p:cNvPicPr>
            <a:picLocks noChangeAspect="1"/>
          </p:cNvPicPr>
          <p:nvPr/>
        </p:nvPicPr>
        <p:blipFill>
          <a:blip r:embed="rId2"/>
          <a:stretch>
            <a:fillRect/>
          </a:stretch>
        </p:blipFill>
        <p:spPr>
          <a:xfrm>
            <a:off x="9619872" y="4664937"/>
            <a:ext cx="2020440" cy="1575001"/>
          </a:xfrm>
          <a:prstGeom prst="rect">
            <a:avLst/>
          </a:prstGeom>
        </p:spPr>
      </p:pic>
      <p:sp>
        <p:nvSpPr>
          <p:cNvPr id="7" name="TextBox 6">
            <a:extLst>
              <a:ext uri="{FF2B5EF4-FFF2-40B4-BE49-F238E27FC236}">
                <a16:creationId xmlns:a16="http://schemas.microsoft.com/office/drawing/2014/main" id="{D06081AD-E343-5076-C77C-1282BB973BFC}"/>
              </a:ext>
            </a:extLst>
          </p:cNvPr>
          <p:cNvSpPr txBox="1"/>
          <p:nvPr/>
        </p:nvSpPr>
        <p:spPr>
          <a:xfrm>
            <a:off x="4674515" y="549328"/>
            <a:ext cx="7226910" cy="2631490"/>
          </a:xfrm>
          <a:prstGeom prst="rect">
            <a:avLst/>
          </a:prstGeom>
          <a:noFill/>
        </p:spPr>
        <p:txBody>
          <a:bodyPr wrap="square" lIns="91440" tIns="45720" rIns="91440" bIns="45720" rtlCol="0" anchor="t">
            <a:spAutoFit/>
          </a:bodyPr>
          <a:lstStyle/>
          <a:p>
            <a:r>
              <a:rPr lang="fr-FR" sz="1500" spc="-60" dirty="0">
                <a:latin typeface="Lato Light"/>
                <a:ea typeface="Lato Light"/>
                <a:cs typeface="Lato Light"/>
              </a:rPr>
              <a:t>Ici le PB commencer à s'approprier l'aspect tactique et/ou stratégique dans le jeu. </a:t>
            </a:r>
            <a:endParaRPr lang="fr-FR" sz="1500" spc="-60" dirty="0">
              <a:latin typeface="Lato Light" panose="020F0502020204030203" pitchFamily="34" charset="0"/>
              <a:ea typeface="Lato Light" panose="020F0502020204030203" pitchFamily="34" charset="0"/>
              <a:cs typeface="Lato Light" panose="020F0502020204030203" pitchFamily="34" charset="0"/>
            </a:endParaRPr>
          </a:p>
          <a:p>
            <a:endParaRPr lang="fr-FR" sz="1500" spc="-60" dirty="0">
              <a:latin typeface="Lato Light" panose="020F0502020204030203" pitchFamily="34" charset="0"/>
              <a:ea typeface="Lato Light" panose="020F0502020204030203" pitchFamily="34" charset="0"/>
              <a:cs typeface="Lato Light" panose="020F0502020204030203" pitchFamily="34" charset="0"/>
            </a:endParaRPr>
          </a:p>
          <a:p>
            <a:r>
              <a:rPr lang="fr-FR" sz="1500" spc="-60" dirty="0">
                <a:latin typeface="Lato Light"/>
                <a:ea typeface="Lato Light"/>
                <a:cs typeface="Lato Light"/>
              </a:rPr>
              <a:t>C’est important d’exposer votre public sur les situations qui le obliges le PB de s'adapter rapidement par rapport les opposants (la défense).</a:t>
            </a:r>
          </a:p>
          <a:p>
            <a:endParaRPr lang="fr-FR" sz="1500" spc="-60" dirty="0">
              <a:latin typeface="Lato Light"/>
              <a:ea typeface="Lato Light"/>
              <a:cs typeface="Lato Light"/>
            </a:endParaRPr>
          </a:p>
          <a:p>
            <a:r>
              <a:rPr lang="fr-FR" sz="1500" b="1" spc="-60" dirty="0">
                <a:latin typeface="Lato Light"/>
                <a:ea typeface="Lato Light"/>
                <a:cs typeface="Lato Light"/>
              </a:rPr>
              <a:t>Le intelligence dans jeu </a:t>
            </a:r>
            <a:r>
              <a:rPr lang="fr-FR" sz="1500" spc="-60" dirty="0">
                <a:latin typeface="Lato Light"/>
                <a:ea typeface="Lato Light"/>
                <a:cs typeface="Lato Light"/>
              </a:rPr>
              <a:t>sera primordiale pour pourvoir bien répondre au situations complexe qu'on trouve dans jeu. Par exemple, autoriser vous le jeu au pieds dans vos entrainements? Ou c'est interdit de jouer au pied pendant les situations d'entrainements? Ca me rappelé le magnifique jeu au pied du talonneur Portugaise pendant leur victoire contre Fiji quand ils se trouve en position du 15 dans leur 22m et il devrais dégager le ballon on touche!</a:t>
            </a:r>
          </a:p>
          <a:p>
            <a:endParaRPr lang="fr-FR" sz="1500" spc="-60" dirty="0">
              <a:latin typeface="Lato Light"/>
              <a:ea typeface="Lato Light"/>
              <a:cs typeface="Lato Light"/>
            </a:endParaRPr>
          </a:p>
        </p:txBody>
      </p:sp>
      <p:sp>
        <p:nvSpPr>
          <p:cNvPr id="8" name="TextBox 7">
            <a:extLst>
              <a:ext uri="{FF2B5EF4-FFF2-40B4-BE49-F238E27FC236}">
                <a16:creationId xmlns:a16="http://schemas.microsoft.com/office/drawing/2014/main" id="{EBEC0247-1388-03E6-A8EE-9771009ED562}"/>
              </a:ext>
            </a:extLst>
          </p:cNvPr>
          <p:cNvSpPr txBox="1"/>
          <p:nvPr/>
        </p:nvSpPr>
        <p:spPr>
          <a:xfrm>
            <a:off x="7034597" y="3110494"/>
            <a:ext cx="4866827" cy="1938992"/>
          </a:xfrm>
          <a:prstGeom prst="rect">
            <a:avLst/>
          </a:prstGeom>
          <a:noFill/>
        </p:spPr>
        <p:txBody>
          <a:bodyPr wrap="square" lIns="91440" tIns="45720" rIns="91440" bIns="45720" rtlCol="0" anchor="t">
            <a:spAutoFit/>
          </a:bodyPr>
          <a:lstStyle/>
          <a:p>
            <a:r>
              <a:rPr lang="fr-FR" sz="1500" spc="-60" dirty="0">
                <a:latin typeface="Lato Light"/>
                <a:ea typeface="Lato Light"/>
                <a:cs typeface="Lato Light"/>
              </a:rPr>
              <a:t>En EDR, quelle sont les situations d'apprentissage que nous exposons a notre public qu'il puissions générer du mouvement dans le jeu?</a:t>
            </a:r>
          </a:p>
          <a:p>
            <a:endParaRPr lang="fr-FR" sz="1500" spc="-60" dirty="0">
              <a:latin typeface="Lato Light"/>
              <a:ea typeface="Lato Light"/>
              <a:cs typeface="Lato Light"/>
            </a:endParaRPr>
          </a:p>
          <a:p>
            <a:r>
              <a:rPr lang="fr-FR" sz="1500" spc="-60" dirty="0">
                <a:latin typeface="Lato Light"/>
                <a:ea typeface="Lato Light"/>
                <a:cs typeface="Lato Light"/>
              </a:rPr>
              <a:t>Le touche à 2'' est un bonne outils pour génère le mouvement, développer la continuité et cultiver la prise d'initiation par le PB et faire avancer le jeu avec du rythme.</a:t>
            </a:r>
          </a:p>
          <a:p>
            <a:endParaRPr lang="fr-FR" sz="1500" spc="-60" dirty="0">
              <a:latin typeface="Lato Light"/>
              <a:ea typeface="Lato Light"/>
              <a:cs typeface="Lato Light"/>
            </a:endParaRPr>
          </a:p>
        </p:txBody>
      </p:sp>
    </p:spTree>
    <p:extLst>
      <p:ext uri="{BB962C8B-B14F-4D97-AF65-F5344CB8AC3E}">
        <p14:creationId xmlns:p14="http://schemas.microsoft.com/office/powerpoint/2010/main" val="4010377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9" grpId="0" animBg="1"/>
      <p:bldP spid="30" grpId="0" animBg="1"/>
      <p:bldP spid="34" grpId="0" animBg="1"/>
      <p:bldP spid="35" grpId="0" animBg="1"/>
      <p:bldP spid="6"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58A296A-E800-9B41-97AC-B29F945EBDBC}" type="slidenum">
              <a:rPr lang="fr-FR" smtClean="0"/>
              <a:t>11</a:t>
            </a:fld>
            <a:endParaRPr lang="fr-FR" dirty="0"/>
          </a:p>
        </p:txBody>
      </p:sp>
      <p:sp>
        <p:nvSpPr>
          <p:cNvPr id="3" name="Titre 2"/>
          <p:cNvSpPr>
            <a:spLocks noGrp="1"/>
          </p:cNvSpPr>
          <p:nvPr>
            <p:ph type="title"/>
          </p:nvPr>
        </p:nvSpPr>
        <p:spPr>
          <a:xfrm>
            <a:off x="0" y="2493962"/>
            <a:ext cx="8818880" cy="1325563"/>
          </a:xfrm>
        </p:spPr>
        <p:txBody>
          <a:bodyPr/>
          <a:lstStyle/>
          <a:p>
            <a:r>
              <a:rPr lang="fr-FR" sz="4000" dirty="0">
                <a:latin typeface="Roboto"/>
                <a:cs typeface="MV Boli" panose="02000500030200090000" pitchFamily="2" charset="0"/>
              </a:rPr>
              <a:t>LA PHILOSOPHIE</a:t>
            </a:r>
          </a:p>
        </p:txBody>
      </p:sp>
      <p:sp>
        <p:nvSpPr>
          <p:cNvPr id="4" name="Espace réservé du texte 3"/>
          <p:cNvSpPr>
            <a:spLocks noGrp="1"/>
          </p:cNvSpPr>
          <p:nvPr>
            <p:ph type="body" sz="quarter" idx="11"/>
          </p:nvPr>
        </p:nvSpPr>
        <p:spPr>
          <a:xfrm>
            <a:off x="3643313" y="3919388"/>
            <a:ext cx="7187444" cy="487363"/>
          </a:xfrm>
        </p:spPr>
        <p:txBody>
          <a:bodyPr>
            <a:noAutofit/>
          </a:bodyPr>
          <a:lstStyle/>
          <a:p>
            <a:pPr algn="ctr"/>
            <a:r>
              <a:rPr lang="fr-FR" sz="2000" dirty="0">
                <a:latin typeface="Roboto"/>
                <a:cs typeface="MV Boli" panose="02000500030200090000" pitchFamily="2" charset="0"/>
              </a:rPr>
              <a:t>LES JOUEUR/JOUESES</a:t>
            </a:r>
            <a:endParaRPr lang="fr-FR" sz="2000" dirty="0">
              <a:latin typeface="Roboto"/>
              <a:ea typeface="MS Gothic" panose="020B0609070205080204" pitchFamily="49" charset="-128"/>
              <a:cs typeface="MV Boli" panose="02000500030200090000" pitchFamily="2" charset="0"/>
            </a:endParaRPr>
          </a:p>
        </p:txBody>
      </p:sp>
      <p:sp>
        <p:nvSpPr>
          <p:cNvPr id="5" name="TextBox 4">
            <a:extLst>
              <a:ext uri="{FF2B5EF4-FFF2-40B4-BE49-F238E27FC236}">
                <a16:creationId xmlns:a16="http://schemas.microsoft.com/office/drawing/2014/main" id="{51833E59-2E83-850B-4187-053AA3A12C34}"/>
              </a:ext>
            </a:extLst>
          </p:cNvPr>
          <p:cNvSpPr txBox="1"/>
          <p:nvPr/>
        </p:nvSpPr>
        <p:spPr>
          <a:xfrm>
            <a:off x="5027761" y="5532543"/>
            <a:ext cx="5861304" cy="830997"/>
          </a:xfrm>
          <a:prstGeom prst="rect">
            <a:avLst/>
          </a:prstGeom>
          <a:noFill/>
        </p:spPr>
        <p:txBody>
          <a:bodyPr wrap="square" lIns="91440" tIns="45720" rIns="91440" bIns="45720" rtlCol="0" anchor="t">
            <a:spAutoFit/>
          </a:bodyPr>
          <a:lstStyle/>
          <a:p>
            <a:r>
              <a:rPr lang="fr-FR" sz="1400" dirty="0"/>
              <a:t>Voici un cas concrété d’une philosophie de jeu que nous avons proposé la saison précédente en Elite 2 Féminine au Stade Français Paris.</a:t>
            </a:r>
          </a:p>
          <a:p>
            <a:endParaRPr lang="fr-FR" sz="1000" b="1" dirty="0">
              <a:ea typeface="Calibri"/>
              <a:cs typeface="Calibri"/>
            </a:endParaRPr>
          </a:p>
          <a:p>
            <a:r>
              <a:rPr lang="fr-FR" sz="1000" b="1" dirty="0">
                <a:ea typeface="Calibri"/>
                <a:cs typeface="Calibri"/>
              </a:rPr>
              <a:t>STAFF: OMONDI TEDDY, COJOCARU FLORIN, SISSAKO BAKARY.</a:t>
            </a:r>
            <a:endParaRPr lang="fr-FR" dirty="0"/>
          </a:p>
        </p:txBody>
      </p:sp>
    </p:spTree>
    <p:extLst>
      <p:ext uri="{BB962C8B-B14F-4D97-AF65-F5344CB8AC3E}">
        <p14:creationId xmlns:p14="http://schemas.microsoft.com/office/powerpoint/2010/main" val="4184891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362">
            <a:extLst>
              <a:ext uri="{FF2B5EF4-FFF2-40B4-BE49-F238E27FC236}">
                <a16:creationId xmlns:a16="http://schemas.microsoft.com/office/drawing/2014/main" id="{A55CC1EA-6AC9-4E93-B797-DB811312D389}"/>
              </a:ext>
            </a:extLst>
          </p:cNvPr>
          <p:cNvSpPr>
            <a:spLocks noChangeArrowheads="1"/>
          </p:cNvSpPr>
          <p:nvPr/>
        </p:nvSpPr>
        <p:spPr bwMode="auto">
          <a:xfrm>
            <a:off x="2733978" y="2977207"/>
            <a:ext cx="19225" cy="664645"/>
          </a:xfrm>
          <a:custGeom>
            <a:avLst/>
            <a:gdLst>
              <a:gd name="T0" fmla="*/ 31 w 32"/>
              <a:gd name="T1" fmla="*/ 122 h 1065"/>
              <a:gd name="T2" fmla="*/ 0 w 32"/>
              <a:gd name="T3" fmla="*/ 122 h 1065"/>
              <a:gd name="T4" fmla="*/ 0 w 32"/>
              <a:gd name="T5" fmla="*/ 0 h 1065"/>
              <a:gd name="T6" fmla="*/ 31 w 32"/>
              <a:gd name="T7" fmla="*/ 0 h 1065"/>
              <a:gd name="T8" fmla="*/ 31 w 32"/>
              <a:gd name="T9" fmla="*/ 122 h 1065"/>
              <a:gd name="T10" fmla="*/ 31 w 32"/>
              <a:gd name="T11" fmla="*/ 367 h 1065"/>
              <a:gd name="T12" fmla="*/ 0 w 32"/>
              <a:gd name="T13" fmla="*/ 367 h 1065"/>
              <a:gd name="T14" fmla="*/ 0 w 32"/>
              <a:gd name="T15" fmla="*/ 244 h 1065"/>
              <a:gd name="T16" fmla="*/ 31 w 32"/>
              <a:gd name="T17" fmla="*/ 244 h 1065"/>
              <a:gd name="T18" fmla="*/ 31 w 32"/>
              <a:gd name="T19" fmla="*/ 367 h 1065"/>
              <a:gd name="T20" fmla="*/ 31 w 32"/>
              <a:gd name="T21" fmla="*/ 611 h 1065"/>
              <a:gd name="T22" fmla="*/ 0 w 32"/>
              <a:gd name="T23" fmla="*/ 611 h 1065"/>
              <a:gd name="T24" fmla="*/ 0 w 32"/>
              <a:gd name="T25" fmla="*/ 489 h 1065"/>
              <a:gd name="T26" fmla="*/ 31 w 32"/>
              <a:gd name="T27" fmla="*/ 489 h 1065"/>
              <a:gd name="T28" fmla="*/ 31 w 32"/>
              <a:gd name="T29" fmla="*/ 611 h 1065"/>
              <a:gd name="T30" fmla="*/ 31 w 32"/>
              <a:gd name="T31" fmla="*/ 856 h 1065"/>
              <a:gd name="T32" fmla="*/ 0 w 32"/>
              <a:gd name="T33" fmla="*/ 856 h 1065"/>
              <a:gd name="T34" fmla="*/ 0 w 32"/>
              <a:gd name="T35" fmla="*/ 734 h 1065"/>
              <a:gd name="T36" fmla="*/ 31 w 32"/>
              <a:gd name="T37" fmla="*/ 734 h 1065"/>
              <a:gd name="T38" fmla="*/ 31 w 32"/>
              <a:gd name="T39" fmla="*/ 856 h 1065"/>
              <a:gd name="T40" fmla="*/ 31 w 32"/>
              <a:gd name="T41" fmla="*/ 1064 h 1065"/>
              <a:gd name="T42" fmla="*/ 0 w 32"/>
              <a:gd name="T43" fmla="*/ 1064 h 1065"/>
              <a:gd name="T44" fmla="*/ 0 w 32"/>
              <a:gd name="T45" fmla="*/ 978 h 1065"/>
              <a:gd name="T46" fmla="*/ 31 w 32"/>
              <a:gd name="T47" fmla="*/ 978 h 1065"/>
              <a:gd name="T48" fmla="*/ 31 w 32"/>
              <a:gd name="T49" fmla="*/ 106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1065">
                <a:moveTo>
                  <a:pt x="31" y="122"/>
                </a:moveTo>
                <a:lnTo>
                  <a:pt x="0" y="122"/>
                </a:lnTo>
                <a:lnTo>
                  <a:pt x="0" y="0"/>
                </a:lnTo>
                <a:lnTo>
                  <a:pt x="31" y="0"/>
                </a:lnTo>
                <a:lnTo>
                  <a:pt x="31" y="122"/>
                </a:lnTo>
                <a:close/>
                <a:moveTo>
                  <a:pt x="31" y="367"/>
                </a:moveTo>
                <a:lnTo>
                  <a:pt x="0" y="367"/>
                </a:lnTo>
                <a:lnTo>
                  <a:pt x="0" y="244"/>
                </a:lnTo>
                <a:lnTo>
                  <a:pt x="31" y="244"/>
                </a:lnTo>
                <a:lnTo>
                  <a:pt x="31" y="367"/>
                </a:lnTo>
                <a:close/>
                <a:moveTo>
                  <a:pt x="31" y="611"/>
                </a:moveTo>
                <a:lnTo>
                  <a:pt x="0" y="611"/>
                </a:lnTo>
                <a:lnTo>
                  <a:pt x="0" y="489"/>
                </a:lnTo>
                <a:lnTo>
                  <a:pt x="31" y="489"/>
                </a:lnTo>
                <a:lnTo>
                  <a:pt x="31" y="611"/>
                </a:lnTo>
                <a:close/>
                <a:moveTo>
                  <a:pt x="31" y="856"/>
                </a:moveTo>
                <a:lnTo>
                  <a:pt x="0" y="856"/>
                </a:lnTo>
                <a:lnTo>
                  <a:pt x="0" y="734"/>
                </a:lnTo>
                <a:lnTo>
                  <a:pt x="31" y="734"/>
                </a:lnTo>
                <a:lnTo>
                  <a:pt x="31" y="856"/>
                </a:lnTo>
                <a:close/>
                <a:moveTo>
                  <a:pt x="31" y="1064"/>
                </a:moveTo>
                <a:lnTo>
                  <a:pt x="0" y="1064"/>
                </a:lnTo>
                <a:lnTo>
                  <a:pt x="0" y="978"/>
                </a:lnTo>
                <a:lnTo>
                  <a:pt x="31" y="978"/>
                </a:lnTo>
                <a:lnTo>
                  <a:pt x="31" y="1064"/>
                </a:lnTo>
                <a:close/>
              </a:path>
            </a:pathLst>
          </a:custGeom>
          <a:solidFill>
            <a:schemeClr val="accent1"/>
          </a:solidFill>
          <a:ln>
            <a:noFill/>
          </a:ln>
          <a:effectLst/>
        </p:spPr>
        <p:txBody>
          <a:bodyPr wrap="none" anchor="ctr"/>
          <a:lstStyle/>
          <a:p>
            <a:endParaRPr lang="en-US" sz="900" dirty="0">
              <a:latin typeface="DM Sans" pitchFamily="2" charset="77"/>
            </a:endParaRPr>
          </a:p>
        </p:txBody>
      </p:sp>
      <p:sp>
        <p:nvSpPr>
          <p:cNvPr id="360" name="Freeform 359">
            <a:extLst>
              <a:ext uri="{FF2B5EF4-FFF2-40B4-BE49-F238E27FC236}">
                <a16:creationId xmlns:a16="http://schemas.microsoft.com/office/drawing/2014/main" id="{6A647363-E742-40F6-B0AC-1FB6719F5550}"/>
              </a:ext>
            </a:extLst>
          </p:cNvPr>
          <p:cNvSpPr>
            <a:spLocks noChangeArrowheads="1"/>
          </p:cNvSpPr>
          <p:nvPr/>
        </p:nvSpPr>
        <p:spPr bwMode="auto">
          <a:xfrm>
            <a:off x="1117012" y="398957"/>
            <a:ext cx="10791543" cy="4857903"/>
          </a:xfrm>
          <a:custGeom>
            <a:avLst/>
            <a:gdLst>
              <a:gd name="T0" fmla="*/ 16598 w 17205"/>
              <a:gd name="T1" fmla="*/ 932 h 7820"/>
              <a:gd name="T2" fmla="*/ 17204 w 17205"/>
              <a:gd name="T3" fmla="*/ 116 h 7820"/>
              <a:gd name="T4" fmla="*/ 16194 w 17205"/>
              <a:gd name="T5" fmla="*/ 0 h 7820"/>
              <a:gd name="T6" fmla="*/ 16356 w 17205"/>
              <a:gd name="T7" fmla="*/ 373 h 7820"/>
              <a:gd name="T8" fmla="*/ 734 w 17205"/>
              <a:gd name="T9" fmla="*/ 7143 h 7820"/>
              <a:gd name="T10" fmla="*/ 283 w 17205"/>
              <a:gd name="T11" fmla="*/ 7032 h 7820"/>
              <a:gd name="T12" fmla="*/ 84 w 17205"/>
              <a:gd name="T13" fmla="*/ 7536 h 7820"/>
              <a:gd name="T14" fmla="*/ 588 w 17205"/>
              <a:gd name="T15" fmla="*/ 7736 h 7820"/>
              <a:gd name="T16" fmla="*/ 815 w 17205"/>
              <a:gd name="T17" fmla="*/ 7330 h 7820"/>
              <a:gd name="T18" fmla="*/ 16437 w 17205"/>
              <a:gd name="T19" fmla="*/ 559 h 7820"/>
              <a:gd name="T20" fmla="*/ 16598 w 17205"/>
              <a:gd name="T21" fmla="*/ 932 h 7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05" h="7820">
                <a:moveTo>
                  <a:pt x="16598" y="932"/>
                </a:moveTo>
                <a:lnTo>
                  <a:pt x="17204" y="116"/>
                </a:lnTo>
                <a:lnTo>
                  <a:pt x="16194" y="0"/>
                </a:lnTo>
                <a:lnTo>
                  <a:pt x="16356" y="373"/>
                </a:lnTo>
                <a:lnTo>
                  <a:pt x="734" y="7143"/>
                </a:lnTo>
                <a:cubicBezTo>
                  <a:pt x="628" y="7012"/>
                  <a:pt x="445" y="6962"/>
                  <a:pt x="283" y="7032"/>
                </a:cubicBezTo>
                <a:cubicBezTo>
                  <a:pt x="89" y="7116"/>
                  <a:pt x="0" y="7342"/>
                  <a:pt x="84" y="7536"/>
                </a:cubicBezTo>
                <a:cubicBezTo>
                  <a:pt x="168" y="7730"/>
                  <a:pt x="394" y="7819"/>
                  <a:pt x="588" y="7736"/>
                </a:cubicBezTo>
                <a:cubicBezTo>
                  <a:pt x="750" y="7665"/>
                  <a:pt x="839" y="7497"/>
                  <a:pt x="815" y="7330"/>
                </a:cubicBezTo>
                <a:lnTo>
                  <a:pt x="16437" y="559"/>
                </a:lnTo>
                <a:lnTo>
                  <a:pt x="16598" y="932"/>
                </a:lnTo>
              </a:path>
            </a:pathLst>
          </a:custGeom>
          <a:solidFill>
            <a:schemeClr val="accent6"/>
          </a:solidFill>
          <a:ln>
            <a:noFill/>
          </a:ln>
          <a:effectLst/>
        </p:spPr>
        <p:txBody>
          <a:bodyPr wrap="none" anchor="ctr"/>
          <a:lstStyle/>
          <a:p>
            <a:endParaRPr lang="en-US" sz="900" dirty="0">
              <a:latin typeface="DM Sans" pitchFamily="2" charset="77"/>
            </a:endParaRPr>
          </a:p>
        </p:txBody>
      </p:sp>
      <p:sp>
        <p:nvSpPr>
          <p:cNvPr id="363" name="Freeform 362">
            <a:extLst>
              <a:ext uri="{FF2B5EF4-FFF2-40B4-BE49-F238E27FC236}">
                <a16:creationId xmlns:a16="http://schemas.microsoft.com/office/drawing/2014/main" id="{CF266E88-FCD2-4445-A5B0-2B4440895178}"/>
              </a:ext>
            </a:extLst>
          </p:cNvPr>
          <p:cNvSpPr>
            <a:spLocks noChangeArrowheads="1"/>
          </p:cNvSpPr>
          <p:nvPr/>
        </p:nvSpPr>
        <p:spPr bwMode="auto">
          <a:xfrm>
            <a:off x="5284074" y="1873127"/>
            <a:ext cx="19225" cy="664645"/>
          </a:xfrm>
          <a:custGeom>
            <a:avLst/>
            <a:gdLst>
              <a:gd name="T0" fmla="*/ 31 w 32"/>
              <a:gd name="T1" fmla="*/ 122 h 1065"/>
              <a:gd name="T2" fmla="*/ 0 w 32"/>
              <a:gd name="T3" fmla="*/ 122 h 1065"/>
              <a:gd name="T4" fmla="*/ 0 w 32"/>
              <a:gd name="T5" fmla="*/ 0 h 1065"/>
              <a:gd name="T6" fmla="*/ 31 w 32"/>
              <a:gd name="T7" fmla="*/ 0 h 1065"/>
              <a:gd name="T8" fmla="*/ 31 w 32"/>
              <a:gd name="T9" fmla="*/ 122 h 1065"/>
              <a:gd name="T10" fmla="*/ 31 w 32"/>
              <a:gd name="T11" fmla="*/ 367 h 1065"/>
              <a:gd name="T12" fmla="*/ 0 w 32"/>
              <a:gd name="T13" fmla="*/ 367 h 1065"/>
              <a:gd name="T14" fmla="*/ 0 w 32"/>
              <a:gd name="T15" fmla="*/ 244 h 1065"/>
              <a:gd name="T16" fmla="*/ 31 w 32"/>
              <a:gd name="T17" fmla="*/ 244 h 1065"/>
              <a:gd name="T18" fmla="*/ 31 w 32"/>
              <a:gd name="T19" fmla="*/ 367 h 1065"/>
              <a:gd name="T20" fmla="*/ 31 w 32"/>
              <a:gd name="T21" fmla="*/ 611 h 1065"/>
              <a:gd name="T22" fmla="*/ 0 w 32"/>
              <a:gd name="T23" fmla="*/ 611 h 1065"/>
              <a:gd name="T24" fmla="*/ 0 w 32"/>
              <a:gd name="T25" fmla="*/ 489 h 1065"/>
              <a:gd name="T26" fmla="*/ 31 w 32"/>
              <a:gd name="T27" fmla="*/ 489 h 1065"/>
              <a:gd name="T28" fmla="*/ 31 w 32"/>
              <a:gd name="T29" fmla="*/ 611 h 1065"/>
              <a:gd name="T30" fmla="*/ 31 w 32"/>
              <a:gd name="T31" fmla="*/ 856 h 1065"/>
              <a:gd name="T32" fmla="*/ 0 w 32"/>
              <a:gd name="T33" fmla="*/ 856 h 1065"/>
              <a:gd name="T34" fmla="*/ 0 w 32"/>
              <a:gd name="T35" fmla="*/ 734 h 1065"/>
              <a:gd name="T36" fmla="*/ 31 w 32"/>
              <a:gd name="T37" fmla="*/ 734 h 1065"/>
              <a:gd name="T38" fmla="*/ 31 w 32"/>
              <a:gd name="T39" fmla="*/ 856 h 1065"/>
              <a:gd name="T40" fmla="*/ 31 w 32"/>
              <a:gd name="T41" fmla="*/ 1064 h 1065"/>
              <a:gd name="T42" fmla="*/ 0 w 32"/>
              <a:gd name="T43" fmla="*/ 1064 h 1065"/>
              <a:gd name="T44" fmla="*/ 0 w 32"/>
              <a:gd name="T45" fmla="*/ 978 h 1065"/>
              <a:gd name="T46" fmla="*/ 31 w 32"/>
              <a:gd name="T47" fmla="*/ 978 h 1065"/>
              <a:gd name="T48" fmla="*/ 31 w 32"/>
              <a:gd name="T49" fmla="*/ 106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1065">
                <a:moveTo>
                  <a:pt x="31" y="122"/>
                </a:moveTo>
                <a:lnTo>
                  <a:pt x="0" y="122"/>
                </a:lnTo>
                <a:lnTo>
                  <a:pt x="0" y="0"/>
                </a:lnTo>
                <a:lnTo>
                  <a:pt x="31" y="0"/>
                </a:lnTo>
                <a:lnTo>
                  <a:pt x="31" y="122"/>
                </a:lnTo>
                <a:close/>
                <a:moveTo>
                  <a:pt x="31" y="367"/>
                </a:moveTo>
                <a:lnTo>
                  <a:pt x="0" y="367"/>
                </a:lnTo>
                <a:lnTo>
                  <a:pt x="0" y="244"/>
                </a:lnTo>
                <a:lnTo>
                  <a:pt x="31" y="244"/>
                </a:lnTo>
                <a:lnTo>
                  <a:pt x="31" y="367"/>
                </a:lnTo>
                <a:close/>
                <a:moveTo>
                  <a:pt x="31" y="611"/>
                </a:moveTo>
                <a:lnTo>
                  <a:pt x="0" y="611"/>
                </a:lnTo>
                <a:lnTo>
                  <a:pt x="0" y="489"/>
                </a:lnTo>
                <a:lnTo>
                  <a:pt x="31" y="489"/>
                </a:lnTo>
                <a:lnTo>
                  <a:pt x="31" y="611"/>
                </a:lnTo>
                <a:close/>
                <a:moveTo>
                  <a:pt x="31" y="856"/>
                </a:moveTo>
                <a:lnTo>
                  <a:pt x="0" y="856"/>
                </a:lnTo>
                <a:lnTo>
                  <a:pt x="0" y="734"/>
                </a:lnTo>
                <a:lnTo>
                  <a:pt x="31" y="734"/>
                </a:lnTo>
                <a:lnTo>
                  <a:pt x="31" y="856"/>
                </a:lnTo>
                <a:close/>
                <a:moveTo>
                  <a:pt x="31" y="1064"/>
                </a:moveTo>
                <a:lnTo>
                  <a:pt x="0" y="1064"/>
                </a:lnTo>
                <a:lnTo>
                  <a:pt x="0" y="978"/>
                </a:lnTo>
                <a:lnTo>
                  <a:pt x="31" y="978"/>
                </a:lnTo>
                <a:lnTo>
                  <a:pt x="31" y="1064"/>
                </a:lnTo>
                <a:close/>
              </a:path>
            </a:pathLst>
          </a:custGeom>
          <a:solidFill>
            <a:schemeClr val="accent2"/>
          </a:solidFill>
          <a:ln>
            <a:noFill/>
          </a:ln>
          <a:effectLst/>
        </p:spPr>
        <p:txBody>
          <a:bodyPr wrap="none" anchor="ctr"/>
          <a:lstStyle/>
          <a:p>
            <a:endParaRPr lang="en-US" sz="900" dirty="0">
              <a:latin typeface="DM Sans" pitchFamily="2" charset="77"/>
            </a:endParaRPr>
          </a:p>
        </p:txBody>
      </p:sp>
      <p:sp>
        <p:nvSpPr>
          <p:cNvPr id="367" name="Freeform 366">
            <a:extLst>
              <a:ext uri="{FF2B5EF4-FFF2-40B4-BE49-F238E27FC236}">
                <a16:creationId xmlns:a16="http://schemas.microsoft.com/office/drawing/2014/main" id="{027C3A56-0115-4DFB-8CF9-D7668F5EBA02}"/>
              </a:ext>
            </a:extLst>
          </p:cNvPr>
          <p:cNvSpPr>
            <a:spLocks noChangeArrowheads="1"/>
          </p:cNvSpPr>
          <p:nvPr/>
        </p:nvSpPr>
        <p:spPr bwMode="auto">
          <a:xfrm>
            <a:off x="7857313" y="2831644"/>
            <a:ext cx="19226" cy="664645"/>
          </a:xfrm>
          <a:custGeom>
            <a:avLst/>
            <a:gdLst>
              <a:gd name="T0" fmla="*/ 30 w 31"/>
              <a:gd name="T1" fmla="*/ 85 h 1065"/>
              <a:gd name="T2" fmla="*/ 0 w 31"/>
              <a:gd name="T3" fmla="*/ 85 h 1065"/>
              <a:gd name="T4" fmla="*/ 0 w 31"/>
              <a:gd name="T5" fmla="*/ 0 h 1065"/>
              <a:gd name="T6" fmla="*/ 30 w 31"/>
              <a:gd name="T7" fmla="*/ 0 h 1065"/>
              <a:gd name="T8" fmla="*/ 30 w 31"/>
              <a:gd name="T9" fmla="*/ 85 h 1065"/>
              <a:gd name="T10" fmla="*/ 30 w 31"/>
              <a:gd name="T11" fmla="*/ 330 h 1065"/>
              <a:gd name="T12" fmla="*/ 0 w 31"/>
              <a:gd name="T13" fmla="*/ 330 h 1065"/>
              <a:gd name="T14" fmla="*/ 0 w 31"/>
              <a:gd name="T15" fmla="*/ 208 h 1065"/>
              <a:gd name="T16" fmla="*/ 30 w 31"/>
              <a:gd name="T17" fmla="*/ 208 h 1065"/>
              <a:gd name="T18" fmla="*/ 30 w 31"/>
              <a:gd name="T19" fmla="*/ 330 h 1065"/>
              <a:gd name="T20" fmla="*/ 30 w 31"/>
              <a:gd name="T21" fmla="*/ 575 h 1065"/>
              <a:gd name="T22" fmla="*/ 0 w 31"/>
              <a:gd name="T23" fmla="*/ 575 h 1065"/>
              <a:gd name="T24" fmla="*/ 0 w 31"/>
              <a:gd name="T25" fmla="*/ 452 h 1065"/>
              <a:gd name="T26" fmla="*/ 30 w 31"/>
              <a:gd name="T27" fmla="*/ 452 h 1065"/>
              <a:gd name="T28" fmla="*/ 30 w 31"/>
              <a:gd name="T29" fmla="*/ 575 h 1065"/>
              <a:gd name="T30" fmla="*/ 30 w 31"/>
              <a:gd name="T31" fmla="*/ 819 h 1065"/>
              <a:gd name="T32" fmla="*/ 0 w 31"/>
              <a:gd name="T33" fmla="*/ 819 h 1065"/>
              <a:gd name="T34" fmla="*/ 0 w 31"/>
              <a:gd name="T35" fmla="*/ 697 h 1065"/>
              <a:gd name="T36" fmla="*/ 30 w 31"/>
              <a:gd name="T37" fmla="*/ 697 h 1065"/>
              <a:gd name="T38" fmla="*/ 30 w 31"/>
              <a:gd name="T39" fmla="*/ 819 h 1065"/>
              <a:gd name="T40" fmla="*/ 30 w 31"/>
              <a:gd name="T41" fmla="*/ 1064 h 1065"/>
              <a:gd name="T42" fmla="*/ 0 w 31"/>
              <a:gd name="T43" fmla="*/ 1064 h 1065"/>
              <a:gd name="T44" fmla="*/ 0 w 31"/>
              <a:gd name="T45" fmla="*/ 942 h 1065"/>
              <a:gd name="T46" fmla="*/ 30 w 31"/>
              <a:gd name="T47" fmla="*/ 942 h 1065"/>
              <a:gd name="T48" fmla="*/ 30 w 31"/>
              <a:gd name="T49" fmla="*/ 106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065">
                <a:moveTo>
                  <a:pt x="30" y="85"/>
                </a:moveTo>
                <a:lnTo>
                  <a:pt x="0" y="85"/>
                </a:lnTo>
                <a:lnTo>
                  <a:pt x="0" y="0"/>
                </a:lnTo>
                <a:lnTo>
                  <a:pt x="30" y="0"/>
                </a:lnTo>
                <a:lnTo>
                  <a:pt x="30" y="85"/>
                </a:lnTo>
                <a:close/>
                <a:moveTo>
                  <a:pt x="30" y="330"/>
                </a:moveTo>
                <a:lnTo>
                  <a:pt x="0" y="330"/>
                </a:lnTo>
                <a:lnTo>
                  <a:pt x="0" y="208"/>
                </a:lnTo>
                <a:lnTo>
                  <a:pt x="30" y="208"/>
                </a:lnTo>
                <a:lnTo>
                  <a:pt x="30" y="330"/>
                </a:lnTo>
                <a:close/>
                <a:moveTo>
                  <a:pt x="30" y="575"/>
                </a:moveTo>
                <a:lnTo>
                  <a:pt x="0" y="575"/>
                </a:lnTo>
                <a:lnTo>
                  <a:pt x="0" y="452"/>
                </a:lnTo>
                <a:lnTo>
                  <a:pt x="30" y="452"/>
                </a:lnTo>
                <a:lnTo>
                  <a:pt x="30" y="575"/>
                </a:lnTo>
                <a:close/>
                <a:moveTo>
                  <a:pt x="30" y="819"/>
                </a:moveTo>
                <a:lnTo>
                  <a:pt x="0" y="819"/>
                </a:lnTo>
                <a:lnTo>
                  <a:pt x="0" y="697"/>
                </a:lnTo>
                <a:lnTo>
                  <a:pt x="30" y="697"/>
                </a:lnTo>
                <a:lnTo>
                  <a:pt x="30" y="819"/>
                </a:lnTo>
                <a:close/>
                <a:moveTo>
                  <a:pt x="30" y="1064"/>
                </a:moveTo>
                <a:lnTo>
                  <a:pt x="0" y="1064"/>
                </a:lnTo>
                <a:lnTo>
                  <a:pt x="0" y="942"/>
                </a:lnTo>
                <a:lnTo>
                  <a:pt x="30" y="942"/>
                </a:lnTo>
                <a:lnTo>
                  <a:pt x="30" y="1064"/>
                </a:lnTo>
                <a:close/>
              </a:path>
            </a:pathLst>
          </a:custGeom>
          <a:solidFill>
            <a:schemeClr val="accent4"/>
          </a:solidFill>
          <a:ln>
            <a:noFill/>
          </a:ln>
          <a:effectLst/>
        </p:spPr>
        <p:txBody>
          <a:bodyPr wrap="none" anchor="ctr"/>
          <a:lstStyle/>
          <a:p>
            <a:endParaRPr lang="en-US" sz="900" dirty="0">
              <a:latin typeface="DM Sans" pitchFamily="2" charset="77"/>
            </a:endParaRPr>
          </a:p>
        </p:txBody>
      </p:sp>
      <p:sp>
        <p:nvSpPr>
          <p:cNvPr id="369" name="Freeform 368">
            <a:extLst>
              <a:ext uri="{FF2B5EF4-FFF2-40B4-BE49-F238E27FC236}">
                <a16:creationId xmlns:a16="http://schemas.microsoft.com/office/drawing/2014/main" id="{3732C2D6-C14F-413A-99B6-33C52D488E10}"/>
              </a:ext>
            </a:extLst>
          </p:cNvPr>
          <p:cNvSpPr>
            <a:spLocks noChangeArrowheads="1"/>
          </p:cNvSpPr>
          <p:nvPr/>
        </p:nvSpPr>
        <p:spPr bwMode="auto">
          <a:xfrm>
            <a:off x="2007538" y="3641852"/>
            <a:ext cx="1466614" cy="1466614"/>
          </a:xfrm>
          <a:custGeom>
            <a:avLst/>
            <a:gdLst>
              <a:gd name="T0" fmla="*/ 2353 w 2354"/>
              <a:gd name="T1" fmla="*/ 1176 h 2355"/>
              <a:gd name="T2" fmla="*/ 1177 w 2354"/>
              <a:gd name="T3" fmla="*/ 2354 h 2355"/>
              <a:gd name="T4" fmla="*/ 0 w 2354"/>
              <a:gd name="T5" fmla="*/ 1176 h 2355"/>
              <a:gd name="T6" fmla="*/ 1177 w 2354"/>
              <a:gd name="T7" fmla="*/ 0 h 2355"/>
              <a:gd name="T8" fmla="*/ 2353 w 2354"/>
              <a:gd name="T9" fmla="*/ 1176 h 2355"/>
            </a:gdLst>
            <a:ahLst/>
            <a:cxnLst>
              <a:cxn ang="0">
                <a:pos x="T0" y="T1"/>
              </a:cxn>
              <a:cxn ang="0">
                <a:pos x="T2" y="T3"/>
              </a:cxn>
              <a:cxn ang="0">
                <a:pos x="T4" y="T5"/>
              </a:cxn>
              <a:cxn ang="0">
                <a:pos x="T6" y="T7"/>
              </a:cxn>
              <a:cxn ang="0">
                <a:pos x="T8" y="T9"/>
              </a:cxn>
            </a:cxnLst>
            <a:rect l="0" t="0" r="r" b="b"/>
            <a:pathLst>
              <a:path w="2354" h="2355">
                <a:moveTo>
                  <a:pt x="2353" y="1176"/>
                </a:moveTo>
                <a:cubicBezTo>
                  <a:pt x="2353" y="1826"/>
                  <a:pt x="1826" y="2354"/>
                  <a:pt x="1177" y="2354"/>
                </a:cubicBezTo>
                <a:cubicBezTo>
                  <a:pt x="527" y="2354"/>
                  <a:pt x="0" y="1826"/>
                  <a:pt x="0" y="1176"/>
                </a:cubicBezTo>
                <a:cubicBezTo>
                  <a:pt x="0" y="527"/>
                  <a:pt x="527" y="0"/>
                  <a:pt x="1177" y="0"/>
                </a:cubicBezTo>
                <a:cubicBezTo>
                  <a:pt x="1826" y="0"/>
                  <a:pt x="2353" y="527"/>
                  <a:pt x="2353" y="1176"/>
                </a:cubicBezTo>
              </a:path>
            </a:pathLst>
          </a:custGeom>
          <a:solidFill>
            <a:schemeClr val="accent1"/>
          </a:solidFill>
          <a:ln>
            <a:noFill/>
          </a:ln>
          <a:effectLst/>
        </p:spPr>
        <p:txBody>
          <a:bodyPr wrap="none" anchor="ctr"/>
          <a:lstStyle/>
          <a:p>
            <a:endParaRPr lang="en-US" sz="900" dirty="0">
              <a:latin typeface="DM Sans" pitchFamily="2" charset="77"/>
            </a:endParaRPr>
          </a:p>
        </p:txBody>
      </p:sp>
      <p:sp>
        <p:nvSpPr>
          <p:cNvPr id="371" name="Freeform 370">
            <a:extLst>
              <a:ext uri="{FF2B5EF4-FFF2-40B4-BE49-F238E27FC236}">
                <a16:creationId xmlns:a16="http://schemas.microsoft.com/office/drawing/2014/main" id="{DB5F342A-E7D3-4FA9-9655-051AABC2AA0F}"/>
              </a:ext>
            </a:extLst>
          </p:cNvPr>
          <p:cNvSpPr>
            <a:spLocks noChangeArrowheads="1"/>
          </p:cNvSpPr>
          <p:nvPr/>
        </p:nvSpPr>
        <p:spPr bwMode="auto">
          <a:xfrm>
            <a:off x="4561752" y="2535025"/>
            <a:ext cx="1466614" cy="1466614"/>
          </a:xfrm>
          <a:custGeom>
            <a:avLst/>
            <a:gdLst>
              <a:gd name="T0" fmla="*/ 2354 w 2355"/>
              <a:gd name="T1" fmla="*/ 1177 h 2355"/>
              <a:gd name="T2" fmla="*/ 1177 w 2355"/>
              <a:gd name="T3" fmla="*/ 2354 h 2355"/>
              <a:gd name="T4" fmla="*/ 0 w 2355"/>
              <a:gd name="T5" fmla="*/ 1177 h 2355"/>
              <a:gd name="T6" fmla="*/ 1177 w 2355"/>
              <a:gd name="T7" fmla="*/ 0 h 2355"/>
              <a:gd name="T8" fmla="*/ 2354 w 2355"/>
              <a:gd name="T9" fmla="*/ 1177 h 2355"/>
            </a:gdLst>
            <a:ahLst/>
            <a:cxnLst>
              <a:cxn ang="0">
                <a:pos x="T0" y="T1"/>
              </a:cxn>
              <a:cxn ang="0">
                <a:pos x="T2" y="T3"/>
              </a:cxn>
              <a:cxn ang="0">
                <a:pos x="T4" y="T5"/>
              </a:cxn>
              <a:cxn ang="0">
                <a:pos x="T6" y="T7"/>
              </a:cxn>
              <a:cxn ang="0">
                <a:pos x="T8" y="T9"/>
              </a:cxn>
            </a:cxnLst>
            <a:rect l="0" t="0" r="r" b="b"/>
            <a:pathLst>
              <a:path w="2355" h="2355">
                <a:moveTo>
                  <a:pt x="2354" y="1177"/>
                </a:moveTo>
                <a:cubicBezTo>
                  <a:pt x="2354" y="1827"/>
                  <a:pt x="1827" y="2354"/>
                  <a:pt x="1177" y="2354"/>
                </a:cubicBezTo>
                <a:cubicBezTo>
                  <a:pt x="527" y="2354"/>
                  <a:pt x="0" y="1827"/>
                  <a:pt x="0" y="1177"/>
                </a:cubicBezTo>
                <a:cubicBezTo>
                  <a:pt x="0" y="527"/>
                  <a:pt x="527" y="0"/>
                  <a:pt x="1177" y="0"/>
                </a:cubicBezTo>
                <a:cubicBezTo>
                  <a:pt x="1827" y="0"/>
                  <a:pt x="2354" y="527"/>
                  <a:pt x="2354" y="1177"/>
                </a:cubicBezTo>
              </a:path>
            </a:pathLst>
          </a:custGeom>
          <a:solidFill>
            <a:schemeClr val="accent2"/>
          </a:solidFill>
          <a:ln>
            <a:noFill/>
          </a:ln>
          <a:effectLst/>
        </p:spPr>
        <p:txBody>
          <a:bodyPr wrap="none" anchor="ctr"/>
          <a:lstStyle/>
          <a:p>
            <a:endParaRPr lang="en-US" sz="900" dirty="0">
              <a:latin typeface="DM Sans" pitchFamily="2" charset="77"/>
            </a:endParaRPr>
          </a:p>
        </p:txBody>
      </p:sp>
      <p:sp>
        <p:nvSpPr>
          <p:cNvPr id="375" name="Freeform 374">
            <a:extLst>
              <a:ext uri="{FF2B5EF4-FFF2-40B4-BE49-F238E27FC236}">
                <a16:creationId xmlns:a16="http://schemas.microsoft.com/office/drawing/2014/main" id="{4C272169-5879-41EB-BC9D-0150CF028416}"/>
              </a:ext>
            </a:extLst>
          </p:cNvPr>
          <p:cNvSpPr>
            <a:spLocks noChangeArrowheads="1"/>
          </p:cNvSpPr>
          <p:nvPr/>
        </p:nvSpPr>
        <p:spPr bwMode="auto">
          <a:xfrm>
            <a:off x="7132246" y="1365030"/>
            <a:ext cx="1466614" cy="1466614"/>
          </a:xfrm>
          <a:custGeom>
            <a:avLst/>
            <a:gdLst>
              <a:gd name="T0" fmla="*/ 2354 w 2355"/>
              <a:gd name="T1" fmla="*/ 1177 h 2355"/>
              <a:gd name="T2" fmla="*/ 1177 w 2355"/>
              <a:gd name="T3" fmla="*/ 2354 h 2355"/>
              <a:gd name="T4" fmla="*/ 0 w 2355"/>
              <a:gd name="T5" fmla="*/ 1177 h 2355"/>
              <a:gd name="T6" fmla="*/ 1177 w 2355"/>
              <a:gd name="T7" fmla="*/ 0 h 2355"/>
              <a:gd name="T8" fmla="*/ 2354 w 2355"/>
              <a:gd name="T9" fmla="*/ 1177 h 2355"/>
            </a:gdLst>
            <a:ahLst/>
            <a:cxnLst>
              <a:cxn ang="0">
                <a:pos x="T0" y="T1"/>
              </a:cxn>
              <a:cxn ang="0">
                <a:pos x="T2" y="T3"/>
              </a:cxn>
              <a:cxn ang="0">
                <a:pos x="T4" y="T5"/>
              </a:cxn>
              <a:cxn ang="0">
                <a:pos x="T6" y="T7"/>
              </a:cxn>
              <a:cxn ang="0">
                <a:pos x="T8" y="T9"/>
              </a:cxn>
            </a:cxnLst>
            <a:rect l="0" t="0" r="r" b="b"/>
            <a:pathLst>
              <a:path w="2355" h="2355">
                <a:moveTo>
                  <a:pt x="2354" y="1177"/>
                </a:moveTo>
                <a:cubicBezTo>
                  <a:pt x="2354" y="1826"/>
                  <a:pt x="1827" y="2354"/>
                  <a:pt x="1177" y="2354"/>
                </a:cubicBezTo>
                <a:cubicBezTo>
                  <a:pt x="527" y="2354"/>
                  <a:pt x="0" y="1826"/>
                  <a:pt x="0" y="1177"/>
                </a:cubicBezTo>
                <a:cubicBezTo>
                  <a:pt x="0" y="527"/>
                  <a:pt x="527" y="0"/>
                  <a:pt x="1177" y="0"/>
                </a:cubicBezTo>
                <a:cubicBezTo>
                  <a:pt x="1827" y="0"/>
                  <a:pt x="2354" y="527"/>
                  <a:pt x="2354" y="1177"/>
                </a:cubicBezTo>
              </a:path>
            </a:pathLst>
          </a:custGeom>
          <a:solidFill>
            <a:schemeClr val="accent4"/>
          </a:solidFill>
          <a:ln>
            <a:noFill/>
          </a:ln>
          <a:effectLst/>
        </p:spPr>
        <p:txBody>
          <a:bodyPr wrap="none" anchor="ctr"/>
          <a:lstStyle/>
          <a:p>
            <a:endParaRPr lang="en-US" sz="900" dirty="0">
              <a:latin typeface="DM Sans" pitchFamily="2" charset="77"/>
            </a:endParaRPr>
          </a:p>
        </p:txBody>
      </p:sp>
      <p:sp>
        <p:nvSpPr>
          <p:cNvPr id="370" name="Freeform 369">
            <a:extLst>
              <a:ext uri="{FF2B5EF4-FFF2-40B4-BE49-F238E27FC236}">
                <a16:creationId xmlns:a16="http://schemas.microsoft.com/office/drawing/2014/main" id="{9D5E3117-9007-4EFD-9704-9F99F4355DD5}"/>
              </a:ext>
            </a:extLst>
          </p:cNvPr>
          <p:cNvSpPr>
            <a:spLocks noChangeArrowheads="1"/>
          </p:cNvSpPr>
          <p:nvPr/>
        </p:nvSpPr>
        <p:spPr bwMode="auto">
          <a:xfrm>
            <a:off x="2368166" y="4020865"/>
            <a:ext cx="1104080" cy="1087601"/>
          </a:xfrm>
          <a:custGeom>
            <a:avLst/>
            <a:gdLst>
              <a:gd name="T0" fmla="*/ 1773 w 1774"/>
              <a:gd name="T1" fmla="*/ 539 h 1746"/>
              <a:gd name="T2" fmla="*/ 1234 w 1774"/>
              <a:gd name="T3" fmla="*/ 0 h 1746"/>
              <a:gd name="T4" fmla="*/ 1450 w 1774"/>
              <a:gd name="T5" fmla="*/ 567 h 1746"/>
              <a:gd name="T6" fmla="*/ 597 w 1774"/>
              <a:gd name="T7" fmla="*/ 1421 h 1746"/>
              <a:gd name="T8" fmla="*/ 0 w 1774"/>
              <a:gd name="T9" fmla="*/ 1177 h 1746"/>
              <a:gd name="T10" fmla="*/ 567 w 1774"/>
              <a:gd name="T11" fmla="*/ 1744 h 1746"/>
              <a:gd name="T12" fmla="*/ 597 w 1774"/>
              <a:gd name="T13" fmla="*/ 1745 h 1746"/>
              <a:gd name="T14" fmla="*/ 1773 w 1774"/>
              <a:gd name="T15" fmla="*/ 567 h 1746"/>
              <a:gd name="T16" fmla="*/ 1773 w 1774"/>
              <a:gd name="T17" fmla="*/ 539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4" h="1746">
                <a:moveTo>
                  <a:pt x="1773" y="539"/>
                </a:moveTo>
                <a:lnTo>
                  <a:pt x="1234" y="0"/>
                </a:lnTo>
                <a:cubicBezTo>
                  <a:pt x="1368" y="151"/>
                  <a:pt x="1450" y="350"/>
                  <a:pt x="1450" y="567"/>
                </a:cubicBezTo>
                <a:cubicBezTo>
                  <a:pt x="1450" y="1039"/>
                  <a:pt x="1068" y="1421"/>
                  <a:pt x="597" y="1421"/>
                </a:cubicBezTo>
                <a:cubicBezTo>
                  <a:pt x="364" y="1421"/>
                  <a:pt x="153" y="1327"/>
                  <a:pt x="0" y="1177"/>
                </a:cubicBezTo>
                <a:lnTo>
                  <a:pt x="567" y="1744"/>
                </a:lnTo>
                <a:cubicBezTo>
                  <a:pt x="576" y="1744"/>
                  <a:pt x="586" y="1745"/>
                  <a:pt x="597" y="1745"/>
                </a:cubicBezTo>
                <a:cubicBezTo>
                  <a:pt x="1246" y="1745"/>
                  <a:pt x="1773" y="1217"/>
                  <a:pt x="1773" y="567"/>
                </a:cubicBezTo>
                <a:cubicBezTo>
                  <a:pt x="1773" y="558"/>
                  <a:pt x="1773" y="549"/>
                  <a:pt x="1773" y="539"/>
                </a:cubicBezTo>
              </a:path>
            </a:pathLst>
          </a:custGeom>
          <a:solidFill>
            <a:schemeClr val="accent1"/>
          </a:solidFill>
          <a:ln>
            <a:noFill/>
          </a:ln>
          <a:effectLst/>
        </p:spPr>
        <p:txBody>
          <a:bodyPr wrap="none" anchor="ctr"/>
          <a:lstStyle/>
          <a:p>
            <a:endParaRPr lang="en-US" sz="900" dirty="0">
              <a:latin typeface="DM Sans" pitchFamily="2" charset="77"/>
            </a:endParaRPr>
          </a:p>
        </p:txBody>
      </p:sp>
      <p:sp>
        <p:nvSpPr>
          <p:cNvPr id="372" name="Freeform 371">
            <a:extLst>
              <a:ext uri="{FF2B5EF4-FFF2-40B4-BE49-F238E27FC236}">
                <a16:creationId xmlns:a16="http://schemas.microsoft.com/office/drawing/2014/main" id="{2E1AAB86-055F-4A88-8A63-BFCBC476F23E}"/>
              </a:ext>
            </a:extLst>
          </p:cNvPr>
          <p:cNvSpPr>
            <a:spLocks noChangeArrowheads="1"/>
          </p:cNvSpPr>
          <p:nvPr/>
        </p:nvSpPr>
        <p:spPr bwMode="auto">
          <a:xfrm>
            <a:off x="4919635" y="2914037"/>
            <a:ext cx="1106826" cy="1087601"/>
          </a:xfrm>
          <a:custGeom>
            <a:avLst/>
            <a:gdLst>
              <a:gd name="T0" fmla="*/ 1773 w 1775"/>
              <a:gd name="T1" fmla="*/ 539 h 1745"/>
              <a:gd name="T2" fmla="*/ 1235 w 1775"/>
              <a:gd name="T3" fmla="*/ 0 h 1745"/>
              <a:gd name="T4" fmla="*/ 1450 w 1775"/>
              <a:gd name="T5" fmla="*/ 567 h 1745"/>
              <a:gd name="T6" fmla="*/ 597 w 1775"/>
              <a:gd name="T7" fmla="*/ 1420 h 1745"/>
              <a:gd name="T8" fmla="*/ 0 w 1775"/>
              <a:gd name="T9" fmla="*/ 1176 h 1745"/>
              <a:gd name="T10" fmla="*/ 567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5" y="0"/>
                </a:lnTo>
                <a:cubicBezTo>
                  <a:pt x="1368" y="151"/>
                  <a:pt x="1450" y="350"/>
                  <a:pt x="1450" y="567"/>
                </a:cubicBezTo>
                <a:cubicBezTo>
                  <a:pt x="1450" y="1038"/>
                  <a:pt x="1068" y="1420"/>
                  <a:pt x="597" y="1420"/>
                </a:cubicBezTo>
                <a:cubicBezTo>
                  <a:pt x="364" y="1420"/>
                  <a:pt x="154" y="1327"/>
                  <a:pt x="0" y="1176"/>
                </a:cubicBezTo>
                <a:lnTo>
                  <a:pt x="567" y="1743"/>
                </a:lnTo>
                <a:cubicBezTo>
                  <a:pt x="577" y="1743"/>
                  <a:pt x="587" y="1744"/>
                  <a:pt x="597" y="1744"/>
                </a:cubicBezTo>
                <a:cubicBezTo>
                  <a:pt x="1247" y="1744"/>
                  <a:pt x="1774" y="1217"/>
                  <a:pt x="1774" y="567"/>
                </a:cubicBezTo>
                <a:cubicBezTo>
                  <a:pt x="1774" y="557"/>
                  <a:pt x="1773" y="548"/>
                  <a:pt x="1773" y="539"/>
                </a:cubicBezTo>
              </a:path>
            </a:pathLst>
          </a:custGeom>
          <a:solidFill>
            <a:schemeClr val="accent2"/>
          </a:solidFill>
          <a:ln>
            <a:noFill/>
          </a:ln>
          <a:effectLst/>
        </p:spPr>
        <p:txBody>
          <a:bodyPr wrap="none" anchor="ctr"/>
          <a:lstStyle/>
          <a:p>
            <a:endParaRPr lang="en-US" sz="900" dirty="0">
              <a:latin typeface="DM Sans" pitchFamily="2" charset="77"/>
            </a:endParaRPr>
          </a:p>
        </p:txBody>
      </p:sp>
      <p:sp>
        <p:nvSpPr>
          <p:cNvPr id="376" name="Freeform 375">
            <a:extLst>
              <a:ext uri="{FF2B5EF4-FFF2-40B4-BE49-F238E27FC236}">
                <a16:creationId xmlns:a16="http://schemas.microsoft.com/office/drawing/2014/main" id="{58FA3EF0-C43C-429D-A37B-80E15497103B}"/>
              </a:ext>
            </a:extLst>
          </p:cNvPr>
          <p:cNvSpPr>
            <a:spLocks noChangeArrowheads="1"/>
          </p:cNvSpPr>
          <p:nvPr/>
        </p:nvSpPr>
        <p:spPr bwMode="auto">
          <a:xfrm>
            <a:off x="7503269" y="1760521"/>
            <a:ext cx="1106828" cy="1087601"/>
          </a:xfrm>
          <a:custGeom>
            <a:avLst/>
            <a:gdLst>
              <a:gd name="T0" fmla="*/ 1773 w 1775"/>
              <a:gd name="T1" fmla="*/ 539 h 1745"/>
              <a:gd name="T2" fmla="*/ 1234 w 1775"/>
              <a:gd name="T3" fmla="*/ 0 h 1745"/>
              <a:gd name="T4" fmla="*/ 1450 w 1775"/>
              <a:gd name="T5" fmla="*/ 567 h 1745"/>
              <a:gd name="T6" fmla="*/ 597 w 1775"/>
              <a:gd name="T7" fmla="*/ 1420 h 1745"/>
              <a:gd name="T8" fmla="*/ 0 w 1775"/>
              <a:gd name="T9" fmla="*/ 1176 h 1745"/>
              <a:gd name="T10" fmla="*/ 566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4" y="0"/>
                </a:lnTo>
                <a:cubicBezTo>
                  <a:pt x="1369" y="151"/>
                  <a:pt x="1450" y="349"/>
                  <a:pt x="1450" y="567"/>
                </a:cubicBezTo>
                <a:cubicBezTo>
                  <a:pt x="1450" y="1038"/>
                  <a:pt x="1068" y="1420"/>
                  <a:pt x="597" y="1420"/>
                </a:cubicBezTo>
                <a:cubicBezTo>
                  <a:pt x="364" y="1420"/>
                  <a:pt x="154" y="1327"/>
                  <a:pt x="0" y="1176"/>
                </a:cubicBezTo>
                <a:lnTo>
                  <a:pt x="566" y="1743"/>
                </a:lnTo>
                <a:cubicBezTo>
                  <a:pt x="577" y="1744"/>
                  <a:pt x="587" y="1744"/>
                  <a:pt x="597" y="1744"/>
                </a:cubicBezTo>
                <a:cubicBezTo>
                  <a:pt x="1247" y="1744"/>
                  <a:pt x="1774" y="1216"/>
                  <a:pt x="1774" y="567"/>
                </a:cubicBezTo>
                <a:cubicBezTo>
                  <a:pt x="1774" y="557"/>
                  <a:pt x="1773" y="548"/>
                  <a:pt x="1773" y="539"/>
                </a:cubicBezTo>
              </a:path>
            </a:pathLst>
          </a:custGeom>
          <a:solidFill>
            <a:schemeClr val="accent4"/>
          </a:solidFill>
          <a:ln>
            <a:noFill/>
          </a:ln>
          <a:effectLst/>
        </p:spPr>
        <p:txBody>
          <a:bodyPr wrap="none" anchor="ctr"/>
          <a:lstStyle/>
          <a:p>
            <a:endParaRPr lang="en-US" sz="900" dirty="0">
              <a:latin typeface="DM Sans" pitchFamily="2" charset="77"/>
            </a:endParaRPr>
          </a:p>
        </p:txBody>
      </p:sp>
      <p:sp>
        <p:nvSpPr>
          <p:cNvPr id="40" name="Freeform 369">
            <a:extLst>
              <a:ext uri="{FF2B5EF4-FFF2-40B4-BE49-F238E27FC236}">
                <a16:creationId xmlns:a16="http://schemas.microsoft.com/office/drawing/2014/main" id="{AE1A4ECC-EE9D-4367-B19A-C306433DE9F2}"/>
              </a:ext>
            </a:extLst>
          </p:cNvPr>
          <p:cNvSpPr>
            <a:spLocks noChangeArrowheads="1"/>
          </p:cNvSpPr>
          <p:nvPr/>
        </p:nvSpPr>
        <p:spPr bwMode="auto">
          <a:xfrm>
            <a:off x="2367339" y="4022579"/>
            <a:ext cx="1104080" cy="1087601"/>
          </a:xfrm>
          <a:custGeom>
            <a:avLst/>
            <a:gdLst>
              <a:gd name="T0" fmla="*/ 1773 w 1774"/>
              <a:gd name="T1" fmla="*/ 539 h 1746"/>
              <a:gd name="T2" fmla="*/ 1234 w 1774"/>
              <a:gd name="T3" fmla="*/ 0 h 1746"/>
              <a:gd name="T4" fmla="*/ 1450 w 1774"/>
              <a:gd name="T5" fmla="*/ 567 h 1746"/>
              <a:gd name="T6" fmla="*/ 597 w 1774"/>
              <a:gd name="T7" fmla="*/ 1421 h 1746"/>
              <a:gd name="T8" fmla="*/ 0 w 1774"/>
              <a:gd name="T9" fmla="*/ 1177 h 1746"/>
              <a:gd name="T10" fmla="*/ 567 w 1774"/>
              <a:gd name="T11" fmla="*/ 1744 h 1746"/>
              <a:gd name="T12" fmla="*/ 597 w 1774"/>
              <a:gd name="T13" fmla="*/ 1745 h 1746"/>
              <a:gd name="T14" fmla="*/ 1773 w 1774"/>
              <a:gd name="T15" fmla="*/ 567 h 1746"/>
              <a:gd name="T16" fmla="*/ 1773 w 1774"/>
              <a:gd name="T17" fmla="*/ 539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4" h="1746">
                <a:moveTo>
                  <a:pt x="1773" y="539"/>
                </a:moveTo>
                <a:lnTo>
                  <a:pt x="1234" y="0"/>
                </a:lnTo>
                <a:cubicBezTo>
                  <a:pt x="1368" y="151"/>
                  <a:pt x="1450" y="350"/>
                  <a:pt x="1450" y="567"/>
                </a:cubicBezTo>
                <a:cubicBezTo>
                  <a:pt x="1450" y="1039"/>
                  <a:pt x="1068" y="1421"/>
                  <a:pt x="597" y="1421"/>
                </a:cubicBezTo>
                <a:cubicBezTo>
                  <a:pt x="364" y="1421"/>
                  <a:pt x="153" y="1327"/>
                  <a:pt x="0" y="1177"/>
                </a:cubicBezTo>
                <a:lnTo>
                  <a:pt x="567" y="1744"/>
                </a:lnTo>
                <a:cubicBezTo>
                  <a:pt x="576" y="1744"/>
                  <a:pt x="586" y="1745"/>
                  <a:pt x="597" y="1745"/>
                </a:cubicBezTo>
                <a:cubicBezTo>
                  <a:pt x="1246" y="1745"/>
                  <a:pt x="1773" y="1217"/>
                  <a:pt x="1773" y="567"/>
                </a:cubicBezTo>
                <a:cubicBezTo>
                  <a:pt x="1773" y="558"/>
                  <a:pt x="1773" y="549"/>
                  <a:pt x="1773" y="539"/>
                </a:cubicBezTo>
              </a:path>
            </a:pathLst>
          </a:custGeom>
          <a:solidFill>
            <a:srgbClr val="000000">
              <a:alpha val="25098"/>
            </a:srgbClr>
          </a:solidFill>
          <a:ln>
            <a:noFill/>
          </a:ln>
          <a:effectLst/>
        </p:spPr>
        <p:txBody>
          <a:bodyPr wrap="none" anchor="ctr"/>
          <a:lstStyle/>
          <a:p>
            <a:endParaRPr lang="en-US" sz="900" dirty="0">
              <a:latin typeface="DM Sans" pitchFamily="2" charset="77"/>
            </a:endParaRPr>
          </a:p>
        </p:txBody>
      </p:sp>
      <p:sp>
        <p:nvSpPr>
          <p:cNvPr id="41" name="Freeform 371">
            <a:extLst>
              <a:ext uri="{FF2B5EF4-FFF2-40B4-BE49-F238E27FC236}">
                <a16:creationId xmlns:a16="http://schemas.microsoft.com/office/drawing/2014/main" id="{1DF8E00C-2EC9-41E4-B178-8075A335D388}"/>
              </a:ext>
            </a:extLst>
          </p:cNvPr>
          <p:cNvSpPr>
            <a:spLocks noChangeArrowheads="1"/>
          </p:cNvSpPr>
          <p:nvPr/>
        </p:nvSpPr>
        <p:spPr bwMode="auto">
          <a:xfrm>
            <a:off x="4918809" y="2915752"/>
            <a:ext cx="1106826" cy="1087601"/>
          </a:xfrm>
          <a:custGeom>
            <a:avLst/>
            <a:gdLst>
              <a:gd name="T0" fmla="*/ 1773 w 1775"/>
              <a:gd name="T1" fmla="*/ 539 h 1745"/>
              <a:gd name="T2" fmla="*/ 1235 w 1775"/>
              <a:gd name="T3" fmla="*/ 0 h 1745"/>
              <a:gd name="T4" fmla="*/ 1450 w 1775"/>
              <a:gd name="T5" fmla="*/ 567 h 1745"/>
              <a:gd name="T6" fmla="*/ 597 w 1775"/>
              <a:gd name="T7" fmla="*/ 1420 h 1745"/>
              <a:gd name="T8" fmla="*/ 0 w 1775"/>
              <a:gd name="T9" fmla="*/ 1176 h 1745"/>
              <a:gd name="T10" fmla="*/ 567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5" y="0"/>
                </a:lnTo>
                <a:cubicBezTo>
                  <a:pt x="1368" y="151"/>
                  <a:pt x="1450" y="350"/>
                  <a:pt x="1450" y="567"/>
                </a:cubicBezTo>
                <a:cubicBezTo>
                  <a:pt x="1450" y="1038"/>
                  <a:pt x="1068" y="1420"/>
                  <a:pt x="597" y="1420"/>
                </a:cubicBezTo>
                <a:cubicBezTo>
                  <a:pt x="364" y="1420"/>
                  <a:pt x="154" y="1327"/>
                  <a:pt x="0" y="1176"/>
                </a:cubicBezTo>
                <a:lnTo>
                  <a:pt x="567" y="1743"/>
                </a:lnTo>
                <a:cubicBezTo>
                  <a:pt x="577" y="1743"/>
                  <a:pt x="587" y="1744"/>
                  <a:pt x="597" y="1744"/>
                </a:cubicBezTo>
                <a:cubicBezTo>
                  <a:pt x="1247" y="1744"/>
                  <a:pt x="1774" y="1217"/>
                  <a:pt x="1774" y="567"/>
                </a:cubicBezTo>
                <a:cubicBezTo>
                  <a:pt x="1774" y="557"/>
                  <a:pt x="1773" y="548"/>
                  <a:pt x="1773" y="539"/>
                </a:cubicBezTo>
              </a:path>
            </a:pathLst>
          </a:custGeom>
          <a:solidFill>
            <a:srgbClr val="000000">
              <a:alpha val="25098"/>
            </a:srgbClr>
          </a:solidFill>
          <a:ln>
            <a:noFill/>
          </a:ln>
          <a:effectLst/>
        </p:spPr>
        <p:txBody>
          <a:bodyPr wrap="none" anchor="ctr"/>
          <a:lstStyle/>
          <a:p>
            <a:endParaRPr lang="en-US" sz="900" dirty="0">
              <a:latin typeface="DM Sans" pitchFamily="2" charset="77"/>
            </a:endParaRPr>
          </a:p>
        </p:txBody>
      </p:sp>
      <p:sp>
        <p:nvSpPr>
          <p:cNvPr id="45" name="Freeform 375">
            <a:extLst>
              <a:ext uri="{FF2B5EF4-FFF2-40B4-BE49-F238E27FC236}">
                <a16:creationId xmlns:a16="http://schemas.microsoft.com/office/drawing/2014/main" id="{71D704D1-83F8-4F29-A883-2A93E1272F7E}"/>
              </a:ext>
            </a:extLst>
          </p:cNvPr>
          <p:cNvSpPr>
            <a:spLocks noChangeArrowheads="1"/>
          </p:cNvSpPr>
          <p:nvPr/>
        </p:nvSpPr>
        <p:spPr bwMode="auto">
          <a:xfrm>
            <a:off x="7492048" y="1745757"/>
            <a:ext cx="1106828" cy="1087601"/>
          </a:xfrm>
          <a:custGeom>
            <a:avLst/>
            <a:gdLst>
              <a:gd name="T0" fmla="*/ 1773 w 1775"/>
              <a:gd name="T1" fmla="*/ 539 h 1745"/>
              <a:gd name="T2" fmla="*/ 1234 w 1775"/>
              <a:gd name="T3" fmla="*/ 0 h 1745"/>
              <a:gd name="T4" fmla="*/ 1450 w 1775"/>
              <a:gd name="T5" fmla="*/ 567 h 1745"/>
              <a:gd name="T6" fmla="*/ 597 w 1775"/>
              <a:gd name="T7" fmla="*/ 1420 h 1745"/>
              <a:gd name="T8" fmla="*/ 0 w 1775"/>
              <a:gd name="T9" fmla="*/ 1176 h 1745"/>
              <a:gd name="T10" fmla="*/ 566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4" y="0"/>
                </a:lnTo>
                <a:cubicBezTo>
                  <a:pt x="1369" y="151"/>
                  <a:pt x="1450" y="349"/>
                  <a:pt x="1450" y="567"/>
                </a:cubicBezTo>
                <a:cubicBezTo>
                  <a:pt x="1450" y="1038"/>
                  <a:pt x="1068" y="1420"/>
                  <a:pt x="597" y="1420"/>
                </a:cubicBezTo>
                <a:cubicBezTo>
                  <a:pt x="364" y="1420"/>
                  <a:pt x="154" y="1327"/>
                  <a:pt x="0" y="1176"/>
                </a:cubicBezTo>
                <a:lnTo>
                  <a:pt x="566" y="1743"/>
                </a:lnTo>
                <a:cubicBezTo>
                  <a:pt x="577" y="1744"/>
                  <a:pt x="587" y="1744"/>
                  <a:pt x="597" y="1744"/>
                </a:cubicBezTo>
                <a:cubicBezTo>
                  <a:pt x="1247" y="1744"/>
                  <a:pt x="1774" y="1216"/>
                  <a:pt x="1774" y="567"/>
                </a:cubicBezTo>
                <a:cubicBezTo>
                  <a:pt x="1774" y="557"/>
                  <a:pt x="1773" y="548"/>
                  <a:pt x="1773" y="539"/>
                </a:cubicBezTo>
              </a:path>
            </a:pathLst>
          </a:custGeom>
          <a:solidFill>
            <a:srgbClr val="000000">
              <a:alpha val="25098"/>
            </a:srgbClr>
          </a:solidFill>
          <a:ln>
            <a:noFill/>
          </a:ln>
          <a:effectLst/>
        </p:spPr>
        <p:txBody>
          <a:bodyPr wrap="none" anchor="ctr"/>
          <a:lstStyle/>
          <a:p>
            <a:endParaRPr lang="en-US" sz="900" dirty="0">
              <a:latin typeface="DM Sans" pitchFamily="2" charset="77"/>
            </a:endParaRPr>
          </a:p>
        </p:txBody>
      </p:sp>
      <p:sp>
        <p:nvSpPr>
          <p:cNvPr id="362" name="Freeform 361">
            <a:extLst>
              <a:ext uri="{FF2B5EF4-FFF2-40B4-BE49-F238E27FC236}">
                <a16:creationId xmlns:a16="http://schemas.microsoft.com/office/drawing/2014/main" id="{BCCC1EEE-4ACE-4F54-9FFD-9B9E48CAC6F2}"/>
              </a:ext>
            </a:extLst>
          </p:cNvPr>
          <p:cNvSpPr>
            <a:spLocks noChangeArrowheads="1"/>
          </p:cNvSpPr>
          <p:nvPr/>
        </p:nvSpPr>
        <p:spPr bwMode="auto">
          <a:xfrm>
            <a:off x="2630986" y="2867348"/>
            <a:ext cx="219718" cy="219718"/>
          </a:xfrm>
          <a:custGeom>
            <a:avLst/>
            <a:gdLst>
              <a:gd name="T0" fmla="*/ 0 w 354"/>
              <a:gd name="T1" fmla="*/ 177 h 354"/>
              <a:gd name="T2" fmla="*/ 177 w 354"/>
              <a:gd name="T3" fmla="*/ 0 h 354"/>
              <a:gd name="T4" fmla="*/ 353 w 354"/>
              <a:gd name="T5" fmla="*/ 177 h 354"/>
              <a:gd name="T6" fmla="*/ 177 w 354"/>
              <a:gd name="T7" fmla="*/ 353 h 354"/>
              <a:gd name="T8" fmla="*/ 0 w 354"/>
              <a:gd name="T9" fmla="*/ 177 h 354"/>
            </a:gdLst>
            <a:ahLst/>
            <a:cxnLst>
              <a:cxn ang="0">
                <a:pos x="T0" y="T1"/>
              </a:cxn>
              <a:cxn ang="0">
                <a:pos x="T2" y="T3"/>
              </a:cxn>
              <a:cxn ang="0">
                <a:pos x="T4" y="T5"/>
              </a:cxn>
              <a:cxn ang="0">
                <a:pos x="T6" y="T7"/>
              </a:cxn>
              <a:cxn ang="0">
                <a:pos x="T8" y="T9"/>
              </a:cxn>
            </a:cxnLst>
            <a:rect l="0" t="0" r="r" b="b"/>
            <a:pathLst>
              <a:path w="354" h="354">
                <a:moveTo>
                  <a:pt x="0" y="177"/>
                </a:moveTo>
                <a:cubicBezTo>
                  <a:pt x="0" y="79"/>
                  <a:pt x="79" y="0"/>
                  <a:pt x="177" y="0"/>
                </a:cubicBezTo>
                <a:cubicBezTo>
                  <a:pt x="274" y="0"/>
                  <a:pt x="353" y="79"/>
                  <a:pt x="353" y="177"/>
                </a:cubicBezTo>
                <a:cubicBezTo>
                  <a:pt x="353" y="274"/>
                  <a:pt x="274" y="353"/>
                  <a:pt x="177" y="353"/>
                </a:cubicBezTo>
                <a:cubicBezTo>
                  <a:pt x="79" y="353"/>
                  <a:pt x="0" y="274"/>
                  <a:pt x="0" y="177"/>
                </a:cubicBezTo>
              </a:path>
            </a:pathLst>
          </a:custGeom>
          <a:solidFill>
            <a:schemeClr val="accent1"/>
          </a:solidFill>
          <a:ln>
            <a:noFill/>
          </a:ln>
          <a:effectLst/>
        </p:spPr>
        <p:txBody>
          <a:bodyPr wrap="none" anchor="ctr"/>
          <a:lstStyle/>
          <a:p>
            <a:endParaRPr lang="en-US" sz="900" dirty="0">
              <a:latin typeface="DM Sans" pitchFamily="2" charset="77"/>
            </a:endParaRPr>
          </a:p>
        </p:txBody>
      </p:sp>
      <p:sp>
        <p:nvSpPr>
          <p:cNvPr id="364" name="Freeform 363">
            <a:extLst>
              <a:ext uri="{FF2B5EF4-FFF2-40B4-BE49-F238E27FC236}">
                <a16:creationId xmlns:a16="http://schemas.microsoft.com/office/drawing/2014/main" id="{AA21C371-E533-4CB8-9E6F-C301C0DA8985}"/>
              </a:ext>
            </a:extLst>
          </p:cNvPr>
          <p:cNvSpPr>
            <a:spLocks noChangeArrowheads="1"/>
          </p:cNvSpPr>
          <p:nvPr/>
        </p:nvSpPr>
        <p:spPr bwMode="auto">
          <a:xfrm>
            <a:off x="5185201" y="1760521"/>
            <a:ext cx="219718" cy="219718"/>
          </a:xfrm>
          <a:custGeom>
            <a:avLst/>
            <a:gdLst>
              <a:gd name="T0" fmla="*/ 0 w 354"/>
              <a:gd name="T1" fmla="*/ 177 h 354"/>
              <a:gd name="T2" fmla="*/ 177 w 354"/>
              <a:gd name="T3" fmla="*/ 0 h 354"/>
              <a:gd name="T4" fmla="*/ 353 w 354"/>
              <a:gd name="T5" fmla="*/ 177 h 354"/>
              <a:gd name="T6" fmla="*/ 177 w 354"/>
              <a:gd name="T7" fmla="*/ 353 h 354"/>
              <a:gd name="T8" fmla="*/ 0 w 354"/>
              <a:gd name="T9" fmla="*/ 177 h 354"/>
            </a:gdLst>
            <a:ahLst/>
            <a:cxnLst>
              <a:cxn ang="0">
                <a:pos x="T0" y="T1"/>
              </a:cxn>
              <a:cxn ang="0">
                <a:pos x="T2" y="T3"/>
              </a:cxn>
              <a:cxn ang="0">
                <a:pos x="T4" y="T5"/>
              </a:cxn>
              <a:cxn ang="0">
                <a:pos x="T6" y="T7"/>
              </a:cxn>
              <a:cxn ang="0">
                <a:pos x="T8" y="T9"/>
              </a:cxn>
            </a:cxnLst>
            <a:rect l="0" t="0" r="r" b="b"/>
            <a:pathLst>
              <a:path w="354" h="354">
                <a:moveTo>
                  <a:pt x="0" y="177"/>
                </a:moveTo>
                <a:cubicBezTo>
                  <a:pt x="0" y="79"/>
                  <a:pt x="79" y="0"/>
                  <a:pt x="177" y="0"/>
                </a:cubicBezTo>
                <a:cubicBezTo>
                  <a:pt x="275" y="0"/>
                  <a:pt x="353" y="79"/>
                  <a:pt x="353" y="177"/>
                </a:cubicBezTo>
                <a:cubicBezTo>
                  <a:pt x="353" y="274"/>
                  <a:pt x="275" y="353"/>
                  <a:pt x="177" y="353"/>
                </a:cubicBezTo>
                <a:cubicBezTo>
                  <a:pt x="79" y="353"/>
                  <a:pt x="0" y="274"/>
                  <a:pt x="0" y="177"/>
                </a:cubicBezTo>
              </a:path>
            </a:pathLst>
          </a:custGeom>
          <a:solidFill>
            <a:schemeClr val="accent2"/>
          </a:solidFill>
          <a:ln>
            <a:noFill/>
          </a:ln>
          <a:effectLst/>
        </p:spPr>
        <p:txBody>
          <a:bodyPr wrap="none" anchor="ctr"/>
          <a:lstStyle/>
          <a:p>
            <a:endParaRPr lang="en-US" sz="900" dirty="0">
              <a:latin typeface="DM Sans" pitchFamily="2" charset="77"/>
            </a:endParaRPr>
          </a:p>
        </p:txBody>
      </p:sp>
      <p:sp>
        <p:nvSpPr>
          <p:cNvPr id="368" name="Freeform 367">
            <a:extLst>
              <a:ext uri="{FF2B5EF4-FFF2-40B4-BE49-F238E27FC236}">
                <a16:creationId xmlns:a16="http://schemas.microsoft.com/office/drawing/2014/main" id="{82C02EDC-9333-4164-B778-8696DA82B5A9}"/>
              </a:ext>
            </a:extLst>
          </p:cNvPr>
          <p:cNvSpPr>
            <a:spLocks noChangeArrowheads="1"/>
          </p:cNvSpPr>
          <p:nvPr/>
        </p:nvSpPr>
        <p:spPr bwMode="auto">
          <a:xfrm>
            <a:off x="7766089" y="3400163"/>
            <a:ext cx="222463" cy="219718"/>
          </a:xfrm>
          <a:custGeom>
            <a:avLst/>
            <a:gdLst>
              <a:gd name="T0" fmla="*/ 354 w 355"/>
              <a:gd name="T1" fmla="*/ 176 h 354"/>
              <a:gd name="T2" fmla="*/ 177 w 355"/>
              <a:gd name="T3" fmla="*/ 353 h 354"/>
              <a:gd name="T4" fmla="*/ 0 w 355"/>
              <a:gd name="T5" fmla="*/ 176 h 354"/>
              <a:gd name="T6" fmla="*/ 177 w 355"/>
              <a:gd name="T7" fmla="*/ 0 h 354"/>
              <a:gd name="T8" fmla="*/ 354 w 355"/>
              <a:gd name="T9" fmla="*/ 176 h 354"/>
            </a:gdLst>
            <a:ahLst/>
            <a:cxnLst>
              <a:cxn ang="0">
                <a:pos x="T0" y="T1"/>
              </a:cxn>
              <a:cxn ang="0">
                <a:pos x="T2" y="T3"/>
              </a:cxn>
              <a:cxn ang="0">
                <a:pos x="T4" y="T5"/>
              </a:cxn>
              <a:cxn ang="0">
                <a:pos x="T6" y="T7"/>
              </a:cxn>
              <a:cxn ang="0">
                <a:pos x="T8" y="T9"/>
              </a:cxn>
            </a:cxnLst>
            <a:rect l="0" t="0" r="r" b="b"/>
            <a:pathLst>
              <a:path w="355" h="354">
                <a:moveTo>
                  <a:pt x="354" y="176"/>
                </a:moveTo>
                <a:cubicBezTo>
                  <a:pt x="354" y="274"/>
                  <a:pt x="274" y="353"/>
                  <a:pt x="177" y="353"/>
                </a:cubicBezTo>
                <a:cubicBezTo>
                  <a:pt x="79" y="353"/>
                  <a:pt x="0" y="274"/>
                  <a:pt x="0" y="176"/>
                </a:cubicBezTo>
                <a:cubicBezTo>
                  <a:pt x="0" y="78"/>
                  <a:pt x="79" y="0"/>
                  <a:pt x="177" y="0"/>
                </a:cubicBezTo>
                <a:cubicBezTo>
                  <a:pt x="274" y="0"/>
                  <a:pt x="354" y="78"/>
                  <a:pt x="354" y="176"/>
                </a:cubicBezTo>
              </a:path>
            </a:pathLst>
          </a:custGeom>
          <a:solidFill>
            <a:schemeClr val="accent4"/>
          </a:solidFill>
          <a:ln>
            <a:noFill/>
          </a:ln>
          <a:effectLst/>
        </p:spPr>
        <p:txBody>
          <a:bodyPr wrap="none" anchor="ctr"/>
          <a:lstStyle/>
          <a:p>
            <a:endParaRPr lang="en-US" sz="900" dirty="0">
              <a:latin typeface="DM Sans" pitchFamily="2" charset="77"/>
            </a:endParaRPr>
          </a:p>
        </p:txBody>
      </p:sp>
      <p:sp>
        <p:nvSpPr>
          <p:cNvPr id="378" name="Freeform 377">
            <a:extLst>
              <a:ext uri="{FF2B5EF4-FFF2-40B4-BE49-F238E27FC236}">
                <a16:creationId xmlns:a16="http://schemas.microsoft.com/office/drawing/2014/main" id="{CD1928CE-BB3D-447A-A4A2-CCAC614AD978}"/>
              </a:ext>
            </a:extLst>
          </p:cNvPr>
          <p:cNvSpPr>
            <a:spLocks noChangeArrowheads="1"/>
          </p:cNvSpPr>
          <p:nvPr/>
        </p:nvSpPr>
        <p:spPr bwMode="auto">
          <a:xfrm>
            <a:off x="7618371" y="1848408"/>
            <a:ext cx="497110" cy="491619"/>
          </a:xfrm>
          <a:custGeom>
            <a:avLst/>
            <a:gdLst>
              <a:gd name="T0" fmla="*/ 247 w 799"/>
              <a:gd name="T1" fmla="*/ 145 h 791"/>
              <a:gd name="T2" fmla="*/ 260 w 799"/>
              <a:gd name="T3" fmla="*/ 195 h 791"/>
              <a:gd name="T4" fmla="*/ 762 w 799"/>
              <a:gd name="T5" fmla="*/ 318 h 791"/>
              <a:gd name="T6" fmla="*/ 36 w 799"/>
              <a:gd name="T7" fmla="*/ 246 h 791"/>
              <a:gd name="T8" fmla="*/ 762 w 799"/>
              <a:gd name="T9" fmla="*/ 318 h 791"/>
              <a:gd name="T10" fmla="*/ 109 w 799"/>
              <a:gd name="T11" fmla="*/ 754 h 791"/>
              <a:gd name="T12" fmla="*/ 689 w 799"/>
              <a:gd name="T13" fmla="*/ 355 h 791"/>
              <a:gd name="T14" fmla="*/ 252 w 799"/>
              <a:gd name="T15" fmla="*/ 64 h 791"/>
              <a:gd name="T16" fmla="*/ 364 w 799"/>
              <a:gd name="T17" fmla="*/ 87 h 791"/>
              <a:gd name="T18" fmla="*/ 212 w 799"/>
              <a:gd name="T19" fmla="*/ 209 h 791"/>
              <a:gd name="T20" fmla="*/ 210 w 799"/>
              <a:gd name="T21" fmla="*/ 209 h 791"/>
              <a:gd name="T22" fmla="*/ 252 w 799"/>
              <a:gd name="T23" fmla="*/ 64 h 791"/>
              <a:gd name="T24" fmla="*/ 336 w 799"/>
              <a:gd name="T25" fmla="*/ 209 h 791"/>
              <a:gd name="T26" fmla="*/ 575 w 799"/>
              <a:gd name="T27" fmla="*/ 209 h 791"/>
              <a:gd name="T28" fmla="*/ 633 w 799"/>
              <a:gd name="T29" fmla="*/ 136 h 791"/>
              <a:gd name="T30" fmla="*/ 648 w 799"/>
              <a:gd name="T31" fmla="*/ 209 h 791"/>
              <a:gd name="T32" fmla="*/ 607 w 799"/>
              <a:gd name="T33" fmla="*/ 181 h 791"/>
              <a:gd name="T34" fmla="*/ 563 w 799"/>
              <a:gd name="T35" fmla="*/ 156 h 791"/>
              <a:gd name="T36" fmla="*/ 520 w 799"/>
              <a:gd name="T37" fmla="*/ 135 h 791"/>
              <a:gd name="T38" fmla="*/ 589 w 799"/>
              <a:gd name="T39" fmla="*/ 111 h 791"/>
              <a:gd name="T40" fmla="*/ 690 w 799"/>
              <a:gd name="T41" fmla="*/ 209 h 791"/>
              <a:gd name="T42" fmla="*/ 579 w 799"/>
              <a:gd name="T43" fmla="*/ 76 h 791"/>
              <a:gd name="T44" fmla="*/ 319 w 799"/>
              <a:gd name="T45" fmla="*/ 20 h 791"/>
              <a:gd name="T46" fmla="*/ 126 w 799"/>
              <a:gd name="T47" fmla="*/ 209 h 791"/>
              <a:gd name="T48" fmla="*/ 0 w 799"/>
              <a:gd name="T49" fmla="*/ 246 h 791"/>
              <a:gd name="T50" fmla="*/ 36 w 799"/>
              <a:gd name="T51" fmla="*/ 355 h 791"/>
              <a:gd name="T52" fmla="*/ 73 w 799"/>
              <a:gd name="T53" fmla="*/ 754 h 791"/>
              <a:gd name="T54" fmla="*/ 689 w 799"/>
              <a:gd name="T55" fmla="*/ 790 h 791"/>
              <a:gd name="T56" fmla="*/ 726 w 799"/>
              <a:gd name="T57" fmla="*/ 355 h 791"/>
              <a:gd name="T58" fmla="*/ 798 w 799"/>
              <a:gd name="T59" fmla="*/ 318 h 791"/>
              <a:gd name="T60" fmla="*/ 762 w 799"/>
              <a:gd name="T61" fmla="*/ 209 h 791"/>
              <a:gd name="T62" fmla="*/ 508 w 799"/>
              <a:gd name="T63" fmla="*/ 464 h 791"/>
              <a:gd name="T64" fmla="*/ 290 w 799"/>
              <a:gd name="T65" fmla="*/ 500 h 791"/>
              <a:gd name="T66" fmla="*/ 290 w 799"/>
              <a:gd name="T67" fmla="*/ 536 h 791"/>
              <a:gd name="T68" fmla="*/ 544 w 799"/>
              <a:gd name="T69" fmla="*/ 500 h 791"/>
              <a:gd name="T70" fmla="*/ 508 w 799"/>
              <a:gd name="T71" fmla="*/ 427 h 791"/>
              <a:gd name="T72" fmla="*/ 253 w 799"/>
              <a:gd name="T73" fmla="*/ 464 h 791"/>
              <a:gd name="T74" fmla="*/ 290 w 799"/>
              <a:gd name="T75" fmla="*/ 536 h 791"/>
              <a:gd name="T76" fmla="*/ 283 w 799"/>
              <a:gd name="T77" fmla="*/ 83 h 791"/>
              <a:gd name="T78" fmla="*/ 296 w 799"/>
              <a:gd name="T79" fmla="*/ 132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9" h="791">
                <a:moveTo>
                  <a:pt x="278" y="163"/>
                </a:moveTo>
                <a:lnTo>
                  <a:pt x="247" y="145"/>
                </a:lnTo>
                <a:lnTo>
                  <a:pt x="228" y="177"/>
                </a:lnTo>
                <a:lnTo>
                  <a:pt x="260" y="195"/>
                </a:lnTo>
                <a:lnTo>
                  <a:pt x="278" y="163"/>
                </a:lnTo>
                <a:close/>
                <a:moveTo>
                  <a:pt x="762" y="318"/>
                </a:moveTo>
                <a:lnTo>
                  <a:pt x="36" y="318"/>
                </a:lnTo>
                <a:lnTo>
                  <a:pt x="36" y="246"/>
                </a:lnTo>
                <a:lnTo>
                  <a:pt x="762" y="246"/>
                </a:lnTo>
                <a:lnTo>
                  <a:pt x="762" y="318"/>
                </a:lnTo>
                <a:close/>
                <a:moveTo>
                  <a:pt x="689" y="754"/>
                </a:moveTo>
                <a:lnTo>
                  <a:pt x="109" y="754"/>
                </a:lnTo>
                <a:lnTo>
                  <a:pt x="109" y="355"/>
                </a:lnTo>
                <a:lnTo>
                  <a:pt x="689" y="355"/>
                </a:lnTo>
                <a:lnTo>
                  <a:pt x="689" y="754"/>
                </a:lnTo>
                <a:close/>
                <a:moveTo>
                  <a:pt x="252" y="64"/>
                </a:moveTo>
                <a:cubicBezTo>
                  <a:pt x="262" y="47"/>
                  <a:pt x="284" y="41"/>
                  <a:pt x="301" y="51"/>
                </a:cubicBezTo>
                <a:lnTo>
                  <a:pt x="364" y="87"/>
                </a:lnTo>
                <a:lnTo>
                  <a:pt x="293" y="209"/>
                </a:lnTo>
                <a:lnTo>
                  <a:pt x="212" y="209"/>
                </a:lnTo>
                <a:lnTo>
                  <a:pt x="210" y="208"/>
                </a:lnTo>
                <a:lnTo>
                  <a:pt x="210" y="209"/>
                </a:lnTo>
                <a:lnTo>
                  <a:pt x="168" y="209"/>
                </a:lnTo>
                <a:lnTo>
                  <a:pt x="252" y="64"/>
                </a:lnTo>
                <a:close/>
                <a:moveTo>
                  <a:pt x="575" y="209"/>
                </a:moveTo>
                <a:lnTo>
                  <a:pt x="336" y="209"/>
                </a:lnTo>
                <a:lnTo>
                  <a:pt x="395" y="105"/>
                </a:lnTo>
                <a:lnTo>
                  <a:pt x="575" y="209"/>
                </a:lnTo>
                <a:close/>
                <a:moveTo>
                  <a:pt x="589" y="111"/>
                </a:moveTo>
                <a:cubicBezTo>
                  <a:pt x="608" y="105"/>
                  <a:pt x="628" y="117"/>
                  <a:pt x="633" y="136"/>
                </a:cubicBezTo>
                <a:lnTo>
                  <a:pt x="652" y="209"/>
                </a:lnTo>
                <a:lnTo>
                  <a:pt x="648" y="209"/>
                </a:lnTo>
                <a:lnTo>
                  <a:pt x="602" y="182"/>
                </a:lnTo>
                <a:lnTo>
                  <a:pt x="607" y="181"/>
                </a:lnTo>
                <a:lnTo>
                  <a:pt x="598" y="146"/>
                </a:lnTo>
                <a:lnTo>
                  <a:pt x="563" y="156"/>
                </a:lnTo>
                <a:lnTo>
                  <a:pt x="564" y="161"/>
                </a:lnTo>
                <a:lnTo>
                  <a:pt x="520" y="135"/>
                </a:lnTo>
                <a:lnTo>
                  <a:pt x="518" y="130"/>
                </a:lnTo>
                <a:lnTo>
                  <a:pt x="589" y="111"/>
                </a:lnTo>
                <a:close/>
                <a:moveTo>
                  <a:pt x="762" y="209"/>
                </a:moveTo>
                <a:lnTo>
                  <a:pt x="690" y="209"/>
                </a:lnTo>
                <a:lnTo>
                  <a:pt x="668" y="127"/>
                </a:lnTo>
                <a:cubicBezTo>
                  <a:pt x="658" y="88"/>
                  <a:pt x="618" y="66"/>
                  <a:pt x="579" y="76"/>
                </a:cubicBezTo>
                <a:lnTo>
                  <a:pt x="468" y="105"/>
                </a:lnTo>
                <a:lnTo>
                  <a:pt x="319" y="20"/>
                </a:lnTo>
                <a:cubicBezTo>
                  <a:pt x="285" y="0"/>
                  <a:pt x="240" y="11"/>
                  <a:pt x="220" y="46"/>
                </a:cubicBezTo>
                <a:lnTo>
                  <a:pt x="126" y="209"/>
                </a:lnTo>
                <a:lnTo>
                  <a:pt x="36" y="209"/>
                </a:lnTo>
                <a:cubicBezTo>
                  <a:pt x="16" y="209"/>
                  <a:pt x="0" y="226"/>
                  <a:pt x="0" y="246"/>
                </a:cubicBezTo>
                <a:lnTo>
                  <a:pt x="0" y="318"/>
                </a:lnTo>
                <a:cubicBezTo>
                  <a:pt x="0" y="338"/>
                  <a:pt x="16" y="355"/>
                  <a:pt x="36" y="355"/>
                </a:cubicBezTo>
                <a:lnTo>
                  <a:pt x="73" y="355"/>
                </a:lnTo>
                <a:lnTo>
                  <a:pt x="73" y="754"/>
                </a:lnTo>
                <a:cubicBezTo>
                  <a:pt x="73" y="774"/>
                  <a:pt x="89" y="790"/>
                  <a:pt x="109" y="790"/>
                </a:cubicBezTo>
                <a:lnTo>
                  <a:pt x="689" y="790"/>
                </a:lnTo>
                <a:cubicBezTo>
                  <a:pt x="709" y="790"/>
                  <a:pt x="726" y="774"/>
                  <a:pt x="726" y="754"/>
                </a:cubicBezTo>
                <a:lnTo>
                  <a:pt x="726" y="355"/>
                </a:lnTo>
                <a:lnTo>
                  <a:pt x="762" y="355"/>
                </a:lnTo>
                <a:cubicBezTo>
                  <a:pt x="782" y="355"/>
                  <a:pt x="798" y="338"/>
                  <a:pt x="798" y="318"/>
                </a:cubicBezTo>
                <a:lnTo>
                  <a:pt x="798" y="246"/>
                </a:lnTo>
                <a:cubicBezTo>
                  <a:pt x="798" y="226"/>
                  <a:pt x="782" y="209"/>
                  <a:pt x="762" y="209"/>
                </a:cubicBezTo>
                <a:close/>
                <a:moveTo>
                  <a:pt x="290" y="464"/>
                </a:moveTo>
                <a:lnTo>
                  <a:pt x="508" y="464"/>
                </a:lnTo>
                <a:lnTo>
                  <a:pt x="508" y="500"/>
                </a:lnTo>
                <a:lnTo>
                  <a:pt x="290" y="500"/>
                </a:lnTo>
                <a:lnTo>
                  <a:pt x="290" y="464"/>
                </a:lnTo>
                <a:close/>
                <a:moveTo>
                  <a:pt x="290" y="536"/>
                </a:moveTo>
                <a:lnTo>
                  <a:pt x="508" y="536"/>
                </a:lnTo>
                <a:cubicBezTo>
                  <a:pt x="527" y="536"/>
                  <a:pt x="544" y="520"/>
                  <a:pt x="544" y="500"/>
                </a:cubicBezTo>
                <a:lnTo>
                  <a:pt x="544" y="464"/>
                </a:lnTo>
                <a:cubicBezTo>
                  <a:pt x="544" y="444"/>
                  <a:pt x="527" y="427"/>
                  <a:pt x="508" y="427"/>
                </a:cubicBezTo>
                <a:lnTo>
                  <a:pt x="290" y="427"/>
                </a:lnTo>
                <a:cubicBezTo>
                  <a:pt x="270" y="427"/>
                  <a:pt x="253" y="444"/>
                  <a:pt x="253" y="464"/>
                </a:cubicBezTo>
                <a:lnTo>
                  <a:pt x="253" y="500"/>
                </a:lnTo>
                <a:cubicBezTo>
                  <a:pt x="253" y="520"/>
                  <a:pt x="270" y="536"/>
                  <a:pt x="290" y="536"/>
                </a:cubicBezTo>
                <a:close/>
                <a:moveTo>
                  <a:pt x="314" y="100"/>
                </a:moveTo>
                <a:lnTo>
                  <a:pt x="283" y="83"/>
                </a:lnTo>
                <a:lnTo>
                  <a:pt x="264" y="114"/>
                </a:lnTo>
                <a:lnTo>
                  <a:pt x="296" y="132"/>
                </a:lnTo>
                <a:lnTo>
                  <a:pt x="314" y="100"/>
                </a:lnTo>
                <a:close/>
              </a:path>
            </a:pathLst>
          </a:custGeom>
          <a:solidFill>
            <a:schemeClr val="bg1"/>
          </a:solidFill>
          <a:ln>
            <a:noFill/>
          </a:ln>
          <a:effectLst/>
        </p:spPr>
        <p:txBody>
          <a:bodyPr wrap="none" anchor="ctr"/>
          <a:lstStyle/>
          <a:p>
            <a:endParaRPr lang="en-US" sz="900" dirty="0">
              <a:latin typeface="DM Sans" pitchFamily="2" charset="77"/>
            </a:endParaRPr>
          </a:p>
        </p:txBody>
      </p:sp>
      <p:sp>
        <p:nvSpPr>
          <p:cNvPr id="379" name="Freeform 378">
            <a:extLst>
              <a:ext uri="{FF2B5EF4-FFF2-40B4-BE49-F238E27FC236}">
                <a16:creationId xmlns:a16="http://schemas.microsoft.com/office/drawing/2014/main" id="{0415D4D4-3347-454F-9560-1030D4AEEC08}"/>
              </a:ext>
            </a:extLst>
          </p:cNvPr>
          <p:cNvSpPr>
            <a:spLocks noChangeArrowheads="1"/>
          </p:cNvSpPr>
          <p:nvPr/>
        </p:nvSpPr>
        <p:spPr bwMode="auto">
          <a:xfrm>
            <a:off x="2537606" y="4125230"/>
            <a:ext cx="409223" cy="497110"/>
          </a:xfrm>
          <a:custGeom>
            <a:avLst/>
            <a:gdLst>
              <a:gd name="T0" fmla="*/ 128 w 655"/>
              <a:gd name="T1" fmla="*/ 472 h 799"/>
              <a:gd name="T2" fmla="*/ 363 w 655"/>
              <a:gd name="T3" fmla="*/ 454 h 799"/>
              <a:gd name="T4" fmla="*/ 128 w 655"/>
              <a:gd name="T5" fmla="*/ 436 h 799"/>
              <a:gd name="T6" fmla="*/ 509 w 655"/>
              <a:gd name="T7" fmla="*/ 145 h 799"/>
              <a:gd name="T8" fmla="*/ 603 w 655"/>
              <a:gd name="T9" fmla="*/ 145 h 799"/>
              <a:gd name="T10" fmla="*/ 527 w 655"/>
              <a:gd name="T11" fmla="*/ 0 h 799"/>
              <a:gd name="T12" fmla="*/ 182 w 655"/>
              <a:gd name="T13" fmla="*/ 73 h 799"/>
              <a:gd name="T14" fmla="*/ 200 w 655"/>
              <a:gd name="T15" fmla="*/ 145 h 799"/>
              <a:gd name="T16" fmla="*/ 218 w 655"/>
              <a:gd name="T17" fmla="*/ 73 h 799"/>
              <a:gd name="T18" fmla="*/ 472 w 655"/>
              <a:gd name="T19" fmla="*/ 37 h 799"/>
              <a:gd name="T20" fmla="*/ 509 w 655"/>
              <a:gd name="T21" fmla="*/ 182 h 799"/>
              <a:gd name="T22" fmla="*/ 618 w 655"/>
              <a:gd name="T23" fmla="*/ 545 h 799"/>
              <a:gd name="T24" fmla="*/ 527 w 655"/>
              <a:gd name="T25" fmla="*/ 581 h 799"/>
              <a:gd name="T26" fmla="*/ 527 w 655"/>
              <a:gd name="T27" fmla="*/ 617 h 799"/>
              <a:gd name="T28" fmla="*/ 654 w 655"/>
              <a:gd name="T29" fmla="*/ 545 h 799"/>
              <a:gd name="T30" fmla="*/ 527 w 655"/>
              <a:gd name="T31" fmla="*/ 0 h 799"/>
              <a:gd name="T32" fmla="*/ 327 w 655"/>
              <a:gd name="T33" fmla="*/ 221 h 799"/>
              <a:gd name="T34" fmla="*/ 327 w 655"/>
              <a:gd name="T35" fmla="*/ 327 h 799"/>
              <a:gd name="T36" fmla="*/ 400 w 655"/>
              <a:gd name="T37" fmla="*/ 763 h 799"/>
              <a:gd name="T38" fmla="*/ 37 w 655"/>
              <a:gd name="T39" fmla="*/ 726 h 799"/>
              <a:gd name="T40" fmla="*/ 73 w 655"/>
              <a:gd name="T41" fmla="*/ 218 h 799"/>
              <a:gd name="T42" fmla="*/ 291 w 655"/>
              <a:gd name="T43" fmla="*/ 327 h 799"/>
              <a:gd name="T44" fmla="*/ 436 w 655"/>
              <a:gd name="T45" fmla="*/ 363 h 799"/>
              <a:gd name="T46" fmla="*/ 73 w 655"/>
              <a:gd name="T47" fmla="*/ 182 h 799"/>
              <a:gd name="T48" fmla="*/ 0 w 655"/>
              <a:gd name="T49" fmla="*/ 726 h 799"/>
              <a:gd name="T50" fmla="*/ 400 w 655"/>
              <a:gd name="T51" fmla="*/ 798 h 799"/>
              <a:gd name="T52" fmla="*/ 472 w 655"/>
              <a:gd name="T53" fmla="*/ 327 h 799"/>
              <a:gd name="T54" fmla="*/ 73 w 655"/>
              <a:gd name="T55" fmla="*/ 182 h 799"/>
              <a:gd name="T56" fmla="*/ 200 w 655"/>
              <a:gd name="T57" fmla="*/ 363 h 799"/>
              <a:gd name="T58" fmla="*/ 200 w 655"/>
              <a:gd name="T59" fmla="*/ 327 h 799"/>
              <a:gd name="T60" fmla="*/ 109 w 655"/>
              <a:gd name="T61" fmla="*/ 345 h 799"/>
              <a:gd name="T62" fmla="*/ 273 w 655"/>
              <a:gd name="T63" fmla="*/ 654 h 799"/>
              <a:gd name="T64" fmla="*/ 109 w 655"/>
              <a:gd name="T65" fmla="*/ 671 h 799"/>
              <a:gd name="T66" fmla="*/ 273 w 655"/>
              <a:gd name="T67" fmla="*/ 690 h 799"/>
              <a:gd name="T68" fmla="*/ 273 w 655"/>
              <a:gd name="T69" fmla="*/ 654 h 799"/>
              <a:gd name="T70" fmla="*/ 128 w 655"/>
              <a:gd name="T71" fmla="*/ 545 h 799"/>
              <a:gd name="T72" fmla="*/ 128 w 655"/>
              <a:gd name="T73" fmla="*/ 581 h 799"/>
              <a:gd name="T74" fmla="*/ 363 w 655"/>
              <a:gd name="T75" fmla="*/ 562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5" h="799">
                <a:moveTo>
                  <a:pt x="109" y="454"/>
                </a:moveTo>
                <a:cubicBezTo>
                  <a:pt x="109" y="464"/>
                  <a:pt x="117" y="472"/>
                  <a:pt x="128" y="472"/>
                </a:cubicBezTo>
                <a:lnTo>
                  <a:pt x="345" y="472"/>
                </a:lnTo>
                <a:cubicBezTo>
                  <a:pt x="355" y="472"/>
                  <a:pt x="363" y="464"/>
                  <a:pt x="363" y="454"/>
                </a:cubicBezTo>
                <a:cubicBezTo>
                  <a:pt x="363" y="444"/>
                  <a:pt x="355" y="436"/>
                  <a:pt x="345" y="436"/>
                </a:cubicBezTo>
                <a:lnTo>
                  <a:pt x="128" y="436"/>
                </a:lnTo>
                <a:cubicBezTo>
                  <a:pt x="117" y="436"/>
                  <a:pt x="109" y="444"/>
                  <a:pt x="109" y="454"/>
                </a:cubicBezTo>
                <a:close/>
                <a:moveTo>
                  <a:pt x="509" y="145"/>
                </a:moveTo>
                <a:lnTo>
                  <a:pt x="509" y="40"/>
                </a:lnTo>
                <a:lnTo>
                  <a:pt x="603" y="145"/>
                </a:lnTo>
                <a:lnTo>
                  <a:pt x="509" y="145"/>
                </a:lnTo>
                <a:close/>
                <a:moveTo>
                  <a:pt x="527" y="0"/>
                </a:moveTo>
                <a:lnTo>
                  <a:pt x="254" y="0"/>
                </a:lnTo>
                <a:cubicBezTo>
                  <a:pt x="215" y="0"/>
                  <a:pt x="182" y="33"/>
                  <a:pt x="182" y="73"/>
                </a:cubicBezTo>
                <a:lnTo>
                  <a:pt x="182" y="127"/>
                </a:lnTo>
                <a:cubicBezTo>
                  <a:pt x="182" y="137"/>
                  <a:pt x="190" y="145"/>
                  <a:pt x="200" y="145"/>
                </a:cubicBezTo>
                <a:cubicBezTo>
                  <a:pt x="210" y="145"/>
                  <a:pt x="218" y="137"/>
                  <a:pt x="218" y="127"/>
                </a:cubicBezTo>
                <a:lnTo>
                  <a:pt x="218" y="73"/>
                </a:lnTo>
                <a:cubicBezTo>
                  <a:pt x="218" y="53"/>
                  <a:pt x="235" y="37"/>
                  <a:pt x="254" y="37"/>
                </a:cubicBezTo>
                <a:lnTo>
                  <a:pt x="472" y="37"/>
                </a:lnTo>
                <a:lnTo>
                  <a:pt x="472" y="145"/>
                </a:lnTo>
                <a:cubicBezTo>
                  <a:pt x="472" y="166"/>
                  <a:pt x="488" y="182"/>
                  <a:pt x="509" y="182"/>
                </a:cubicBezTo>
                <a:lnTo>
                  <a:pt x="618" y="182"/>
                </a:lnTo>
                <a:lnTo>
                  <a:pt x="618" y="545"/>
                </a:lnTo>
                <a:cubicBezTo>
                  <a:pt x="618" y="564"/>
                  <a:pt x="601" y="581"/>
                  <a:pt x="581" y="581"/>
                </a:cubicBezTo>
                <a:lnTo>
                  <a:pt x="527" y="581"/>
                </a:lnTo>
                <a:cubicBezTo>
                  <a:pt x="517" y="581"/>
                  <a:pt x="509" y="589"/>
                  <a:pt x="509" y="599"/>
                </a:cubicBezTo>
                <a:cubicBezTo>
                  <a:pt x="509" y="609"/>
                  <a:pt x="517" y="617"/>
                  <a:pt x="527" y="617"/>
                </a:cubicBezTo>
                <a:lnTo>
                  <a:pt x="581" y="617"/>
                </a:lnTo>
                <a:cubicBezTo>
                  <a:pt x="621" y="617"/>
                  <a:pt x="654" y="585"/>
                  <a:pt x="654" y="545"/>
                </a:cubicBezTo>
                <a:lnTo>
                  <a:pt x="654" y="145"/>
                </a:lnTo>
                <a:lnTo>
                  <a:pt x="527" y="0"/>
                </a:lnTo>
                <a:close/>
                <a:moveTo>
                  <a:pt x="327" y="327"/>
                </a:moveTo>
                <a:lnTo>
                  <a:pt x="327" y="221"/>
                </a:lnTo>
                <a:lnTo>
                  <a:pt x="422" y="327"/>
                </a:lnTo>
                <a:lnTo>
                  <a:pt x="327" y="327"/>
                </a:lnTo>
                <a:close/>
                <a:moveTo>
                  <a:pt x="436" y="726"/>
                </a:moveTo>
                <a:cubicBezTo>
                  <a:pt x="436" y="746"/>
                  <a:pt x="420" y="763"/>
                  <a:pt x="400" y="763"/>
                </a:cubicBezTo>
                <a:lnTo>
                  <a:pt x="73" y="763"/>
                </a:lnTo>
                <a:cubicBezTo>
                  <a:pt x="53" y="763"/>
                  <a:pt x="37" y="746"/>
                  <a:pt x="37" y="726"/>
                </a:cubicBezTo>
                <a:lnTo>
                  <a:pt x="37" y="254"/>
                </a:lnTo>
                <a:cubicBezTo>
                  <a:pt x="37" y="234"/>
                  <a:pt x="53" y="218"/>
                  <a:pt x="73" y="218"/>
                </a:cubicBezTo>
                <a:lnTo>
                  <a:pt x="291" y="218"/>
                </a:lnTo>
                <a:lnTo>
                  <a:pt x="291" y="327"/>
                </a:lnTo>
                <a:cubicBezTo>
                  <a:pt x="291" y="347"/>
                  <a:pt x="307" y="363"/>
                  <a:pt x="327" y="363"/>
                </a:cubicBezTo>
                <a:lnTo>
                  <a:pt x="436" y="363"/>
                </a:lnTo>
                <a:lnTo>
                  <a:pt x="436" y="726"/>
                </a:lnTo>
                <a:close/>
                <a:moveTo>
                  <a:pt x="73" y="182"/>
                </a:moveTo>
                <a:cubicBezTo>
                  <a:pt x="33" y="182"/>
                  <a:pt x="0" y="214"/>
                  <a:pt x="0" y="254"/>
                </a:cubicBezTo>
                <a:lnTo>
                  <a:pt x="0" y="726"/>
                </a:lnTo>
                <a:cubicBezTo>
                  <a:pt x="0" y="766"/>
                  <a:pt x="33" y="798"/>
                  <a:pt x="73" y="798"/>
                </a:cubicBezTo>
                <a:lnTo>
                  <a:pt x="400" y="798"/>
                </a:lnTo>
                <a:cubicBezTo>
                  <a:pt x="440" y="798"/>
                  <a:pt x="472" y="766"/>
                  <a:pt x="472" y="726"/>
                </a:cubicBezTo>
                <a:lnTo>
                  <a:pt x="472" y="327"/>
                </a:lnTo>
                <a:lnTo>
                  <a:pt x="345" y="182"/>
                </a:lnTo>
                <a:lnTo>
                  <a:pt x="73" y="182"/>
                </a:lnTo>
                <a:close/>
                <a:moveTo>
                  <a:pt x="128" y="363"/>
                </a:moveTo>
                <a:lnTo>
                  <a:pt x="200" y="363"/>
                </a:lnTo>
                <a:cubicBezTo>
                  <a:pt x="210" y="363"/>
                  <a:pt x="218" y="355"/>
                  <a:pt x="218" y="345"/>
                </a:cubicBezTo>
                <a:cubicBezTo>
                  <a:pt x="218" y="335"/>
                  <a:pt x="210" y="327"/>
                  <a:pt x="200" y="327"/>
                </a:cubicBezTo>
                <a:lnTo>
                  <a:pt x="128" y="327"/>
                </a:lnTo>
                <a:cubicBezTo>
                  <a:pt x="117" y="327"/>
                  <a:pt x="109" y="335"/>
                  <a:pt x="109" y="345"/>
                </a:cubicBezTo>
                <a:cubicBezTo>
                  <a:pt x="109" y="355"/>
                  <a:pt x="117" y="363"/>
                  <a:pt x="128" y="363"/>
                </a:cubicBezTo>
                <a:close/>
                <a:moveTo>
                  <a:pt x="273" y="654"/>
                </a:moveTo>
                <a:lnTo>
                  <a:pt x="128" y="654"/>
                </a:lnTo>
                <a:cubicBezTo>
                  <a:pt x="117" y="654"/>
                  <a:pt x="109" y="661"/>
                  <a:pt x="109" y="671"/>
                </a:cubicBezTo>
                <a:cubicBezTo>
                  <a:pt x="109" y="682"/>
                  <a:pt x="117" y="690"/>
                  <a:pt x="128" y="690"/>
                </a:cubicBezTo>
                <a:lnTo>
                  <a:pt x="273" y="690"/>
                </a:lnTo>
                <a:cubicBezTo>
                  <a:pt x="283" y="690"/>
                  <a:pt x="291" y="682"/>
                  <a:pt x="291" y="671"/>
                </a:cubicBezTo>
                <a:cubicBezTo>
                  <a:pt x="291" y="661"/>
                  <a:pt x="283" y="654"/>
                  <a:pt x="273" y="654"/>
                </a:cubicBezTo>
                <a:close/>
                <a:moveTo>
                  <a:pt x="345" y="545"/>
                </a:moveTo>
                <a:lnTo>
                  <a:pt x="128" y="545"/>
                </a:lnTo>
                <a:cubicBezTo>
                  <a:pt x="117" y="545"/>
                  <a:pt x="109" y="553"/>
                  <a:pt x="109" y="562"/>
                </a:cubicBezTo>
                <a:cubicBezTo>
                  <a:pt x="109" y="573"/>
                  <a:pt x="117" y="581"/>
                  <a:pt x="128" y="581"/>
                </a:cubicBezTo>
                <a:lnTo>
                  <a:pt x="345" y="581"/>
                </a:lnTo>
                <a:cubicBezTo>
                  <a:pt x="355" y="581"/>
                  <a:pt x="363" y="573"/>
                  <a:pt x="363" y="562"/>
                </a:cubicBezTo>
                <a:cubicBezTo>
                  <a:pt x="363" y="553"/>
                  <a:pt x="355" y="545"/>
                  <a:pt x="345" y="545"/>
                </a:cubicBezTo>
                <a:close/>
              </a:path>
            </a:pathLst>
          </a:custGeom>
          <a:solidFill>
            <a:schemeClr val="bg1"/>
          </a:solidFill>
          <a:ln>
            <a:noFill/>
          </a:ln>
          <a:effectLst/>
        </p:spPr>
        <p:txBody>
          <a:bodyPr wrap="none" anchor="ctr"/>
          <a:lstStyle/>
          <a:p>
            <a:endParaRPr lang="en-US" sz="900" dirty="0">
              <a:latin typeface="DM Sans" pitchFamily="2" charset="77"/>
            </a:endParaRPr>
          </a:p>
        </p:txBody>
      </p:sp>
      <p:sp>
        <p:nvSpPr>
          <p:cNvPr id="380" name="Freeform 379">
            <a:extLst>
              <a:ext uri="{FF2B5EF4-FFF2-40B4-BE49-F238E27FC236}">
                <a16:creationId xmlns:a16="http://schemas.microsoft.com/office/drawing/2014/main" id="{72101928-9551-4C2F-B9F1-E6AB80050471}"/>
              </a:ext>
            </a:extLst>
          </p:cNvPr>
          <p:cNvSpPr>
            <a:spLocks noChangeArrowheads="1"/>
          </p:cNvSpPr>
          <p:nvPr/>
        </p:nvSpPr>
        <p:spPr bwMode="auto">
          <a:xfrm>
            <a:off x="5045131" y="3018403"/>
            <a:ext cx="497112" cy="497112"/>
          </a:xfrm>
          <a:custGeom>
            <a:avLst/>
            <a:gdLst>
              <a:gd name="T0" fmla="*/ 742 w 799"/>
              <a:gd name="T1" fmla="*/ 319 h 799"/>
              <a:gd name="T2" fmla="*/ 634 w 799"/>
              <a:gd name="T3" fmla="*/ 273 h 799"/>
              <a:gd name="T4" fmla="*/ 601 w 799"/>
              <a:gd name="T5" fmla="*/ 254 h 799"/>
              <a:gd name="T6" fmla="*/ 479 w 799"/>
              <a:gd name="T7" fmla="*/ 314 h 799"/>
              <a:gd name="T8" fmla="*/ 408 w 799"/>
              <a:gd name="T9" fmla="*/ 408 h 799"/>
              <a:gd name="T10" fmla="*/ 334 w 799"/>
              <a:gd name="T11" fmla="*/ 407 h 799"/>
              <a:gd name="T12" fmla="*/ 290 w 799"/>
              <a:gd name="T13" fmla="*/ 536 h 799"/>
              <a:gd name="T14" fmla="*/ 307 w 799"/>
              <a:gd name="T15" fmla="*/ 653 h 799"/>
              <a:gd name="T16" fmla="*/ 254 w 799"/>
              <a:gd name="T17" fmla="*/ 705 h 799"/>
              <a:gd name="T18" fmla="*/ 72 w 799"/>
              <a:gd name="T19" fmla="*/ 762 h 799"/>
              <a:gd name="T20" fmla="*/ 36 w 799"/>
              <a:gd name="T21" fmla="*/ 417 h 799"/>
              <a:gd name="T22" fmla="*/ 98 w 799"/>
              <a:gd name="T23" fmla="*/ 391 h 799"/>
              <a:gd name="T24" fmla="*/ 191 w 799"/>
              <a:gd name="T25" fmla="*/ 317 h 799"/>
              <a:gd name="T26" fmla="*/ 247 w 799"/>
              <a:gd name="T27" fmla="*/ 344 h 799"/>
              <a:gd name="T28" fmla="*/ 338 w 799"/>
              <a:gd name="T29" fmla="*/ 262 h 799"/>
              <a:gd name="T30" fmla="*/ 317 w 799"/>
              <a:gd name="T31" fmla="*/ 191 h 799"/>
              <a:gd name="T32" fmla="*/ 391 w 799"/>
              <a:gd name="T33" fmla="*/ 98 h 799"/>
              <a:gd name="T34" fmla="*/ 417 w 799"/>
              <a:gd name="T35" fmla="*/ 36 h 799"/>
              <a:gd name="T36" fmla="*/ 762 w 799"/>
              <a:gd name="T37" fmla="*/ 72 h 799"/>
              <a:gd name="T38" fmla="*/ 762 w 799"/>
              <a:gd name="T39" fmla="*/ 465 h 799"/>
              <a:gd name="T40" fmla="*/ 435 w 799"/>
              <a:gd name="T41" fmla="*/ 653 h 799"/>
              <a:gd name="T42" fmla="*/ 306 w 799"/>
              <a:gd name="T43" fmla="*/ 762 h 799"/>
              <a:gd name="T44" fmla="*/ 325 w 799"/>
              <a:gd name="T45" fmla="*/ 685 h 799"/>
              <a:gd name="T46" fmla="*/ 354 w 799"/>
              <a:gd name="T47" fmla="*/ 573 h 799"/>
              <a:gd name="T48" fmla="*/ 317 w 799"/>
              <a:gd name="T49" fmla="*/ 511 h 799"/>
              <a:gd name="T50" fmla="*/ 361 w 799"/>
              <a:gd name="T51" fmla="*/ 433 h 799"/>
              <a:gd name="T52" fmla="*/ 434 w 799"/>
              <a:gd name="T53" fmla="*/ 434 h 799"/>
              <a:gd name="T54" fmla="*/ 517 w 799"/>
              <a:gd name="T55" fmla="*/ 353 h 799"/>
              <a:gd name="T56" fmla="*/ 602 w 799"/>
              <a:gd name="T57" fmla="*/ 291 h 799"/>
              <a:gd name="T58" fmla="*/ 635 w 799"/>
              <a:gd name="T59" fmla="*/ 339 h 799"/>
              <a:gd name="T60" fmla="*/ 733 w 799"/>
              <a:gd name="T61" fmla="*/ 354 h 799"/>
              <a:gd name="T62" fmla="*/ 762 w 799"/>
              <a:gd name="T63" fmla="*/ 465 h 799"/>
              <a:gd name="T64" fmla="*/ 706 w 799"/>
              <a:gd name="T65" fmla="*/ 603 h 799"/>
              <a:gd name="T66" fmla="*/ 600 w 799"/>
              <a:gd name="T67" fmla="*/ 603 h 799"/>
              <a:gd name="T68" fmla="*/ 653 w 799"/>
              <a:gd name="T69" fmla="*/ 471 h 799"/>
              <a:gd name="T70" fmla="*/ 762 w 799"/>
              <a:gd name="T71" fmla="*/ 572 h 799"/>
              <a:gd name="T72" fmla="*/ 726 w 799"/>
              <a:gd name="T73" fmla="*/ 762 h 799"/>
              <a:gd name="T74" fmla="*/ 671 w 799"/>
              <a:gd name="T75" fmla="*/ 723 h 799"/>
              <a:gd name="T76" fmla="*/ 723 w 799"/>
              <a:gd name="T77" fmla="*/ 635 h 799"/>
              <a:gd name="T78" fmla="*/ 762 w 799"/>
              <a:gd name="T79" fmla="*/ 726 h 799"/>
              <a:gd name="T80" fmla="*/ 653 w 799"/>
              <a:gd name="T81" fmla="*/ 617 h 799"/>
              <a:gd name="T82" fmla="*/ 653 w 799"/>
              <a:gd name="T83" fmla="*/ 689 h 799"/>
              <a:gd name="T84" fmla="*/ 635 w 799"/>
              <a:gd name="T85" fmla="*/ 762 h 799"/>
              <a:gd name="T86" fmla="*/ 471 w 799"/>
              <a:gd name="T87" fmla="*/ 653 h 799"/>
              <a:gd name="T88" fmla="*/ 583 w 799"/>
              <a:gd name="T89" fmla="*/ 635 h 799"/>
              <a:gd name="T90" fmla="*/ 635 w 799"/>
              <a:gd name="T91" fmla="*/ 723 h 799"/>
              <a:gd name="T92" fmla="*/ 36 w 799"/>
              <a:gd name="T93" fmla="*/ 199 h 799"/>
              <a:gd name="T94" fmla="*/ 381 w 799"/>
              <a:gd name="T95" fmla="*/ 36 h 799"/>
              <a:gd name="T96" fmla="*/ 380 w 799"/>
              <a:gd name="T97" fmla="*/ 63 h 799"/>
              <a:gd name="T98" fmla="*/ 317 w 799"/>
              <a:gd name="T99" fmla="*/ 98 h 799"/>
              <a:gd name="T100" fmla="*/ 286 w 799"/>
              <a:gd name="T101" fmla="*/ 210 h 799"/>
              <a:gd name="T102" fmla="*/ 243 w 799"/>
              <a:gd name="T103" fmla="*/ 306 h 799"/>
              <a:gd name="T104" fmla="*/ 191 w 799"/>
              <a:gd name="T105" fmla="*/ 281 h 799"/>
              <a:gd name="T106" fmla="*/ 98 w 799"/>
              <a:gd name="T107" fmla="*/ 317 h 799"/>
              <a:gd name="T108" fmla="*/ 63 w 799"/>
              <a:gd name="T109" fmla="*/ 380 h 799"/>
              <a:gd name="T110" fmla="*/ 36 w 799"/>
              <a:gd name="T111" fmla="*/ 381 h 799"/>
              <a:gd name="T112" fmla="*/ 36 w 799"/>
              <a:gd name="T113" fmla="*/ 72 h 799"/>
              <a:gd name="T114" fmla="*/ 162 w 799"/>
              <a:gd name="T115" fmla="*/ 36 h 799"/>
              <a:gd name="T116" fmla="*/ 36 w 799"/>
              <a:gd name="T117" fmla="*/ 72 h 799"/>
              <a:gd name="T118" fmla="*/ 72 w 799"/>
              <a:gd name="T119" fmla="*/ 0 h 799"/>
              <a:gd name="T120" fmla="*/ 0 w 799"/>
              <a:gd name="T121" fmla="*/ 726 h 799"/>
              <a:gd name="T122" fmla="*/ 726 w 799"/>
              <a:gd name="T123" fmla="*/ 798 h 799"/>
              <a:gd name="T124" fmla="*/ 798 w 799"/>
              <a:gd name="T125" fmla="*/ 72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9" h="799">
                <a:moveTo>
                  <a:pt x="762" y="299"/>
                </a:moveTo>
                <a:lnTo>
                  <a:pt x="742" y="319"/>
                </a:lnTo>
                <a:cubicBezTo>
                  <a:pt x="713" y="311"/>
                  <a:pt x="683" y="308"/>
                  <a:pt x="653" y="308"/>
                </a:cubicBezTo>
                <a:lnTo>
                  <a:pt x="634" y="273"/>
                </a:lnTo>
                <a:cubicBezTo>
                  <a:pt x="630" y="266"/>
                  <a:pt x="625" y="260"/>
                  <a:pt x="619" y="256"/>
                </a:cubicBezTo>
                <a:cubicBezTo>
                  <a:pt x="613" y="253"/>
                  <a:pt x="608" y="252"/>
                  <a:pt x="601" y="254"/>
                </a:cubicBezTo>
                <a:lnTo>
                  <a:pt x="498" y="281"/>
                </a:lnTo>
                <a:cubicBezTo>
                  <a:pt x="484" y="285"/>
                  <a:pt x="480" y="300"/>
                  <a:pt x="479" y="314"/>
                </a:cubicBezTo>
                <a:lnTo>
                  <a:pt x="480" y="353"/>
                </a:lnTo>
                <a:cubicBezTo>
                  <a:pt x="454" y="369"/>
                  <a:pt x="430" y="387"/>
                  <a:pt x="408" y="408"/>
                </a:cubicBezTo>
                <a:lnTo>
                  <a:pt x="371" y="397"/>
                </a:lnTo>
                <a:cubicBezTo>
                  <a:pt x="357" y="394"/>
                  <a:pt x="341" y="394"/>
                  <a:pt x="334" y="407"/>
                </a:cubicBezTo>
                <a:lnTo>
                  <a:pt x="280" y="499"/>
                </a:lnTo>
                <a:cubicBezTo>
                  <a:pt x="273" y="512"/>
                  <a:pt x="281" y="526"/>
                  <a:pt x="290" y="536"/>
                </a:cubicBezTo>
                <a:lnTo>
                  <a:pt x="319" y="563"/>
                </a:lnTo>
                <a:cubicBezTo>
                  <a:pt x="311" y="593"/>
                  <a:pt x="307" y="623"/>
                  <a:pt x="307" y="653"/>
                </a:cubicBezTo>
                <a:lnTo>
                  <a:pt x="273" y="672"/>
                </a:lnTo>
                <a:cubicBezTo>
                  <a:pt x="261" y="679"/>
                  <a:pt x="250" y="691"/>
                  <a:pt x="254" y="705"/>
                </a:cubicBezTo>
                <a:lnTo>
                  <a:pt x="269" y="762"/>
                </a:lnTo>
                <a:lnTo>
                  <a:pt x="72" y="762"/>
                </a:lnTo>
                <a:cubicBezTo>
                  <a:pt x="53" y="762"/>
                  <a:pt x="36" y="745"/>
                  <a:pt x="36" y="726"/>
                </a:cubicBezTo>
                <a:lnTo>
                  <a:pt x="36" y="417"/>
                </a:lnTo>
                <a:lnTo>
                  <a:pt x="72" y="417"/>
                </a:lnTo>
                <a:cubicBezTo>
                  <a:pt x="86" y="417"/>
                  <a:pt x="94" y="403"/>
                  <a:pt x="98" y="391"/>
                </a:cubicBezTo>
                <a:lnTo>
                  <a:pt x="107" y="351"/>
                </a:lnTo>
                <a:cubicBezTo>
                  <a:pt x="137" y="344"/>
                  <a:pt x="165" y="332"/>
                  <a:pt x="191" y="317"/>
                </a:cubicBezTo>
                <a:lnTo>
                  <a:pt x="225" y="338"/>
                </a:lnTo>
                <a:cubicBezTo>
                  <a:pt x="232" y="341"/>
                  <a:pt x="240" y="344"/>
                  <a:pt x="247" y="344"/>
                </a:cubicBezTo>
                <a:cubicBezTo>
                  <a:pt x="252" y="344"/>
                  <a:pt x="258" y="342"/>
                  <a:pt x="263" y="338"/>
                </a:cubicBezTo>
                <a:lnTo>
                  <a:pt x="338" y="262"/>
                </a:lnTo>
                <a:cubicBezTo>
                  <a:pt x="348" y="252"/>
                  <a:pt x="345" y="236"/>
                  <a:pt x="338" y="225"/>
                </a:cubicBezTo>
                <a:lnTo>
                  <a:pt x="317" y="191"/>
                </a:lnTo>
                <a:cubicBezTo>
                  <a:pt x="332" y="165"/>
                  <a:pt x="344" y="137"/>
                  <a:pt x="352" y="108"/>
                </a:cubicBezTo>
                <a:lnTo>
                  <a:pt x="391" y="98"/>
                </a:lnTo>
                <a:cubicBezTo>
                  <a:pt x="404" y="93"/>
                  <a:pt x="417" y="85"/>
                  <a:pt x="417" y="71"/>
                </a:cubicBezTo>
                <a:lnTo>
                  <a:pt x="417" y="36"/>
                </a:lnTo>
                <a:lnTo>
                  <a:pt x="726" y="36"/>
                </a:lnTo>
                <a:cubicBezTo>
                  <a:pt x="745" y="36"/>
                  <a:pt x="762" y="52"/>
                  <a:pt x="762" y="72"/>
                </a:cubicBezTo>
                <a:lnTo>
                  <a:pt x="762" y="299"/>
                </a:lnTo>
                <a:close/>
                <a:moveTo>
                  <a:pt x="762" y="465"/>
                </a:moveTo>
                <a:cubicBezTo>
                  <a:pt x="729" y="446"/>
                  <a:pt x="693" y="435"/>
                  <a:pt x="653" y="435"/>
                </a:cubicBezTo>
                <a:cubicBezTo>
                  <a:pt x="532" y="435"/>
                  <a:pt x="435" y="533"/>
                  <a:pt x="435" y="653"/>
                </a:cubicBezTo>
                <a:cubicBezTo>
                  <a:pt x="435" y="693"/>
                  <a:pt x="446" y="729"/>
                  <a:pt x="465" y="762"/>
                </a:cubicBezTo>
                <a:lnTo>
                  <a:pt x="306" y="762"/>
                </a:lnTo>
                <a:lnTo>
                  <a:pt x="291" y="704"/>
                </a:lnTo>
                <a:lnTo>
                  <a:pt x="325" y="685"/>
                </a:lnTo>
                <a:cubicBezTo>
                  <a:pt x="336" y="678"/>
                  <a:pt x="343" y="666"/>
                  <a:pt x="343" y="653"/>
                </a:cubicBezTo>
                <a:cubicBezTo>
                  <a:pt x="343" y="626"/>
                  <a:pt x="347" y="598"/>
                  <a:pt x="354" y="573"/>
                </a:cubicBezTo>
                <a:cubicBezTo>
                  <a:pt x="357" y="560"/>
                  <a:pt x="353" y="546"/>
                  <a:pt x="344" y="538"/>
                </a:cubicBezTo>
                <a:lnTo>
                  <a:pt x="317" y="511"/>
                </a:lnTo>
                <a:lnTo>
                  <a:pt x="316" y="511"/>
                </a:lnTo>
                <a:lnTo>
                  <a:pt x="361" y="433"/>
                </a:lnTo>
                <a:lnTo>
                  <a:pt x="399" y="443"/>
                </a:lnTo>
                <a:cubicBezTo>
                  <a:pt x="411" y="447"/>
                  <a:pt x="425" y="443"/>
                  <a:pt x="434" y="434"/>
                </a:cubicBezTo>
                <a:cubicBezTo>
                  <a:pt x="453" y="415"/>
                  <a:pt x="474" y="399"/>
                  <a:pt x="498" y="385"/>
                </a:cubicBezTo>
                <a:cubicBezTo>
                  <a:pt x="510" y="378"/>
                  <a:pt x="517" y="366"/>
                  <a:pt x="517" y="353"/>
                </a:cubicBezTo>
                <a:lnTo>
                  <a:pt x="516" y="314"/>
                </a:lnTo>
                <a:lnTo>
                  <a:pt x="602" y="291"/>
                </a:lnTo>
                <a:lnTo>
                  <a:pt x="621" y="325"/>
                </a:lnTo>
                <a:cubicBezTo>
                  <a:pt x="624" y="331"/>
                  <a:pt x="629" y="336"/>
                  <a:pt x="635" y="339"/>
                </a:cubicBezTo>
                <a:cubicBezTo>
                  <a:pt x="640" y="342"/>
                  <a:pt x="646" y="344"/>
                  <a:pt x="653" y="344"/>
                </a:cubicBezTo>
                <a:cubicBezTo>
                  <a:pt x="680" y="344"/>
                  <a:pt x="707" y="347"/>
                  <a:pt x="733" y="354"/>
                </a:cubicBezTo>
                <a:cubicBezTo>
                  <a:pt x="743" y="357"/>
                  <a:pt x="753" y="355"/>
                  <a:pt x="762" y="350"/>
                </a:cubicBezTo>
                <a:lnTo>
                  <a:pt x="762" y="465"/>
                </a:lnTo>
                <a:close/>
                <a:moveTo>
                  <a:pt x="762" y="572"/>
                </a:moveTo>
                <a:lnTo>
                  <a:pt x="706" y="603"/>
                </a:lnTo>
                <a:cubicBezTo>
                  <a:pt x="692" y="590"/>
                  <a:pt x="674" y="580"/>
                  <a:pt x="653" y="580"/>
                </a:cubicBezTo>
                <a:cubicBezTo>
                  <a:pt x="632" y="580"/>
                  <a:pt x="614" y="590"/>
                  <a:pt x="600" y="603"/>
                </a:cubicBezTo>
                <a:lnTo>
                  <a:pt x="504" y="550"/>
                </a:lnTo>
                <a:cubicBezTo>
                  <a:pt x="537" y="503"/>
                  <a:pt x="591" y="471"/>
                  <a:pt x="653" y="471"/>
                </a:cubicBezTo>
                <a:cubicBezTo>
                  <a:pt x="694" y="471"/>
                  <a:pt x="731" y="486"/>
                  <a:pt x="762" y="509"/>
                </a:cubicBezTo>
                <a:lnTo>
                  <a:pt x="762" y="572"/>
                </a:lnTo>
                <a:close/>
                <a:moveTo>
                  <a:pt x="762" y="726"/>
                </a:moveTo>
                <a:cubicBezTo>
                  <a:pt x="762" y="745"/>
                  <a:pt x="745" y="762"/>
                  <a:pt x="726" y="762"/>
                </a:cubicBezTo>
                <a:lnTo>
                  <a:pt x="671" y="762"/>
                </a:lnTo>
                <a:lnTo>
                  <a:pt x="671" y="723"/>
                </a:lnTo>
                <a:cubicBezTo>
                  <a:pt x="703" y="715"/>
                  <a:pt x="726" y="687"/>
                  <a:pt x="726" y="653"/>
                </a:cubicBezTo>
                <a:cubicBezTo>
                  <a:pt x="726" y="647"/>
                  <a:pt x="725" y="641"/>
                  <a:pt x="723" y="635"/>
                </a:cubicBezTo>
                <a:lnTo>
                  <a:pt x="762" y="613"/>
                </a:lnTo>
                <a:lnTo>
                  <a:pt x="762" y="726"/>
                </a:lnTo>
                <a:close/>
                <a:moveTo>
                  <a:pt x="617" y="653"/>
                </a:moveTo>
                <a:cubicBezTo>
                  <a:pt x="617" y="633"/>
                  <a:pt x="633" y="617"/>
                  <a:pt x="653" y="617"/>
                </a:cubicBezTo>
                <a:cubicBezTo>
                  <a:pt x="673" y="617"/>
                  <a:pt x="689" y="633"/>
                  <a:pt x="689" y="653"/>
                </a:cubicBezTo>
                <a:cubicBezTo>
                  <a:pt x="689" y="673"/>
                  <a:pt x="673" y="689"/>
                  <a:pt x="653" y="689"/>
                </a:cubicBezTo>
                <a:cubicBezTo>
                  <a:pt x="633" y="689"/>
                  <a:pt x="617" y="673"/>
                  <a:pt x="617" y="653"/>
                </a:cubicBezTo>
                <a:close/>
                <a:moveTo>
                  <a:pt x="635" y="762"/>
                </a:moveTo>
                <a:lnTo>
                  <a:pt x="508" y="762"/>
                </a:lnTo>
                <a:cubicBezTo>
                  <a:pt x="485" y="731"/>
                  <a:pt x="471" y="694"/>
                  <a:pt x="471" y="653"/>
                </a:cubicBezTo>
                <a:cubicBezTo>
                  <a:pt x="471" y="627"/>
                  <a:pt x="477" y="603"/>
                  <a:pt x="486" y="581"/>
                </a:cubicBezTo>
                <a:lnTo>
                  <a:pt x="583" y="635"/>
                </a:lnTo>
                <a:cubicBezTo>
                  <a:pt x="582" y="641"/>
                  <a:pt x="580" y="647"/>
                  <a:pt x="580" y="653"/>
                </a:cubicBezTo>
                <a:cubicBezTo>
                  <a:pt x="580" y="687"/>
                  <a:pt x="604" y="715"/>
                  <a:pt x="635" y="723"/>
                </a:cubicBezTo>
                <a:lnTo>
                  <a:pt x="635" y="762"/>
                </a:lnTo>
                <a:close/>
                <a:moveTo>
                  <a:pt x="36" y="199"/>
                </a:moveTo>
                <a:cubicBezTo>
                  <a:pt x="122" y="190"/>
                  <a:pt x="190" y="121"/>
                  <a:pt x="199" y="36"/>
                </a:cubicBezTo>
                <a:lnTo>
                  <a:pt x="381" y="36"/>
                </a:lnTo>
                <a:lnTo>
                  <a:pt x="381" y="63"/>
                </a:lnTo>
                <a:lnTo>
                  <a:pt x="380" y="63"/>
                </a:lnTo>
                <a:lnTo>
                  <a:pt x="343" y="72"/>
                </a:lnTo>
                <a:cubicBezTo>
                  <a:pt x="331" y="75"/>
                  <a:pt x="320" y="85"/>
                  <a:pt x="317" y="98"/>
                </a:cubicBezTo>
                <a:cubicBezTo>
                  <a:pt x="310" y="124"/>
                  <a:pt x="300" y="149"/>
                  <a:pt x="286" y="172"/>
                </a:cubicBezTo>
                <a:cubicBezTo>
                  <a:pt x="279" y="184"/>
                  <a:pt x="279" y="198"/>
                  <a:pt x="286" y="210"/>
                </a:cubicBezTo>
                <a:lnTo>
                  <a:pt x="306" y="243"/>
                </a:lnTo>
                <a:lnTo>
                  <a:pt x="243" y="306"/>
                </a:lnTo>
                <a:lnTo>
                  <a:pt x="209" y="286"/>
                </a:lnTo>
                <a:cubicBezTo>
                  <a:pt x="204" y="282"/>
                  <a:pt x="198" y="281"/>
                  <a:pt x="191" y="281"/>
                </a:cubicBezTo>
                <a:cubicBezTo>
                  <a:pt x="185" y="281"/>
                  <a:pt x="178" y="282"/>
                  <a:pt x="172" y="286"/>
                </a:cubicBezTo>
                <a:cubicBezTo>
                  <a:pt x="149" y="299"/>
                  <a:pt x="124" y="310"/>
                  <a:pt x="98" y="317"/>
                </a:cubicBezTo>
                <a:cubicBezTo>
                  <a:pt x="85" y="320"/>
                  <a:pt x="76" y="330"/>
                  <a:pt x="72" y="343"/>
                </a:cubicBezTo>
                <a:lnTo>
                  <a:pt x="63" y="380"/>
                </a:lnTo>
                <a:lnTo>
                  <a:pt x="63" y="381"/>
                </a:lnTo>
                <a:lnTo>
                  <a:pt x="36" y="381"/>
                </a:lnTo>
                <a:lnTo>
                  <a:pt x="36" y="199"/>
                </a:lnTo>
                <a:close/>
                <a:moveTo>
                  <a:pt x="36" y="72"/>
                </a:moveTo>
                <a:cubicBezTo>
                  <a:pt x="36" y="52"/>
                  <a:pt x="53" y="36"/>
                  <a:pt x="72" y="36"/>
                </a:cubicBezTo>
                <a:lnTo>
                  <a:pt x="162" y="36"/>
                </a:lnTo>
                <a:cubicBezTo>
                  <a:pt x="153" y="102"/>
                  <a:pt x="101" y="153"/>
                  <a:pt x="36" y="162"/>
                </a:cubicBezTo>
                <a:lnTo>
                  <a:pt x="36" y="72"/>
                </a:lnTo>
                <a:close/>
                <a:moveTo>
                  <a:pt x="726" y="0"/>
                </a:moveTo>
                <a:lnTo>
                  <a:pt x="72" y="0"/>
                </a:lnTo>
                <a:cubicBezTo>
                  <a:pt x="32" y="0"/>
                  <a:pt x="0" y="32"/>
                  <a:pt x="0" y="72"/>
                </a:cubicBezTo>
                <a:lnTo>
                  <a:pt x="0" y="726"/>
                </a:lnTo>
                <a:cubicBezTo>
                  <a:pt x="0" y="765"/>
                  <a:pt x="32" y="798"/>
                  <a:pt x="72" y="798"/>
                </a:cubicBezTo>
                <a:lnTo>
                  <a:pt x="726" y="798"/>
                </a:lnTo>
                <a:cubicBezTo>
                  <a:pt x="766" y="798"/>
                  <a:pt x="798" y="765"/>
                  <a:pt x="798" y="726"/>
                </a:cubicBezTo>
                <a:lnTo>
                  <a:pt x="798" y="72"/>
                </a:lnTo>
                <a:cubicBezTo>
                  <a:pt x="798" y="32"/>
                  <a:pt x="766" y="0"/>
                  <a:pt x="726" y="0"/>
                </a:cubicBezTo>
                <a:close/>
              </a:path>
            </a:pathLst>
          </a:custGeom>
          <a:solidFill>
            <a:schemeClr val="bg1"/>
          </a:solidFill>
          <a:ln>
            <a:noFill/>
          </a:ln>
          <a:effectLst/>
        </p:spPr>
        <p:txBody>
          <a:bodyPr wrap="none" anchor="ctr"/>
          <a:lstStyle/>
          <a:p>
            <a:endParaRPr lang="en-US" sz="900" dirty="0">
              <a:latin typeface="DM Sans" pitchFamily="2" charset="77"/>
            </a:endParaRPr>
          </a:p>
        </p:txBody>
      </p:sp>
      <p:sp>
        <p:nvSpPr>
          <p:cNvPr id="32" name="TextBox 31">
            <a:extLst>
              <a:ext uri="{FF2B5EF4-FFF2-40B4-BE49-F238E27FC236}">
                <a16:creationId xmlns:a16="http://schemas.microsoft.com/office/drawing/2014/main" id="{9023AC4F-1DFC-4675-BA4A-602E0ABDB041}"/>
              </a:ext>
            </a:extLst>
          </p:cNvPr>
          <p:cNvSpPr txBox="1"/>
          <p:nvPr/>
        </p:nvSpPr>
        <p:spPr>
          <a:xfrm>
            <a:off x="1117012" y="2081470"/>
            <a:ext cx="3444740" cy="1005596"/>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n-US" sz="1300" spc="-15" dirty="0">
                <a:latin typeface="DM Sans" pitchFamily="2" charset="77"/>
              </a:rPr>
              <a:t>DEMARQUER + MENACE  LES ESPACES</a:t>
            </a:r>
          </a:p>
          <a:p>
            <a:pPr marL="285750" indent="-285750">
              <a:lnSpc>
                <a:spcPts val="1800"/>
              </a:lnSpc>
              <a:buFont typeface="Arial" panose="020B0604020202020204" pitchFamily="34" charset="0"/>
              <a:buChar char="•"/>
            </a:pPr>
            <a:r>
              <a:rPr lang="en-US" sz="1300" spc="-15" dirty="0">
                <a:latin typeface="DM Sans" pitchFamily="2" charset="77"/>
              </a:rPr>
              <a:t>LECTURE + PRISE D’INITIATIF</a:t>
            </a:r>
          </a:p>
          <a:p>
            <a:pPr marL="285750" indent="-285750">
              <a:lnSpc>
                <a:spcPts val="1800"/>
              </a:lnSpc>
              <a:buFont typeface="Arial" panose="020B0604020202020204" pitchFamily="34" charset="0"/>
              <a:buChar char="•"/>
            </a:pPr>
            <a:r>
              <a:rPr lang="en-US" sz="1300" spc="-15" dirty="0">
                <a:latin typeface="DM Sans" pitchFamily="2" charset="77"/>
              </a:rPr>
              <a:t>VITESSE + INTENSITE</a:t>
            </a:r>
          </a:p>
          <a:p>
            <a:pPr marL="285750" indent="-285750">
              <a:lnSpc>
                <a:spcPts val="1800"/>
              </a:lnSpc>
              <a:buFont typeface="Arial" panose="020B0604020202020204" pitchFamily="34" charset="0"/>
              <a:buChar char="•"/>
            </a:pPr>
            <a:r>
              <a:rPr lang="en-US" sz="1300" spc="-15" dirty="0">
                <a:latin typeface="DM Sans" pitchFamily="2" charset="77"/>
              </a:rPr>
              <a:t>COMM.</a:t>
            </a:r>
          </a:p>
        </p:txBody>
      </p:sp>
      <p:sp>
        <p:nvSpPr>
          <p:cNvPr id="33" name="TextBox 32">
            <a:extLst>
              <a:ext uri="{FF2B5EF4-FFF2-40B4-BE49-F238E27FC236}">
                <a16:creationId xmlns:a16="http://schemas.microsoft.com/office/drawing/2014/main" id="{412FBA2A-1473-496E-9F63-5A0DFE16F4D4}"/>
              </a:ext>
            </a:extLst>
          </p:cNvPr>
          <p:cNvSpPr txBox="1"/>
          <p:nvPr/>
        </p:nvSpPr>
        <p:spPr>
          <a:xfrm>
            <a:off x="1095754" y="1696733"/>
            <a:ext cx="2145698" cy="355225"/>
          </a:xfrm>
          <a:prstGeom prst="rect">
            <a:avLst/>
          </a:prstGeom>
          <a:noFill/>
        </p:spPr>
        <p:txBody>
          <a:bodyPr wrap="square" rtlCol="0" anchor="b">
            <a:spAutoFit/>
          </a:bodyPr>
          <a:lstStyle/>
          <a:p>
            <a:pPr algn="ctr">
              <a:lnSpc>
                <a:spcPts val="2160"/>
              </a:lnSpc>
            </a:pPr>
            <a:r>
              <a:rPr lang="en-US" sz="1400" b="1" spc="-15" dirty="0">
                <a:effectLst>
                  <a:outerShdw blurRad="38100" dist="38100" dir="2700000" algn="tl">
                    <a:srgbClr val="000000">
                      <a:alpha val="43137"/>
                    </a:srgbClr>
                  </a:outerShdw>
                </a:effectLst>
                <a:latin typeface="DM Sans" pitchFamily="2" charset="77"/>
              </a:rPr>
              <a:t>PORTEUSE DU BALLON</a:t>
            </a:r>
          </a:p>
        </p:txBody>
      </p:sp>
      <p:sp>
        <p:nvSpPr>
          <p:cNvPr id="34" name="TextBox 33">
            <a:extLst>
              <a:ext uri="{FF2B5EF4-FFF2-40B4-BE49-F238E27FC236}">
                <a16:creationId xmlns:a16="http://schemas.microsoft.com/office/drawing/2014/main" id="{509ED1A8-53BE-4B21-8CFC-11CE9C7DF27C}"/>
              </a:ext>
            </a:extLst>
          </p:cNvPr>
          <p:cNvSpPr txBox="1"/>
          <p:nvPr/>
        </p:nvSpPr>
        <p:spPr>
          <a:xfrm>
            <a:off x="4468325" y="745958"/>
            <a:ext cx="2676445" cy="1236429"/>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n-US" sz="1300" spc="-15" dirty="0">
                <a:latin typeface="DM Sans" pitchFamily="2" charset="77"/>
              </a:rPr>
              <a:t>AVANCER</a:t>
            </a:r>
          </a:p>
          <a:p>
            <a:pPr marL="285750" indent="-285750">
              <a:lnSpc>
                <a:spcPts val="1800"/>
              </a:lnSpc>
              <a:buFont typeface="Arial" panose="020B0604020202020204" pitchFamily="34" charset="0"/>
              <a:buChar char="•"/>
            </a:pPr>
            <a:r>
              <a:rPr lang="en-US" sz="1300" spc="-15" dirty="0">
                <a:latin typeface="DM Sans" pitchFamily="2" charset="77"/>
              </a:rPr>
              <a:t>ALTERNANACE DE JEU</a:t>
            </a:r>
          </a:p>
          <a:p>
            <a:pPr marL="285750" indent="-285750">
              <a:lnSpc>
                <a:spcPts val="1800"/>
              </a:lnSpc>
              <a:buFont typeface="Arial" panose="020B0604020202020204" pitchFamily="34" charset="0"/>
              <a:buChar char="•"/>
            </a:pPr>
            <a:r>
              <a:rPr lang="en-US" sz="1300" spc="-15" dirty="0">
                <a:latin typeface="DM Sans" pitchFamily="2" charset="77"/>
              </a:rPr>
              <a:t>CONSERVATION</a:t>
            </a:r>
          </a:p>
          <a:p>
            <a:pPr marL="285750" indent="-285750">
              <a:lnSpc>
                <a:spcPts val="1800"/>
              </a:lnSpc>
              <a:buFont typeface="Arial" panose="020B0604020202020204" pitchFamily="34" charset="0"/>
              <a:buChar char="•"/>
            </a:pPr>
            <a:r>
              <a:rPr lang="en-US" sz="1300" spc="-15" dirty="0">
                <a:latin typeface="DM Sans" pitchFamily="2" charset="77"/>
              </a:rPr>
              <a:t>CONTINUITE</a:t>
            </a:r>
          </a:p>
          <a:p>
            <a:pPr marL="285750" indent="-285750">
              <a:lnSpc>
                <a:spcPts val="1800"/>
              </a:lnSpc>
              <a:buFont typeface="Arial" panose="020B0604020202020204" pitchFamily="34" charset="0"/>
              <a:buChar char="•"/>
            </a:pPr>
            <a:endParaRPr lang="en-US" sz="1300" spc="-15" dirty="0">
              <a:latin typeface="DM Sans" pitchFamily="2" charset="77"/>
            </a:endParaRPr>
          </a:p>
        </p:txBody>
      </p:sp>
      <p:sp>
        <p:nvSpPr>
          <p:cNvPr id="35" name="TextBox 34">
            <a:extLst>
              <a:ext uri="{FF2B5EF4-FFF2-40B4-BE49-F238E27FC236}">
                <a16:creationId xmlns:a16="http://schemas.microsoft.com/office/drawing/2014/main" id="{A537525C-5DC3-4B77-A924-B48FAB9AA224}"/>
              </a:ext>
            </a:extLst>
          </p:cNvPr>
          <p:cNvSpPr txBox="1"/>
          <p:nvPr/>
        </p:nvSpPr>
        <p:spPr>
          <a:xfrm>
            <a:off x="4299939" y="367779"/>
            <a:ext cx="2484608" cy="355225"/>
          </a:xfrm>
          <a:prstGeom prst="rect">
            <a:avLst/>
          </a:prstGeom>
          <a:noFill/>
        </p:spPr>
        <p:txBody>
          <a:bodyPr wrap="square" rtlCol="0" anchor="b">
            <a:spAutoFit/>
          </a:bodyPr>
          <a:lstStyle/>
          <a:p>
            <a:pPr algn="ctr">
              <a:lnSpc>
                <a:spcPts val="2160"/>
              </a:lnSpc>
            </a:pPr>
            <a:r>
              <a:rPr lang="en-US" sz="1400" b="1" spc="-15" dirty="0">
                <a:effectLst>
                  <a:outerShdw blurRad="38100" dist="38100" dir="2700000" algn="tl">
                    <a:srgbClr val="000000">
                      <a:alpha val="43137"/>
                    </a:srgbClr>
                  </a:outerShdw>
                </a:effectLst>
                <a:latin typeface="DM Sans" pitchFamily="2" charset="77"/>
              </a:rPr>
              <a:t>CELLULE VIE DU BALLON</a:t>
            </a:r>
          </a:p>
        </p:txBody>
      </p:sp>
      <p:sp>
        <p:nvSpPr>
          <p:cNvPr id="38" name="TextBox 37">
            <a:extLst>
              <a:ext uri="{FF2B5EF4-FFF2-40B4-BE49-F238E27FC236}">
                <a16:creationId xmlns:a16="http://schemas.microsoft.com/office/drawing/2014/main" id="{45889F1E-D413-4CBF-9A43-3CB0BF16BB6E}"/>
              </a:ext>
            </a:extLst>
          </p:cNvPr>
          <p:cNvSpPr txBox="1"/>
          <p:nvPr/>
        </p:nvSpPr>
        <p:spPr>
          <a:xfrm>
            <a:off x="7192177" y="3868607"/>
            <a:ext cx="3150209" cy="1005596"/>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n-US" sz="1300" spc="-15" dirty="0">
                <a:latin typeface="DM Sans" pitchFamily="2" charset="77"/>
              </a:rPr>
              <a:t>OCCUPATION ESPACES PROFOND</a:t>
            </a:r>
          </a:p>
          <a:p>
            <a:pPr marL="285750" indent="-285750">
              <a:lnSpc>
                <a:spcPts val="1800"/>
              </a:lnSpc>
              <a:buFont typeface="Arial" panose="020B0604020202020204" pitchFamily="34" charset="0"/>
              <a:buChar char="•"/>
            </a:pPr>
            <a:r>
              <a:rPr lang="en-US" sz="1300" spc="-15" dirty="0">
                <a:latin typeface="DM Sans" pitchFamily="2" charset="77"/>
              </a:rPr>
              <a:t>MOUVEMENT EN PERMANANCE</a:t>
            </a:r>
          </a:p>
          <a:p>
            <a:pPr marL="285750" indent="-285750">
              <a:lnSpc>
                <a:spcPts val="1800"/>
              </a:lnSpc>
              <a:buFont typeface="Arial" panose="020B0604020202020204" pitchFamily="34" charset="0"/>
              <a:buChar char="•"/>
            </a:pPr>
            <a:r>
              <a:rPr lang="en-US" sz="1300" spc="-15" dirty="0">
                <a:latin typeface="DM Sans" pitchFamily="2" charset="77"/>
              </a:rPr>
              <a:t>CIRCULATION  VIS A VIS LE RAPPORT DU FORCES</a:t>
            </a:r>
          </a:p>
        </p:txBody>
      </p:sp>
      <p:sp>
        <p:nvSpPr>
          <p:cNvPr id="42" name="TextBox 41">
            <a:extLst>
              <a:ext uri="{FF2B5EF4-FFF2-40B4-BE49-F238E27FC236}">
                <a16:creationId xmlns:a16="http://schemas.microsoft.com/office/drawing/2014/main" id="{63302AAA-5E5A-4FEB-9273-630A38AAD6CB}"/>
              </a:ext>
            </a:extLst>
          </p:cNvPr>
          <p:cNvSpPr txBox="1"/>
          <p:nvPr/>
        </p:nvSpPr>
        <p:spPr>
          <a:xfrm>
            <a:off x="3373610" y="5972092"/>
            <a:ext cx="3623182" cy="656590"/>
          </a:xfrm>
          <a:prstGeom prst="rect">
            <a:avLst/>
          </a:prstGeom>
          <a:noFill/>
        </p:spPr>
        <p:txBody>
          <a:bodyPr wrap="square" rtlCol="0" anchor="b">
            <a:spAutoFit/>
          </a:bodyPr>
          <a:lstStyle/>
          <a:p>
            <a:pPr algn="ctr">
              <a:lnSpc>
                <a:spcPts val="4440"/>
              </a:lnSpc>
            </a:pPr>
            <a:r>
              <a:rPr lang="en-US" sz="3700" b="1" spc="-145">
                <a:solidFill>
                  <a:schemeClr val="tx2"/>
                </a:solidFill>
                <a:latin typeface="DM Sans" pitchFamily="2" charset="77"/>
              </a:rPr>
              <a:t>PAC PRINCIPE</a:t>
            </a:r>
            <a:endParaRPr lang="en-US" sz="3700" b="1" spc="-145" dirty="0">
              <a:solidFill>
                <a:schemeClr val="tx2"/>
              </a:solidFill>
              <a:latin typeface="DM Sans" pitchFamily="2" charset="77"/>
            </a:endParaRPr>
          </a:p>
        </p:txBody>
      </p:sp>
      <p:sp>
        <p:nvSpPr>
          <p:cNvPr id="43" name="TextBox 42">
            <a:extLst>
              <a:ext uri="{FF2B5EF4-FFF2-40B4-BE49-F238E27FC236}">
                <a16:creationId xmlns:a16="http://schemas.microsoft.com/office/drawing/2014/main" id="{1E81F502-9803-421B-8E52-D163B6ACE747}"/>
              </a:ext>
            </a:extLst>
          </p:cNvPr>
          <p:cNvSpPr txBox="1"/>
          <p:nvPr/>
        </p:nvSpPr>
        <p:spPr>
          <a:xfrm>
            <a:off x="6706294" y="6138460"/>
            <a:ext cx="3766776" cy="335989"/>
          </a:xfrm>
          <a:prstGeom prst="rect">
            <a:avLst/>
          </a:prstGeom>
          <a:noFill/>
        </p:spPr>
        <p:txBody>
          <a:bodyPr wrap="square" rtlCol="0" anchor="t">
            <a:spAutoFit/>
          </a:bodyPr>
          <a:lstStyle/>
          <a:p>
            <a:pPr algn="ctr">
              <a:lnSpc>
                <a:spcPts val="1920"/>
              </a:lnSpc>
            </a:pPr>
            <a:r>
              <a:rPr lang="en-US" sz="1600" spc="-65" dirty="0">
                <a:latin typeface="DM Sans" pitchFamily="2" charset="77"/>
              </a:rPr>
              <a:t>(PRESSION=AVANCER+CONSERVATION)</a:t>
            </a:r>
          </a:p>
        </p:txBody>
      </p:sp>
      <p:sp>
        <p:nvSpPr>
          <p:cNvPr id="2" name="Arrow: Left-Up 1">
            <a:extLst>
              <a:ext uri="{FF2B5EF4-FFF2-40B4-BE49-F238E27FC236}">
                <a16:creationId xmlns:a16="http://schemas.microsoft.com/office/drawing/2014/main" id="{9A29555B-F7DE-CE27-4078-089E05E9E733}"/>
              </a:ext>
            </a:extLst>
          </p:cNvPr>
          <p:cNvSpPr/>
          <p:nvPr/>
        </p:nvSpPr>
        <p:spPr>
          <a:xfrm flipH="1">
            <a:off x="327904" y="557613"/>
            <a:ext cx="9123957" cy="5530010"/>
          </a:xfrm>
          <a:prstGeom prst="leftUpArrow">
            <a:avLst>
              <a:gd name="adj1" fmla="val 7136"/>
              <a:gd name="adj2" fmla="val 6110"/>
              <a:gd name="adj3" fmla="val 9477"/>
            </a:avLst>
          </a:prstGeom>
          <a:solidFill>
            <a:srgbClr val="DD3F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79BFE0D2-7115-3769-ADB1-CBC5AC53073A}"/>
              </a:ext>
            </a:extLst>
          </p:cNvPr>
          <p:cNvSpPr txBox="1"/>
          <p:nvPr/>
        </p:nvSpPr>
        <p:spPr>
          <a:xfrm rot="16200000">
            <a:off x="-532179" y="3372045"/>
            <a:ext cx="2371187" cy="369332"/>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PRESSION</a:t>
            </a:r>
          </a:p>
        </p:txBody>
      </p:sp>
      <p:sp>
        <p:nvSpPr>
          <p:cNvPr id="46" name="TextBox 45">
            <a:extLst>
              <a:ext uri="{FF2B5EF4-FFF2-40B4-BE49-F238E27FC236}">
                <a16:creationId xmlns:a16="http://schemas.microsoft.com/office/drawing/2014/main" id="{60957D6D-A302-5AD5-95B3-88B31C93E349}"/>
              </a:ext>
            </a:extLst>
          </p:cNvPr>
          <p:cNvSpPr txBox="1"/>
          <p:nvPr/>
        </p:nvSpPr>
        <p:spPr>
          <a:xfrm rot="20237842">
            <a:off x="9143883" y="956814"/>
            <a:ext cx="2371187" cy="369332"/>
          </a:xfrm>
          <a:prstGeom prst="rect">
            <a:avLst/>
          </a:prstGeom>
          <a:solidFill>
            <a:schemeClr val="accent6"/>
          </a:solidFill>
        </p:spPr>
        <p:txBody>
          <a:bodyPr wrap="square" rtlCol="0">
            <a:spAutoFit/>
          </a:bodyPr>
          <a:lstStyle/>
          <a:p>
            <a:r>
              <a:rPr lang="fr-FR" b="1" dirty="0">
                <a:effectLst>
                  <a:outerShdw blurRad="38100" dist="38100" dir="2700000" algn="tl">
                    <a:srgbClr val="000000">
                      <a:alpha val="43137"/>
                    </a:srgbClr>
                  </a:outerShdw>
                </a:effectLst>
              </a:rPr>
              <a:t>CONSERVATION</a:t>
            </a:r>
          </a:p>
        </p:txBody>
      </p:sp>
      <p:sp>
        <p:nvSpPr>
          <p:cNvPr id="47" name="TextBox 46">
            <a:extLst>
              <a:ext uri="{FF2B5EF4-FFF2-40B4-BE49-F238E27FC236}">
                <a16:creationId xmlns:a16="http://schemas.microsoft.com/office/drawing/2014/main" id="{5BFAA1C3-6A98-25E6-9F91-1EC97E590402}"/>
              </a:ext>
            </a:extLst>
          </p:cNvPr>
          <p:cNvSpPr txBox="1"/>
          <p:nvPr/>
        </p:nvSpPr>
        <p:spPr>
          <a:xfrm>
            <a:off x="3999607" y="5569218"/>
            <a:ext cx="2371187" cy="369332"/>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AVANCER</a:t>
            </a:r>
          </a:p>
        </p:txBody>
      </p:sp>
      <p:sp>
        <p:nvSpPr>
          <p:cNvPr id="48" name="TextBox 47">
            <a:extLst>
              <a:ext uri="{FF2B5EF4-FFF2-40B4-BE49-F238E27FC236}">
                <a16:creationId xmlns:a16="http://schemas.microsoft.com/office/drawing/2014/main" id="{CCFBA610-0990-59FA-186F-ACD89CCE34A8}"/>
              </a:ext>
            </a:extLst>
          </p:cNvPr>
          <p:cNvSpPr txBox="1"/>
          <p:nvPr/>
        </p:nvSpPr>
        <p:spPr>
          <a:xfrm>
            <a:off x="6889403" y="3558048"/>
            <a:ext cx="2562459" cy="355225"/>
          </a:xfrm>
          <a:prstGeom prst="rect">
            <a:avLst/>
          </a:prstGeom>
          <a:noFill/>
        </p:spPr>
        <p:txBody>
          <a:bodyPr wrap="square" rtlCol="0" anchor="b">
            <a:spAutoFit/>
          </a:bodyPr>
          <a:lstStyle/>
          <a:p>
            <a:pPr algn="ctr">
              <a:lnSpc>
                <a:spcPts val="2160"/>
              </a:lnSpc>
            </a:pPr>
            <a:r>
              <a:rPr lang="en-US" sz="1400" b="1" spc="-15" dirty="0">
                <a:effectLst>
                  <a:outerShdw blurRad="38100" dist="38100" dir="2700000" algn="tl">
                    <a:srgbClr val="000000">
                      <a:alpha val="43137"/>
                    </a:srgbClr>
                  </a:outerShdw>
                </a:effectLst>
                <a:latin typeface="DM Sans" pitchFamily="2" charset="77"/>
              </a:rPr>
              <a:t>AUTRES JOUESES</a:t>
            </a:r>
          </a:p>
        </p:txBody>
      </p:sp>
      <p:sp>
        <p:nvSpPr>
          <p:cNvPr id="4" name="TextBox 3">
            <a:extLst>
              <a:ext uri="{FF2B5EF4-FFF2-40B4-BE49-F238E27FC236}">
                <a16:creationId xmlns:a16="http://schemas.microsoft.com/office/drawing/2014/main" id="{9C5F6CD6-EE23-A404-6FF4-C532E202B35C}"/>
              </a:ext>
            </a:extLst>
          </p:cNvPr>
          <p:cNvSpPr txBox="1"/>
          <p:nvPr/>
        </p:nvSpPr>
        <p:spPr>
          <a:xfrm>
            <a:off x="779847" y="5946220"/>
            <a:ext cx="1102282" cy="261610"/>
          </a:xfrm>
          <a:prstGeom prst="rect">
            <a:avLst/>
          </a:prstGeom>
          <a:noFill/>
        </p:spPr>
        <p:txBody>
          <a:bodyPr wrap="square" rtlCol="0">
            <a:spAutoFit/>
          </a:bodyPr>
          <a:lstStyle/>
          <a:p>
            <a:r>
              <a:rPr lang="fr-FR" sz="1100" dirty="0"/>
              <a:t>OMONDI T.</a:t>
            </a:r>
          </a:p>
        </p:txBody>
      </p:sp>
    </p:spTree>
    <p:extLst>
      <p:ext uri="{BB962C8B-B14F-4D97-AF65-F5344CB8AC3E}">
        <p14:creationId xmlns:p14="http://schemas.microsoft.com/office/powerpoint/2010/main" val="1911512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362">
            <a:extLst>
              <a:ext uri="{FF2B5EF4-FFF2-40B4-BE49-F238E27FC236}">
                <a16:creationId xmlns:a16="http://schemas.microsoft.com/office/drawing/2014/main" id="{A55CC1EA-6AC9-4E93-B797-DB811312D389}"/>
              </a:ext>
            </a:extLst>
          </p:cNvPr>
          <p:cNvSpPr>
            <a:spLocks noChangeArrowheads="1"/>
          </p:cNvSpPr>
          <p:nvPr/>
        </p:nvSpPr>
        <p:spPr bwMode="auto">
          <a:xfrm>
            <a:off x="2733978" y="2977207"/>
            <a:ext cx="19225" cy="664645"/>
          </a:xfrm>
          <a:custGeom>
            <a:avLst/>
            <a:gdLst>
              <a:gd name="T0" fmla="*/ 31 w 32"/>
              <a:gd name="T1" fmla="*/ 122 h 1065"/>
              <a:gd name="T2" fmla="*/ 0 w 32"/>
              <a:gd name="T3" fmla="*/ 122 h 1065"/>
              <a:gd name="T4" fmla="*/ 0 w 32"/>
              <a:gd name="T5" fmla="*/ 0 h 1065"/>
              <a:gd name="T6" fmla="*/ 31 w 32"/>
              <a:gd name="T7" fmla="*/ 0 h 1065"/>
              <a:gd name="T8" fmla="*/ 31 w 32"/>
              <a:gd name="T9" fmla="*/ 122 h 1065"/>
              <a:gd name="T10" fmla="*/ 31 w 32"/>
              <a:gd name="T11" fmla="*/ 367 h 1065"/>
              <a:gd name="T12" fmla="*/ 0 w 32"/>
              <a:gd name="T13" fmla="*/ 367 h 1065"/>
              <a:gd name="T14" fmla="*/ 0 w 32"/>
              <a:gd name="T15" fmla="*/ 244 h 1065"/>
              <a:gd name="T16" fmla="*/ 31 w 32"/>
              <a:gd name="T17" fmla="*/ 244 h 1065"/>
              <a:gd name="T18" fmla="*/ 31 w 32"/>
              <a:gd name="T19" fmla="*/ 367 h 1065"/>
              <a:gd name="T20" fmla="*/ 31 w 32"/>
              <a:gd name="T21" fmla="*/ 611 h 1065"/>
              <a:gd name="T22" fmla="*/ 0 w 32"/>
              <a:gd name="T23" fmla="*/ 611 h 1065"/>
              <a:gd name="T24" fmla="*/ 0 w 32"/>
              <a:gd name="T25" fmla="*/ 489 h 1065"/>
              <a:gd name="T26" fmla="*/ 31 w 32"/>
              <a:gd name="T27" fmla="*/ 489 h 1065"/>
              <a:gd name="T28" fmla="*/ 31 w 32"/>
              <a:gd name="T29" fmla="*/ 611 h 1065"/>
              <a:gd name="T30" fmla="*/ 31 w 32"/>
              <a:gd name="T31" fmla="*/ 856 h 1065"/>
              <a:gd name="T32" fmla="*/ 0 w 32"/>
              <a:gd name="T33" fmla="*/ 856 h 1065"/>
              <a:gd name="T34" fmla="*/ 0 w 32"/>
              <a:gd name="T35" fmla="*/ 734 h 1065"/>
              <a:gd name="T36" fmla="*/ 31 w 32"/>
              <a:gd name="T37" fmla="*/ 734 h 1065"/>
              <a:gd name="T38" fmla="*/ 31 w 32"/>
              <a:gd name="T39" fmla="*/ 856 h 1065"/>
              <a:gd name="T40" fmla="*/ 31 w 32"/>
              <a:gd name="T41" fmla="*/ 1064 h 1065"/>
              <a:gd name="T42" fmla="*/ 0 w 32"/>
              <a:gd name="T43" fmla="*/ 1064 h 1065"/>
              <a:gd name="T44" fmla="*/ 0 w 32"/>
              <a:gd name="T45" fmla="*/ 978 h 1065"/>
              <a:gd name="T46" fmla="*/ 31 w 32"/>
              <a:gd name="T47" fmla="*/ 978 h 1065"/>
              <a:gd name="T48" fmla="*/ 31 w 32"/>
              <a:gd name="T49" fmla="*/ 106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1065">
                <a:moveTo>
                  <a:pt x="31" y="122"/>
                </a:moveTo>
                <a:lnTo>
                  <a:pt x="0" y="122"/>
                </a:lnTo>
                <a:lnTo>
                  <a:pt x="0" y="0"/>
                </a:lnTo>
                <a:lnTo>
                  <a:pt x="31" y="0"/>
                </a:lnTo>
                <a:lnTo>
                  <a:pt x="31" y="122"/>
                </a:lnTo>
                <a:close/>
                <a:moveTo>
                  <a:pt x="31" y="367"/>
                </a:moveTo>
                <a:lnTo>
                  <a:pt x="0" y="367"/>
                </a:lnTo>
                <a:lnTo>
                  <a:pt x="0" y="244"/>
                </a:lnTo>
                <a:lnTo>
                  <a:pt x="31" y="244"/>
                </a:lnTo>
                <a:lnTo>
                  <a:pt x="31" y="367"/>
                </a:lnTo>
                <a:close/>
                <a:moveTo>
                  <a:pt x="31" y="611"/>
                </a:moveTo>
                <a:lnTo>
                  <a:pt x="0" y="611"/>
                </a:lnTo>
                <a:lnTo>
                  <a:pt x="0" y="489"/>
                </a:lnTo>
                <a:lnTo>
                  <a:pt x="31" y="489"/>
                </a:lnTo>
                <a:lnTo>
                  <a:pt x="31" y="611"/>
                </a:lnTo>
                <a:close/>
                <a:moveTo>
                  <a:pt x="31" y="856"/>
                </a:moveTo>
                <a:lnTo>
                  <a:pt x="0" y="856"/>
                </a:lnTo>
                <a:lnTo>
                  <a:pt x="0" y="734"/>
                </a:lnTo>
                <a:lnTo>
                  <a:pt x="31" y="734"/>
                </a:lnTo>
                <a:lnTo>
                  <a:pt x="31" y="856"/>
                </a:lnTo>
                <a:close/>
                <a:moveTo>
                  <a:pt x="31" y="1064"/>
                </a:moveTo>
                <a:lnTo>
                  <a:pt x="0" y="1064"/>
                </a:lnTo>
                <a:lnTo>
                  <a:pt x="0" y="978"/>
                </a:lnTo>
                <a:lnTo>
                  <a:pt x="31" y="978"/>
                </a:lnTo>
                <a:lnTo>
                  <a:pt x="31" y="1064"/>
                </a:lnTo>
                <a:close/>
              </a:path>
            </a:pathLst>
          </a:custGeom>
          <a:solidFill>
            <a:schemeClr val="accent1"/>
          </a:solidFill>
          <a:ln>
            <a:noFill/>
          </a:ln>
          <a:effectLst/>
        </p:spPr>
        <p:txBody>
          <a:bodyPr wrap="none" anchor="ctr"/>
          <a:lstStyle/>
          <a:p>
            <a:endParaRPr lang="en-US" sz="900" dirty="0">
              <a:latin typeface="DM Sans" pitchFamily="2" charset="77"/>
            </a:endParaRPr>
          </a:p>
        </p:txBody>
      </p:sp>
      <p:sp>
        <p:nvSpPr>
          <p:cNvPr id="360" name="Freeform 359">
            <a:extLst>
              <a:ext uri="{FF2B5EF4-FFF2-40B4-BE49-F238E27FC236}">
                <a16:creationId xmlns:a16="http://schemas.microsoft.com/office/drawing/2014/main" id="{6A647363-E742-40F6-B0AC-1FB6719F5550}"/>
              </a:ext>
            </a:extLst>
          </p:cNvPr>
          <p:cNvSpPr>
            <a:spLocks noChangeArrowheads="1"/>
          </p:cNvSpPr>
          <p:nvPr/>
        </p:nvSpPr>
        <p:spPr bwMode="auto">
          <a:xfrm>
            <a:off x="1117012" y="398957"/>
            <a:ext cx="10791543" cy="4857903"/>
          </a:xfrm>
          <a:custGeom>
            <a:avLst/>
            <a:gdLst>
              <a:gd name="T0" fmla="*/ 16598 w 17205"/>
              <a:gd name="T1" fmla="*/ 932 h 7820"/>
              <a:gd name="T2" fmla="*/ 17204 w 17205"/>
              <a:gd name="T3" fmla="*/ 116 h 7820"/>
              <a:gd name="T4" fmla="*/ 16194 w 17205"/>
              <a:gd name="T5" fmla="*/ 0 h 7820"/>
              <a:gd name="T6" fmla="*/ 16356 w 17205"/>
              <a:gd name="T7" fmla="*/ 373 h 7820"/>
              <a:gd name="T8" fmla="*/ 734 w 17205"/>
              <a:gd name="T9" fmla="*/ 7143 h 7820"/>
              <a:gd name="T10" fmla="*/ 283 w 17205"/>
              <a:gd name="T11" fmla="*/ 7032 h 7820"/>
              <a:gd name="T12" fmla="*/ 84 w 17205"/>
              <a:gd name="T13" fmla="*/ 7536 h 7820"/>
              <a:gd name="T14" fmla="*/ 588 w 17205"/>
              <a:gd name="T15" fmla="*/ 7736 h 7820"/>
              <a:gd name="T16" fmla="*/ 815 w 17205"/>
              <a:gd name="T17" fmla="*/ 7330 h 7820"/>
              <a:gd name="T18" fmla="*/ 16437 w 17205"/>
              <a:gd name="T19" fmla="*/ 559 h 7820"/>
              <a:gd name="T20" fmla="*/ 16598 w 17205"/>
              <a:gd name="T21" fmla="*/ 932 h 7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05" h="7820">
                <a:moveTo>
                  <a:pt x="16598" y="932"/>
                </a:moveTo>
                <a:lnTo>
                  <a:pt x="17204" y="116"/>
                </a:lnTo>
                <a:lnTo>
                  <a:pt x="16194" y="0"/>
                </a:lnTo>
                <a:lnTo>
                  <a:pt x="16356" y="373"/>
                </a:lnTo>
                <a:lnTo>
                  <a:pt x="734" y="7143"/>
                </a:lnTo>
                <a:cubicBezTo>
                  <a:pt x="628" y="7012"/>
                  <a:pt x="445" y="6962"/>
                  <a:pt x="283" y="7032"/>
                </a:cubicBezTo>
                <a:cubicBezTo>
                  <a:pt x="89" y="7116"/>
                  <a:pt x="0" y="7342"/>
                  <a:pt x="84" y="7536"/>
                </a:cubicBezTo>
                <a:cubicBezTo>
                  <a:pt x="168" y="7730"/>
                  <a:pt x="394" y="7819"/>
                  <a:pt x="588" y="7736"/>
                </a:cubicBezTo>
                <a:cubicBezTo>
                  <a:pt x="750" y="7665"/>
                  <a:pt x="839" y="7497"/>
                  <a:pt x="815" y="7330"/>
                </a:cubicBezTo>
                <a:lnTo>
                  <a:pt x="16437" y="559"/>
                </a:lnTo>
                <a:lnTo>
                  <a:pt x="16598" y="932"/>
                </a:lnTo>
              </a:path>
            </a:pathLst>
          </a:custGeom>
          <a:solidFill>
            <a:schemeClr val="accent6"/>
          </a:solidFill>
          <a:ln>
            <a:noFill/>
          </a:ln>
          <a:effectLst/>
        </p:spPr>
        <p:txBody>
          <a:bodyPr wrap="none" anchor="ctr"/>
          <a:lstStyle/>
          <a:p>
            <a:endParaRPr lang="en-US" sz="900" dirty="0">
              <a:latin typeface="DM Sans" pitchFamily="2" charset="77"/>
            </a:endParaRPr>
          </a:p>
        </p:txBody>
      </p:sp>
      <p:sp>
        <p:nvSpPr>
          <p:cNvPr id="363" name="Freeform 362">
            <a:extLst>
              <a:ext uri="{FF2B5EF4-FFF2-40B4-BE49-F238E27FC236}">
                <a16:creationId xmlns:a16="http://schemas.microsoft.com/office/drawing/2014/main" id="{CF266E88-FCD2-4445-A5B0-2B4440895178}"/>
              </a:ext>
            </a:extLst>
          </p:cNvPr>
          <p:cNvSpPr>
            <a:spLocks noChangeArrowheads="1"/>
          </p:cNvSpPr>
          <p:nvPr/>
        </p:nvSpPr>
        <p:spPr bwMode="auto">
          <a:xfrm>
            <a:off x="5284074" y="1873127"/>
            <a:ext cx="19225" cy="664645"/>
          </a:xfrm>
          <a:custGeom>
            <a:avLst/>
            <a:gdLst>
              <a:gd name="T0" fmla="*/ 31 w 32"/>
              <a:gd name="T1" fmla="*/ 122 h 1065"/>
              <a:gd name="T2" fmla="*/ 0 w 32"/>
              <a:gd name="T3" fmla="*/ 122 h 1065"/>
              <a:gd name="T4" fmla="*/ 0 w 32"/>
              <a:gd name="T5" fmla="*/ 0 h 1065"/>
              <a:gd name="T6" fmla="*/ 31 w 32"/>
              <a:gd name="T7" fmla="*/ 0 h 1065"/>
              <a:gd name="T8" fmla="*/ 31 w 32"/>
              <a:gd name="T9" fmla="*/ 122 h 1065"/>
              <a:gd name="T10" fmla="*/ 31 w 32"/>
              <a:gd name="T11" fmla="*/ 367 h 1065"/>
              <a:gd name="T12" fmla="*/ 0 w 32"/>
              <a:gd name="T13" fmla="*/ 367 h 1065"/>
              <a:gd name="T14" fmla="*/ 0 w 32"/>
              <a:gd name="T15" fmla="*/ 244 h 1065"/>
              <a:gd name="T16" fmla="*/ 31 w 32"/>
              <a:gd name="T17" fmla="*/ 244 h 1065"/>
              <a:gd name="T18" fmla="*/ 31 w 32"/>
              <a:gd name="T19" fmla="*/ 367 h 1065"/>
              <a:gd name="T20" fmla="*/ 31 w 32"/>
              <a:gd name="T21" fmla="*/ 611 h 1065"/>
              <a:gd name="T22" fmla="*/ 0 w 32"/>
              <a:gd name="T23" fmla="*/ 611 h 1065"/>
              <a:gd name="T24" fmla="*/ 0 w 32"/>
              <a:gd name="T25" fmla="*/ 489 h 1065"/>
              <a:gd name="T26" fmla="*/ 31 w 32"/>
              <a:gd name="T27" fmla="*/ 489 h 1065"/>
              <a:gd name="T28" fmla="*/ 31 w 32"/>
              <a:gd name="T29" fmla="*/ 611 h 1065"/>
              <a:gd name="T30" fmla="*/ 31 w 32"/>
              <a:gd name="T31" fmla="*/ 856 h 1065"/>
              <a:gd name="T32" fmla="*/ 0 w 32"/>
              <a:gd name="T33" fmla="*/ 856 h 1065"/>
              <a:gd name="T34" fmla="*/ 0 w 32"/>
              <a:gd name="T35" fmla="*/ 734 h 1065"/>
              <a:gd name="T36" fmla="*/ 31 w 32"/>
              <a:gd name="T37" fmla="*/ 734 h 1065"/>
              <a:gd name="T38" fmla="*/ 31 w 32"/>
              <a:gd name="T39" fmla="*/ 856 h 1065"/>
              <a:gd name="T40" fmla="*/ 31 w 32"/>
              <a:gd name="T41" fmla="*/ 1064 h 1065"/>
              <a:gd name="T42" fmla="*/ 0 w 32"/>
              <a:gd name="T43" fmla="*/ 1064 h 1065"/>
              <a:gd name="T44" fmla="*/ 0 w 32"/>
              <a:gd name="T45" fmla="*/ 978 h 1065"/>
              <a:gd name="T46" fmla="*/ 31 w 32"/>
              <a:gd name="T47" fmla="*/ 978 h 1065"/>
              <a:gd name="T48" fmla="*/ 31 w 32"/>
              <a:gd name="T49" fmla="*/ 106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1065">
                <a:moveTo>
                  <a:pt x="31" y="122"/>
                </a:moveTo>
                <a:lnTo>
                  <a:pt x="0" y="122"/>
                </a:lnTo>
                <a:lnTo>
                  <a:pt x="0" y="0"/>
                </a:lnTo>
                <a:lnTo>
                  <a:pt x="31" y="0"/>
                </a:lnTo>
                <a:lnTo>
                  <a:pt x="31" y="122"/>
                </a:lnTo>
                <a:close/>
                <a:moveTo>
                  <a:pt x="31" y="367"/>
                </a:moveTo>
                <a:lnTo>
                  <a:pt x="0" y="367"/>
                </a:lnTo>
                <a:lnTo>
                  <a:pt x="0" y="244"/>
                </a:lnTo>
                <a:lnTo>
                  <a:pt x="31" y="244"/>
                </a:lnTo>
                <a:lnTo>
                  <a:pt x="31" y="367"/>
                </a:lnTo>
                <a:close/>
                <a:moveTo>
                  <a:pt x="31" y="611"/>
                </a:moveTo>
                <a:lnTo>
                  <a:pt x="0" y="611"/>
                </a:lnTo>
                <a:lnTo>
                  <a:pt x="0" y="489"/>
                </a:lnTo>
                <a:lnTo>
                  <a:pt x="31" y="489"/>
                </a:lnTo>
                <a:lnTo>
                  <a:pt x="31" y="611"/>
                </a:lnTo>
                <a:close/>
                <a:moveTo>
                  <a:pt x="31" y="856"/>
                </a:moveTo>
                <a:lnTo>
                  <a:pt x="0" y="856"/>
                </a:lnTo>
                <a:lnTo>
                  <a:pt x="0" y="734"/>
                </a:lnTo>
                <a:lnTo>
                  <a:pt x="31" y="734"/>
                </a:lnTo>
                <a:lnTo>
                  <a:pt x="31" y="856"/>
                </a:lnTo>
                <a:close/>
                <a:moveTo>
                  <a:pt x="31" y="1064"/>
                </a:moveTo>
                <a:lnTo>
                  <a:pt x="0" y="1064"/>
                </a:lnTo>
                <a:lnTo>
                  <a:pt x="0" y="978"/>
                </a:lnTo>
                <a:lnTo>
                  <a:pt x="31" y="978"/>
                </a:lnTo>
                <a:lnTo>
                  <a:pt x="31" y="1064"/>
                </a:lnTo>
                <a:close/>
              </a:path>
            </a:pathLst>
          </a:custGeom>
          <a:solidFill>
            <a:schemeClr val="accent2"/>
          </a:solidFill>
          <a:ln>
            <a:noFill/>
          </a:ln>
          <a:effectLst/>
        </p:spPr>
        <p:txBody>
          <a:bodyPr wrap="none" anchor="ctr"/>
          <a:lstStyle/>
          <a:p>
            <a:endParaRPr lang="en-US" sz="900" dirty="0">
              <a:latin typeface="DM Sans" pitchFamily="2" charset="77"/>
            </a:endParaRPr>
          </a:p>
        </p:txBody>
      </p:sp>
      <p:sp>
        <p:nvSpPr>
          <p:cNvPr id="367" name="Freeform 366">
            <a:extLst>
              <a:ext uri="{FF2B5EF4-FFF2-40B4-BE49-F238E27FC236}">
                <a16:creationId xmlns:a16="http://schemas.microsoft.com/office/drawing/2014/main" id="{027C3A56-0115-4DFB-8CF9-D7668F5EBA02}"/>
              </a:ext>
            </a:extLst>
          </p:cNvPr>
          <p:cNvSpPr>
            <a:spLocks noChangeArrowheads="1"/>
          </p:cNvSpPr>
          <p:nvPr/>
        </p:nvSpPr>
        <p:spPr bwMode="auto">
          <a:xfrm>
            <a:off x="7857313" y="2831644"/>
            <a:ext cx="19226" cy="664645"/>
          </a:xfrm>
          <a:custGeom>
            <a:avLst/>
            <a:gdLst>
              <a:gd name="T0" fmla="*/ 30 w 31"/>
              <a:gd name="T1" fmla="*/ 85 h 1065"/>
              <a:gd name="T2" fmla="*/ 0 w 31"/>
              <a:gd name="T3" fmla="*/ 85 h 1065"/>
              <a:gd name="T4" fmla="*/ 0 w 31"/>
              <a:gd name="T5" fmla="*/ 0 h 1065"/>
              <a:gd name="T6" fmla="*/ 30 w 31"/>
              <a:gd name="T7" fmla="*/ 0 h 1065"/>
              <a:gd name="T8" fmla="*/ 30 w 31"/>
              <a:gd name="T9" fmla="*/ 85 h 1065"/>
              <a:gd name="T10" fmla="*/ 30 w 31"/>
              <a:gd name="T11" fmla="*/ 330 h 1065"/>
              <a:gd name="T12" fmla="*/ 0 w 31"/>
              <a:gd name="T13" fmla="*/ 330 h 1065"/>
              <a:gd name="T14" fmla="*/ 0 w 31"/>
              <a:gd name="T15" fmla="*/ 208 h 1065"/>
              <a:gd name="T16" fmla="*/ 30 w 31"/>
              <a:gd name="T17" fmla="*/ 208 h 1065"/>
              <a:gd name="T18" fmla="*/ 30 w 31"/>
              <a:gd name="T19" fmla="*/ 330 h 1065"/>
              <a:gd name="T20" fmla="*/ 30 w 31"/>
              <a:gd name="T21" fmla="*/ 575 h 1065"/>
              <a:gd name="T22" fmla="*/ 0 w 31"/>
              <a:gd name="T23" fmla="*/ 575 h 1065"/>
              <a:gd name="T24" fmla="*/ 0 w 31"/>
              <a:gd name="T25" fmla="*/ 452 h 1065"/>
              <a:gd name="T26" fmla="*/ 30 w 31"/>
              <a:gd name="T27" fmla="*/ 452 h 1065"/>
              <a:gd name="T28" fmla="*/ 30 w 31"/>
              <a:gd name="T29" fmla="*/ 575 h 1065"/>
              <a:gd name="T30" fmla="*/ 30 w 31"/>
              <a:gd name="T31" fmla="*/ 819 h 1065"/>
              <a:gd name="T32" fmla="*/ 0 w 31"/>
              <a:gd name="T33" fmla="*/ 819 h 1065"/>
              <a:gd name="T34" fmla="*/ 0 w 31"/>
              <a:gd name="T35" fmla="*/ 697 h 1065"/>
              <a:gd name="T36" fmla="*/ 30 w 31"/>
              <a:gd name="T37" fmla="*/ 697 h 1065"/>
              <a:gd name="T38" fmla="*/ 30 w 31"/>
              <a:gd name="T39" fmla="*/ 819 h 1065"/>
              <a:gd name="T40" fmla="*/ 30 w 31"/>
              <a:gd name="T41" fmla="*/ 1064 h 1065"/>
              <a:gd name="T42" fmla="*/ 0 w 31"/>
              <a:gd name="T43" fmla="*/ 1064 h 1065"/>
              <a:gd name="T44" fmla="*/ 0 w 31"/>
              <a:gd name="T45" fmla="*/ 942 h 1065"/>
              <a:gd name="T46" fmla="*/ 30 w 31"/>
              <a:gd name="T47" fmla="*/ 942 h 1065"/>
              <a:gd name="T48" fmla="*/ 30 w 31"/>
              <a:gd name="T49" fmla="*/ 106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065">
                <a:moveTo>
                  <a:pt x="30" y="85"/>
                </a:moveTo>
                <a:lnTo>
                  <a:pt x="0" y="85"/>
                </a:lnTo>
                <a:lnTo>
                  <a:pt x="0" y="0"/>
                </a:lnTo>
                <a:lnTo>
                  <a:pt x="30" y="0"/>
                </a:lnTo>
                <a:lnTo>
                  <a:pt x="30" y="85"/>
                </a:lnTo>
                <a:close/>
                <a:moveTo>
                  <a:pt x="30" y="330"/>
                </a:moveTo>
                <a:lnTo>
                  <a:pt x="0" y="330"/>
                </a:lnTo>
                <a:lnTo>
                  <a:pt x="0" y="208"/>
                </a:lnTo>
                <a:lnTo>
                  <a:pt x="30" y="208"/>
                </a:lnTo>
                <a:lnTo>
                  <a:pt x="30" y="330"/>
                </a:lnTo>
                <a:close/>
                <a:moveTo>
                  <a:pt x="30" y="575"/>
                </a:moveTo>
                <a:lnTo>
                  <a:pt x="0" y="575"/>
                </a:lnTo>
                <a:lnTo>
                  <a:pt x="0" y="452"/>
                </a:lnTo>
                <a:lnTo>
                  <a:pt x="30" y="452"/>
                </a:lnTo>
                <a:lnTo>
                  <a:pt x="30" y="575"/>
                </a:lnTo>
                <a:close/>
                <a:moveTo>
                  <a:pt x="30" y="819"/>
                </a:moveTo>
                <a:lnTo>
                  <a:pt x="0" y="819"/>
                </a:lnTo>
                <a:lnTo>
                  <a:pt x="0" y="697"/>
                </a:lnTo>
                <a:lnTo>
                  <a:pt x="30" y="697"/>
                </a:lnTo>
                <a:lnTo>
                  <a:pt x="30" y="819"/>
                </a:lnTo>
                <a:close/>
                <a:moveTo>
                  <a:pt x="30" y="1064"/>
                </a:moveTo>
                <a:lnTo>
                  <a:pt x="0" y="1064"/>
                </a:lnTo>
                <a:lnTo>
                  <a:pt x="0" y="942"/>
                </a:lnTo>
                <a:lnTo>
                  <a:pt x="30" y="942"/>
                </a:lnTo>
                <a:lnTo>
                  <a:pt x="30" y="1064"/>
                </a:lnTo>
                <a:close/>
              </a:path>
            </a:pathLst>
          </a:custGeom>
          <a:solidFill>
            <a:schemeClr val="accent4"/>
          </a:solidFill>
          <a:ln>
            <a:noFill/>
          </a:ln>
          <a:effectLst/>
        </p:spPr>
        <p:txBody>
          <a:bodyPr wrap="none" anchor="ctr"/>
          <a:lstStyle/>
          <a:p>
            <a:endParaRPr lang="en-US" sz="900" dirty="0">
              <a:latin typeface="DM Sans" pitchFamily="2" charset="77"/>
            </a:endParaRPr>
          </a:p>
        </p:txBody>
      </p:sp>
      <p:sp>
        <p:nvSpPr>
          <p:cNvPr id="369" name="Freeform 368">
            <a:extLst>
              <a:ext uri="{FF2B5EF4-FFF2-40B4-BE49-F238E27FC236}">
                <a16:creationId xmlns:a16="http://schemas.microsoft.com/office/drawing/2014/main" id="{3732C2D6-C14F-413A-99B6-33C52D488E10}"/>
              </a:ext>
            </a:extLst>
          </p:cNvPr>
          <p:cNvSpPr>
            <a:spLocks noChangeArrowheads="1"/>
          </p:cNvSpPr>
          <p:nvPr/>
        </p:nvSpPr>
        <p:spPr bwMode="auto">
          <a:xfrm>
            <a:off x="2007538" y="3641852"/>
            <a:ext cx="1466614" cy="1466614"/>
          </a:xfrm>
          <a:custGeom>
            <a:avLst/>
            <a:gdLst>
              <a:gd name="T0" fmla="*/ 2353 w 2354"/>
              <a:gd name="T1" fmla="*/ 1176 h 2355"/>
              <a:gd name="T2" fmla="*/ 1177 w 2354"/>
              <a:gd name="T3" fmla="*/ 2354 h 2355"/>
              <a:gd name="T4" fmla="*/ 0 w 2354"/>
              <a:gd name="T5" fmla="*/ 1176 h 2355"/>
              <a:gd name="T6" fmla="*/ 1177 w 2354"/>
              <a:gd name="T7" fmla="*/ 0 h 2355"/>
              <a:gd name="T8" fmla="*/ 2353 w 2354"/>
              <a:gd name="T9" fmla="*/ 1176 h 2355"/>
            </a:gdLst>
            <a:ahLst/>
            <a:cxnLst>
              <a:cxn ang="0">
                <a:pos x="T0" y="T1"/>
              </a:cxn>
              <a:cxn ang="0">
                <a:pos x="T2" y="T3"/>
              </a:cxn>
              <a:cxn ang="0">
                <a:pos x="T4" y="T5"/>
              </a:cxn>
              <a:cxn ang="0">
                <a:pos x="T6" y="T7"/>
              </a:cxn>
              <a:cxn ang="0">
                <a:pos x="T8" y="T9"/>
              </a:cxn>
            </a:cxnLst>
            <a:rect l="0" t="0" r="r" b="b"/>
            <a:pathLst>
              <a:path w="2354" h="2355">
                <a:moveTo>
                  <a:pt x="2353" y="1176"/>
                </a:moveTo>
                <a:cubicBezTo>
                  <a:pt x="2353" y="1826"/>
                  <a:pt x="1826" y="2354"/>
                  <a:pt x="1177" y="2354"/>
                </a:cubicBezTo>
                <a:cubicBezTo>
                  <a:pt x="527" y="2354"/>
                  <a:pt x="0" y="1826"/>
                  <a:pt x="0" y="1176"/>
                </a:cubicBezTo>
                <a:cubicBezTo>
                  <a:pt x="0" y="527"/>
                  <a:pt x="527" y="0"/>
                  <a:pt x="1177" y="0"/>
                </a:cubicBezTo>
                <a:cubicBezTo>
                  <a:pt x="1826" y="0"/>
                  <a:pt x="2353" y="527"/>
                  <a:pt x="2353" y="1176"/>
                </a:cubicBezTo>
              </a:path>
            </a:pathLst>
          </a:custGeom>
          <a:solidFill>
            <a:schemeClr val="accent1"/>
          </a:solidFill>
          <a:ln>
            <a:noFill/>
          </a:ln>
          <a:effectLst/>
        </p:spPr>
        <p:txBody>
          <a:bodyPr wrap="none" anchor="ctr"/>
          <a:lstStyle/>
          <a:p>
            <a:endParaRPr lang="en-US" sz="900" dirty="0">
              <a:latin typeface="DM Sans" pitchFamily="2" charset="77"/>
            </a:endParaRPr>
          </a:p>
        </p:txBody>
      </p:sp>
      <p:sp>
        <p:nvSpPr>
          <p:cNvPr id="371" name="Freeform 370">
            <a:extLst>
              <a:ext uri="{FF2B5EF4-FFF2-40B4-BE49-F238E27FC236}">
                <a16:creationId xmlns:a16="http://schemas.microsoft.com/office/drawing/2014/main" id="{DB5F342A-E7D3-4FA9-9655-051AABC2AA0F}"/>
              </a:ext>
            </a:extLst>
          </p:cNvPr>
          <p:cNvSpPr>
            <a:spLocks noChangeArrowheads="1"/>
          </p:cNvSpPr>
          <p:nvPr/>
        </p:nvSpPr>
        <p:spPr bwMode="auto">
          <a:xfrm>
            <a:off x="4561752" y="2535025"/>
            <a:ext cx="1466614" cy="1466614"/>
          </a:xfrm>
          <a:custGeom>
            <a:avLst/>
            <a:gdLst>
              <a:gd name="T0" fmla="*/ 2354 w 2355"/>
              <a:gd name="T1" fmla="*/ 1177 h 2355"/>
              <a:gd name="T2" fmla="*/ 1177 w 2355"/>
              <a:gd name="T3" fmla="*/ 2354 h 2355"/>
              <a:gd name="T4" fmla="*/ 0 w 2355"/>
              <a:gd name="T5" fmla="*/ 1177 h 2355"/>
              <a:gd name="T6" fmla="*/ 1177 w 2355"/>
              <a:gd name="T7" fmla="*/ 0 h 2355"/>
              <a:gd name="T8" fmla="*/ 2354 w 2355"/>
              <a:gd name="T9" fmla="*/ 1177 h 2355"/>
            </a:gdLst>
            <a:ahLst/>
            <a:cxnLst>
              <a:cxn ang="0">
                <a:pos x="T0" y="T1"/>
              </a:cxn>
              <a:cxn ang="0">
                <a:pos x="T2" y="T3"/>
              </a:cxn>
              <a:cxn ang="0">
                <a:pos x="T4" y="T5"/>
              </a:cxn>
              <a:cxn ang="0">
                <a:pos x="T6" y="T7"/>
              </a:cxn>
              <a:cxn ang="0">
                <a:pos x="T8" y="T9"/>
              </a:cxn>
            </a:cxnLst>
            <a:rect l="0" t="0" r="r" b="b"/>
            <a:pathLst>
              <a:path w="2355" h="2355">
                <a:moveTo>
                  <a:pt x="2354" y="1177"/>
                </a:moveTo>
                <a:cubicBezTo>
                  <a:pt x="2354" y="1827"/>
                  <a:pt x="1827" y="2354"/>
                  <a:pt x="1177" y="2354"/>
                </a:cubicBezTo>
                <a:cubicBezTo>
                  <a:pt x="527" y="2354"/>
                  <a:pt x="0" y="1827"/>
                  <a:pt x="0" y="1177"/>
                </a:cubicBezTo>
                <a:cubicBezTo>
                  <a:pt x="0" y="527"/>
                  <a:pt x="527" y="0"/>
                  <a:pt x="1177" y="0"/>
                </a:cubicBezTo>
                <a:cubicBezTo>
                  <a:pt x="1827" y="0"/>
                  <a:pt x="2354" y="527"/>
                  <a:pt x="2354" y="1177"/>
                </a:cubicBezTo>
              </a:path>
            </a:pathLst>
          </a:custGeom>
          <a:solidFill>
            <a:schemeClr val="accent2"/>
          </a:solidFill>
          <a:ln>
            <a:noFill/>
          </a:ln>
          <a:effectLst/>
        </p:spPr>
        <p:txBody>
          <a:bodyPr wrap="none" anchor="ctr"/>
          <a:lstStyle/>
          <a:p>
            <a:endParaRPr lang="en-US" sz="900" dirty="0">
              <a:latin typeface="DM Sans" pitchFamily="2" charset="77"/>
            </a:endParaRPr>
          </a:p>
        </p:txBody>
      </p:sp>
      <p:sp>
        <p:nvSpPr>
          <p:cNvPr id="375" name="Freeform 374">
            <a:extLst>
              <a:ext uri="{FF2B5EF4-FFF2-40B4-BE49-F238E27FC236}">
                <a16:creationId xmlns:a16="http://schemas.microsoft.com/office/drawing/2014/main" id="{4C272169-5879-41EB-BC9D-0150CF028416}"/>
              </a:ext>
            </a:extLst>
          </p:cNvPr>
          <p:cNvSpPr>
            <a:spLocks noChangeArrowheads="1"/>
          </p:cNvSpPr>
          <p:nvPr/>
        </p:nvSpPr>
        <p:spPr bwMode="auto">
          <a:xfrm>
            <a:off x="7132246" y="1365030"/>
            <a:ext cx="1466614" cy="1466614"/>
          </a:xfrm>
          <a:custGeom>
            <a:avLst/>
            <a:gdLst>
              <a:gd name="T0" fmla="*/ 2354 w 2355"/>
              <a:gd name="T1" fmla="*/ 1177 h 2355"/>
              <a:gd name="T2" fmla="*/ 1177 w 2355"/>
              <a:gd name="T3" fmla="*/ 2354 h 2355"/>
              <a:gd name="T4" fmla="*/ 0 w 2355"/>
              <a:gd name="T5" fmla="*/ 1177 h 2355"/>
              <a:gd name="T6" fmla="*/ 1177 w 2355"/>
              <a:gd name="T7" fmla="*/ 0 h 2355"/>
              <a:gd name="T8" fmla="*/ 2354 w 2355"/>
              <a:gd name="T9" fmla="*/ 1177 h 2355"/>
            </a:gdLst>
            <a:ahLst/>
            <a:cxnLst>
              <a:cxn ang="0">
                <a:pos x="T0" y="T1"/>
              </a:cxn>
              <a:cxn ang="0">
                <a:pos x="T2" y="T3"/>
              </a:cxn>
              <a:cxn ang="0">
                <a:pos x="T4" y="T5"/>
              </a:cxn>
              <a:cxn ang="0">
                <a:pos x="T6" y="T7"/>
              </a:cxn>
              <a:cxn ang="0">
                <a:pos x="T8" y="T9"/>
              </a:cxn>
            </a:cxnLst>
            <a:rect l="0" t="0" r="r" b="b"/>
            <a:pathLst>
              <a:path w="2355" h="2355">
                <a:moveTo>
                  <a:pt x="2354" y="1177"/>
                </a:moveTo>
                <a:cubicBezTo>
                  <a:pt x="2354" y="1826"/>
                  <a:pt x="1827" y="2354"/>
                  <a:pt x="1177" y="2354"/>
                </a:cubicBezTo>
                <a:cubicBezTo>
                  <a:pt x="527" y="2354"/>
                  <a:pt x="0" y="1826"/>
                  <a:pt x="0" y="1177"/>
                </a:cubicBezTo>
                <a:cubicBezTo>
                  <a:pt x="0" y="527"/>
                  <a:pt x="527" y="0"/>
                  <a:pt x="1177" y="0"/>
                </a:cubicBezTo>
                <a:cubicBezTo>
                  <a:pt x="1827" y="0"/>
                  <a:pt x="2354" y="527"/>
                  <a:pt x="2354" y="1177"/>
                </a:cubicBezTo>
              </a:path>
            </a:pathLst>
          </a:custGeom>
          <a:solidFill>
            <a:schemeClr val="accent4"/>
          </a:solidFill>
          <a:ln>
            <a:noFill/>
          </a:ln>
          <a:effectLst/>
        </p:spPr>
        <p:txBody>
          <a:bodyPr wrap="none" anchor="ctr"/>
          <a:lstStyle/>
          <a:p>
            <a:endParaRPr lang="en-US" sz="900" dirty="0">
              <a:latin typeface="DM Sans" pitchFamily="2" charset="77"/>
            </a:endParaRPr>
          </a:p>
        </p:txBody>
      </p:sp>
      <p:sp>
        <p:nvSpPr>
          <p:cNvPr id="370" name="Freeform 369">
            <a:extLst>
              <a:ext uri="{FF2B5EF4-FFF2-40B4-BE49-F238E27FC236}">
                <a16:creationId xmlns:a16="http://schemas.microsoft.com/office/drawing/2014/main" id="{9D5E3117-9007-4EFD-9704-9F99F4355DD5}"/>
              </a:ext>
            </a:extLst>
          </p:cNvPr>
          <p:cNvSpPr>
            <a:spLocks noChangeArrowheads="1"/>
          </p:cNvSpPr>
          <p:nvPr/>
        </p:nvSpPr>
        <p:spPr bwMode="auto">
          <a:xfrm>
            <a:off x="2368166" y="4020865"/>
            <a:ext cx="1104080" cy="1087601"/>
          </a:xfrm>
          <a:custGeom>
            <a:avLst/>
            <a:gdLst>
              <a:gd name="T0" fmla="*/ 1773 w 1774"/>
              <a:gd name="T1" fmla="*/ 539 h 1746"/>
              <a:gd name="T2" fmla="*/ 1234 w 1774"/>
              <a:gd name="T3" fmla="*/ 0 h 1746"/>
              <a:gd name="T4" fmla="*/ 1450 w 1774"/>
              <a:gd name="T5" fmla="*/ 567 h 1746"/>
              <a:gd name="T6" fmla="*/ 597 w 1774"/>
              <a:gd name="T7" fmla="*/ 1421 h 1746"/>
              <a:gd name="T8" fmla="*/ 0 w 1774"/>
              <a:gd name="T9" fmla="*/ 1177 h 1746"/>
              <a:gd name="T10" fmla="*/ 567 w 1774"/>
              <a:gd name="T11" fmla="*/ 1744 h 1746"/>
              <a:gd name="T12" fmla="*/ 597 w 1774"/>
              <a:gd name="T13" fmla="*/ 1745 h 1746"/>
              <a:gd name="T14" fmla="*/ 1773 w 1774"/>
              <a:gd name="T15" fmla="*/ 567 h 1746"/>
              <a:gd name="T16" fmla="*/ 1773 w 1774"/>
              <a:gd name="T17" fmla="*/ 539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4" h="1746">
                <a:moveTo>
                  <a:pt x="1773" y="539"/>
                </a:moveTo>
                <a:lnTo>
                  <a:pt x="1234" y="0"/>
                </a:lnTo>
                <a:cubicBezTo>
                  <a:pt x="1368" y="151"/>
                  <a:pt x="1450" y="350"/>
                  <a:pt x="1450" y="567"/>
                </a:cubicBezTo>
                <a:cubicBezTo>
                  <a:pt x="1450" y="1039"/>
                  <a:pt x="1068" y="1421"/>
                  <a:pt x="597" y="1421"/>
                </a:cubicBezTo>
                <a:cubicBezTo>
                  <a:pt x="364" y="1421"/>
                  <a:pt x="153" y="1327"/>
                  <a:pt x="0" y="1177"/>
                </a:cubicBezTo>
                <a:lnTo>
                  <a:pt x="567" y="1744"/>
                </a:lnTo>
                <a:cubicBezTo>
                  <a:pt x="576" y="1744"/>
                  <a:pt x="586" y="1745"/>
                  <a:pt x="597" y="1745"/>
                </a:cubicBezTo>
                <a:cubicBezTo>
                  <a:pt x="1246" y="1745"/>
                  <a:pt x="1773" y="1217"/>
                  <a:pt x="1773" y="567"/>
                </a:cubicBezTo>
                <a:cubicBezTo>
                  <a:pt x="1773" y="558"/>
                  <a:pt x="1773" y="549"/>
                  <a:pt x="1773" y="539"/>
                </a:cubicBezTo>
              </a:path>
            </a:pathLst>
          </a:custGeom>
          <a:solidFill>
            <a:schemeClr val="accent1"/>
          </a:solidFill>
          <a:ln>
            <a:noFill/>
          </a:ln>
          <a:effectLst/>
        </p:spPr>
        <p:txBody>
          <a:bodyPr wrap="none" anchor="ctr"/>
          <a:lstStyle/>
          <a:p>
            <a:endParaRPr lang="en-US" sz="900" dirty="0">
              <a:latin typeface="DM Sans" pitchFamily="2" charset="77"/>
            </a:endParaRPr>
          </a:p>
        </p:txBody>
      </p:sp>
      <p:sp>
        <p:nvSpPr>
          <p:cNvPr id="372" name="Freeform 371">
            <a:extLst>
              <a:ext uri="{FF2B5EF4-FFF2-40B4-BE49-F238E27FC236}">
                <a16:creationId xmlns:a16="http://schemas.microsoft.com/office/drawing/2014/main" id="{2E1AAB86-055F-4A88-8A63-BFCBC476F23E}"/>
              </a:ext>
            </a:extLst>
          </p:cNvPr>
          <p:cNvSpPr>
            <a:spLocks noChangeArrowheads="1"/>
          </p:cNvSpPr>
          <p:nvPr/>
        </p:nvSpPr>
        <p:spPr bwMode="auto">
          <a:xfrm>
            <a:off x="4919635" y="2914037"/>
            <a:ext cx="1106826" cy="1087601"/>
          </a:xfrm>
          <a:custGeom>
            <a:avLst/>
            <a:gdLst>
              <a:gd name="T0" fmla="*/ 1773 w 1775"/>
              <a:gd name="T1" fmla="*/ 539 h 1745"/>
              <a:gd name="T2" fmla="*/ 1235 w 1775"/>
              <a:gd name="T3" fmla="*/ 0 h 1745"/>
              <a:gd name="T4" fmla="*/ 1450 w 1775"/>
              <a:gd name="T5" fmla="*/ 567 h 1745"/>
              <a:gd name="T6" fmla="*/ 597 w 1775"/>
              <a:gd name="T7" fmla="*/ 1420 h 1745"/>
              <a:gd name="T8" fmla="*/ 0 w 1775"/>
              <a:gd name="T9" fmla="*/ 1176 h 1745"/>
              <a:gd name="T10" fmla="*/ 567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5" y="0"/>
                </a:lnTo>
                <a:cubicBezTo>
                  <a:pt x="1368" y="151"/>
                  <a:pt x="1450" y="350"/>
                  <a:pt x="1450" y="567"/>
                </a:cubicBezTo>
                <a:cubicBezTo>
                  <a:pt x="1450" y="1038"/>
                  <a:pt x="1068" y="1420"/>
                  <a:pt x="597" y="1420"/>
                </a:cubicBezTo>
                <a:cubicBezTo>
                  <a:pt x="364" y="1420"/>
                  <a:pt x="154" y="1327"/>
                  <a:pt x="0" y="1176"/>
                </a:cubicBezTo>
                <a:lnTo>
                  <a:pt x="567" y="1743"/>
                </a:lnTo>
                <a:cubicBezTo>
                  <a:pt x="577" y="1743"/>
                  <a:pt x="587" y="1744"/>
                  <a:pt x="597" y="1744"/>
                </a:cubicBezTo>
                <a:cubicBezTo>
                  <a:pt x="1247" y="1744"/>
                  <a:pt x="1774" y="1217"/>
                  <a:pt x="1774" y="567"/>
                </a:cubicBezTo>
                <a:cubicBezTo>
                  <a:pt x="1774" y="557"/>
                  <a:pt x="1773" y="548"/>
                  <a:pt x="1773" y="539"/>
                </a:cubicBezTo>
              </a:path>
            </a:pathLst>
          </a:custGeom>
          <a:solidFill>
            <a:schemeClr val="accent2"/>
          </a:solidFill>
          <a:ln>
            <a:noFill/>
          </a:ln>
          <a:effectLst/>
        </p:spPr>
        <p:txBody>
          <a:bodyPr wrap="none" anchor="ctr"/>
          <a:lstStyle/>
          <a:p>
            <a:endParaRPr lang="en-US" sz="900" dirty="0">
              <a:latin typeface="DM Sans" pitchFamily="2" charset="77"/>
            </a:endParaRPr>
          </a:p>
        </p:txBody>
      </p:sp>
      <p:sp>
        <p:nvSpPr>
          <p:cNvPr id="376" name="Freeform 375">
            <a:extLst>
              <a:ext uri="{FF2B5EF4-FFF2-40B4-BE49-F238E27FC236}">
                <a16:creationId xmlns:a16="http://schemas.microsoft.com/office/drawing/2014/main" id="{58FA3EF0-C43C-429D-A37B-80E15497103B}"/>
              </a:ext>
            </a:extLst>
          </p:cNvPr>
          <p:cNvSpPr>
            <a:spLocks noChangeArrowheads="1"/>
          </p:cNvSpPr>
          <p:nvPr/>
        </p:nvSpPr>
        <p:spPr bwMode="auto">
          <a:xfrm>
            <a:off x="7503269" y="1760521"/>
            <a:ext cx="1106828" cy="1087601"/>
          </a:xfrm>
          <a:custGeom>
            <a:avLst/>
            <a:gdLst>
              <a:gd name="T0" fmla="*/ 1773 w 1775"/>
              <a:gd name="T1" fmla="*/ 539 h 1745"/>
              <a:gd name="T2" fmla="*/ 1234 w 1775"/>
              <a:gd name="T3" fmla="*/ 0 h 1745"/>
              <a:gd name="T4" fmla="*/ 1450 w 1775"/>
              <a:gd name="T5" fmla="*/ 567 h 1745"/>
              <a:gd name="T6" fmla="*/ 597 w 1775"/>
              <a:gd name="T7" fmla="*/ 1420 h 1745"/>
              <a:gd name="T8" fmla="*/ 0 w 1775"/>
              <a:gd name="T9" fmla="*/ 1176 h 1745"/>
              <a:gd name="T10" fmla="*/ 566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4" y="0"/>
                </a:lnTo>
                <a:cubicBezTo>
                  <a:pt x="1369" y="151"/>
                  <a:pt x="1450" y="349"/>
                  <a:pt x="1450" y="567"/>
                </a:cubicBezTo>
                <a:cubicBezTo>
                  <a:pt x="1450" y="1038"/>
                  <a:pt x="1068" y="1420"/>
                  <a:pt x="597" y="1420"/>
                </a:cubicBezTo>
                <a:cubicBezTo>
                  <a:pt x="364" y="1420"/>
                  <a:pt x="154" y="1327"/>
                  <a:pt x="0" y="1176"/>
                </a:cubicBezTo>
                <a:lnTo>
                  <a:pt x="566" y="1743"/>
                </a:lnTo>
                <a:cubicBezTo>
                  <a:pt x="577" y="1744"/>
                  <a:pt x="587" y="1744"/>
                  <a:pt x="597" y="1744"/>
                </a:cubicBezTo>
                <a:cubicBezTo>
                  <a:pt x="1247" y="1744"/>
                  <a:pt x="1774" y="1216"/>
                  <a:pt x="1774" y="567"/>
                </a:cubicBezTo>
                <a:cubicBezTo>
                  <a:pt x="1774" y="557"/>
                  <a:pt x="1773" y="548"/>
                  <a:pt x="1773" y="539"/>
                </a:cubicBezTo>
              </a:path>
            </a:pathLst>
          </a:custGeom>
          <a:solidFill>
            <a:schemeClr val="accent4"/>
          </a:solidFill>
          <a:ln>
            <a:noFill/>
          </a:ln>
          <a:effectLst/>
        </p:spPr>
        <p:txBody>
          <a:bodyPr wrap="none" anchor="ctr"/>
          <a:lstStyle/>
          <a:p>
            <a:endParaRPr lang="en-US" sz="900" dirty="0">
              <a:latin typeface="DM Sans" pitchFamily="2" charset="77"/>
            </a:endParaRPr>
          </a:p>
        </p:txBody>
      </p:sp>
      <p:sp>
        <p:nvSpPr>
          <p:cNvPr id="40" name="Freeform 369">
            <a:extLst>
              <a:ext uri="{FF2B5EF4-FFF2-40B4-BE49-F238E27FC236}">
                <a16:creationId xmlns:a16="http://schemas.microsoft.com/office/drawing/2014/main" id="{AE1A4ECC-EE9D-4367-B19A-C306433DE9F2}"/>
              </a:ext>
            </a:extLst>
          </p:cNvPr>
          <p:cNvSpPr>
            <a:spLocks noChangeArrowheads="1"/>
          </p:cNvSpPr>
          <p:nvPr/>
        </p:nvSpPr>
        <p:spPr bwMode="auto">
          <a:xfrm>
            <a:off x="2367339" y="4022579"/>
            <a:ext cx="1104080" cy="1087601"/>
          </a:xfrm>
          <a:custGeom>
            <a:avLst/>
            <a:gdLst>
              <a:gd name="T0" fmla="*/ 1773 w 1774"/>
              <a:gd name="T1" fmla="*/ 539 h 1746"/>
              <a:gd name="T2" fmla="*/ 1234 w 1774"/>
              <a:gd name="T3" fmla="*/ 0 h 1746"/>
              <a:gd name="T4" fmla="*/ 1450 w 1774"/>
              <a:gd name="T5" fmla="*/ 567 h 1746"/>
              <a:gd name="T6" fmla="*/ 597 w 1774"/>
              <a:gd name="T7" fmla="*/ 1421 h 1746"/>
              <a:gd name="T8" fmla="*/ 0 w 1774"/>
              <a:gd name="T9" fmla="*/ 1177 h 1746"/>
              <a:gd name="T10" fmla="*/ 567 w 1774"/>
              <a:gd name="T11" fmla="*/ 1744 h 1746"/>
              <a:gd name="T12" fmla="*/ 597 w 1774"/>
              <a:gd name="T13" fmla="*/ 1745 h 1746"/>
              <a:gd name="T14" fmla="*/ 1773 w 1774"/>
              <a:gd name="T15" fmla="*/ 567 h 1746"/>
              <a:gd name="T16" fmla="*/ 1773 w 1774"/>
              <a:gd name="T17" fmla="*/ 539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4" h="1746">
                <a:moveTo>
                  <a:pt x="1773" y="539"/>
                </a:moveTo>
                <a:lnTo>
                  <a:pt x="1234" y="0"/>
                </a:lnTo>
                <a:cubicBezTo>
                  <a:pt x="1368" y="151"/>
                  <a:pt x="1450" y="350"/>
                  <a:pt x="1450" y="567"/>
                </a:cubicBezTo>
                <a:cubicBezTo>
                  <a:pt x="1450" y="1039"/>
                  <a:pt x="1068" y="1421"/>
                  <a:pt x="597" y="1421"/>
                </a:cubicBezTo>
                <a:cubicBezTo>
                  <a:pt x="364" y="1421"/>
                  <a:pt x="153" y="1327"/>
                  <a:pt x="0" y="1177"/>
                </a:cubicBezTo>
                <a:lnTo>
                  <a:pt x="567" y="1744"/>
                </a:lnTo>
                <a:cubicBezTo>
                  <a:pt x="576" y="1744"/>
                  <a:pt x="586" y="1745"/>
                  <a:pt x="597" y="1745"/>
                </a:cubicBezTo>
                <a:cubicBezTo>
                  <a:pt x="1246" y="1745"/>
                  <a:pt x="1773" y="1217"/>
                  <a:pt x="1773" y="567"/>
                </a:cubicBezTo>
                <a:cubicBezTo>
                  <a:pt x="1773" y="558"/>
                  <a:pt x="1773" y="549"/>
                  <a:pt x="1773" y="539"/>
                </a:cubicBezTo>
              </a:path>
            </a:pathLst>
          </a:custGeom>
          <a:solidFill>
            <a:srgbClr val="000000">
              <a:alpha val="25098"/>
            </a:srgbClr>
          </a:solidFill>
          <a:ln>
            <a:noFill/>
          </a:ln>
          <a:effectLst/>
        </p:spPr>
        <p:txBody>
          <a:bodyPr wrap="none" anchor="ctr"/>
          <a:lstStyle/>
          <a:p>
            <a:endParaRPr lang="en-US" sz="900" dirty="0">
              <a:latin typeface="DM Sans" pitchFamily="2" charset="77"/>
            </a:endParaRPr>
          </a:p>
        </p:txBody>
      </p:sp>
      <p:sp>
        <p:nvSpPr>
          <p:cNvPr id="41" name="Freeform 371">
            <a:extLst>
              <a:ext uri="{FF2B5EF4-FFF2-40B4-BE49-F238E27FC236}">
                <a16:creationId xmlns:a16="http://schemas.microsoft.com/office/drawing/2014/main" id="{1DF8E00C-2EC9-41E4-B178-8075A335D388}"/>
              </a:ext>
            </a:extLst>
          </p:cNvPr>
          <p:cNvSpPr>
            <a:spLocks noChangeArrowheads="1"/>
          </p:cNvSpPr>
          <p:nvPr/>
        </p:nvSpPr>
        <p:spPr bwMode="auto">
          <a:xfrm>
            <a:off x="4918809" y="2915752"/>
            <a:ext cx="1106826" cy="1087601"/>
          </a:xfrm>
          <a:custGeom>
            <a:avLst/>
            <a:gdLst>
              <a:gd name="T0" fmla="*/ 1773 w 1775"/>
              <a:gd name="T1" fmla="*/ 539 h 1745"/>
              <a:gd name="T2" fmla="*/ 1235 w 1775"/>
              <a:gd name="T3" fmla="*/ 0 h 1745"/>
              <a:gd name="T4" fmla="*/ 1450 w 1775"/>
              <a:gd name="T5" fmla="*/ 567 h 1745"/>
              <a:gd name="T6" fmla="*/ 597 w 1775"/>
              <a:gd name="T7" fmla="*/ 1420 h 1745"/>
              <a:gd name="T8" fmla="*/ 0 w 1775"/>
              <a:gd name="T9" fmla="*/ 1176 h 1745"/>
              <a:gd name="T10" fmla="*/ 567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5" y="0"/>
                </a:lnTo>
                <a:cubicBezTo>
                  <a:pt x="1368" y="151"/>
                  <a:pt x="1450" y="350"/>
                  <a:pt x="1450" y="567"/>
                </a:cubicBezTo>
                <a:cubicBezTo>
                  <a:pt x="1450" y="1038"/>
                  <a:pt x="1068" y="1420"/>
                  <a:pt x="597" y="1420"/>
                </a:cubicBezTo>
                <a:cubicBezTo>
                  <a:pt x="364" y="1420"/>
                  <a:pt x="154" y="1327"/>
                  <a:pt x="0" y="1176"/>
                </a:cubicBezTo>
                <a:lnTo>
                  <a:pt x="567" y="1743"/>
                </a:lnTo>
                <a:cubicBezTo>
                  <a:pt x="577" y="1743"/>
                  <a:pt x="587" y="1744"/>
                  <a:pt x="597" y="1744"/>
                </a:cubicBezTo>
                <a:cubicBezTo>
                  <a:pt x="1247" y="1744"/>
                  <a:pt x="1774" y="1217"/>
                  <a:pt x="1774" y="567"/>
                </a:cubicBezTo>
                <a:cubicBezTo>
                  <a:pt x="1774" y="557"/>
                  <a:pt x="1773" y="548"/>
                  <a:pt x="1773" y="539"/>
                </a:cubicBezTo>
              </a:path>
            </a:pathLst>
          </a:custGeom>
          <a:solidFill>
            <a:srgbClr val="000000">
              <a:alpha val="25098"/>
            </a:srgbClr>
          </a:solidFill>
          <a:ln>
            <a:noFill/>
          </a:ln>
          <a:effectLst/>
        </p:spPr>
        <p:txBody>
          <a:bodyPr wrap="none" anchor="ctr"/>
          <a:lstStyle/>
          <a:p>
            <a:endParaRPr lang="en-US" sz="900" dirty="0">
              <a:latin typeface="DM Sans" pitchFamily="2" charset="77"/>
            </a:endParaRPr>
          </a:p>
        </p:txBody>
      </p:sp>
      <p:sp>
        <p:nvSpPr>
          <p:cNvPr id="45" name="Freeform 375">
            <a:extLst>
              <a:ext uri="{FF2B5EF4-FFF2-40B4-BE49-F238E27FC236}">
                <a16:creationId xmlns:a16="http://schemas.microsoft.com/office/drawing/2014/main" id="{71D704D1-83F8-4F29-A883-2A93E1272F7E}"/>
              </a:ext>
            </a:extLst>
          </p:cNvPr>
          <p:cNvSpPr>
            <a:spLocks noChangeArrowheads="1"/>
          </p:cNvSpPr>
          <p:nvPr/>
        </p:nvSpPr>
        <p:spPr bwMode="auto">
          <a:xfrm>
            <a:off x="7492048" y="1745757"/>
            <a:ext cx="1106828" cy="1087601"/>
          </a:xfrm>
          <a:custGeom>
            <a:avLst/>
            <a:gdLst>
              <a:gd name="T0" fmla="*/ 1773 w 1775"/>
              <a:gd name="T1" fmla="*/ 539 h 1745"/>
              <a:gd name="T2" fmla="*/ 1234 w 1775"/>
              <a:gd name="T3" fmla="*/ 0 h 1745"/>
              <a:gd name="T4" fmla="*/ 1450 w 1775"/>
              <a:gd name="T5" fmla="*/ 567 h 1745"/>
              <a:gd name="T6" fmla="*/ 597 w 1775"/>
              <a:gd name="T7" fmla="*/ 1420 h 1745"/>
              <a:gd name="T8" fmla="*/ 0 w 1775"/>
              <a:gd name="T9" fmla="*/ 1176 h 1745"/>
              <a:gd name="T10" fmla="*/ 566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4" y="0"/>
                </a:lnTo>
                <a:cubicBezTo>
                  <a:pt x="1369" y="151"/>
                  <a:pt x="1450" y="349"/>
                  <a:pt x="1450" y="567"/>
                </a:cubicBezTo>
                <a:cubicBezTo>
                  <a:pt x="1450" y="1038"/>
                  <a:pt x="1068" y="1420"/>
                  <a:pt x="597" y="1420"/>
                </a:cubicBezTo>
                <a:cubicBezTo>
                  <a:pt x="364" y="1420"/>
                  <a:pt x="154" y="1327"/>
                  <a:pt x="0" y="1176"/>
                </a:cubicBezTo>
                <a:lnTo>
                  <a:pt x="566" y="1743"/>
                </a:lnTo>
                <a:cubicBezTo>
                  <a:pt x="577" y="1744"/>
                  <a:pt x="587" y="1744"/>
                  <a:pt x="597" y="1744"/>
                </a:cubicBezTo>
                <a:cubicBezTo>
                  <a:pt x="1247" y="1744"/>
                  <a:pt x="1774" y="1216"/>
                  <a:pt x="1774" y="567"/>
                </a:cubicBezTo>
                <a:cubicBezTo>
                  <a:pt x="1774" y="557"/>
                  <a:pt x="1773" y="548"/>
                  <a:pt x="1773" y="539"/>
                </a:cubicBezTo>
              </a:path>
            </a:pathLst>
          </a:custGeom>
          <a:solidFill>
            <a:srgbClr val="000000">
              <a:alpha val="25098"/>
            </a:srgbClr>
          </a:solidFill>
          <a:ln>
            <a:noFill/>
          </a:ln>
          <a:effectLst/>
        </p:spPr>
        <p:txBody>
          <a:bodyPr wrap="none" anchor="ctr"/>
          <a:lstStyle/>
          <a:p>
            <a:endParaRPr lang="en-US" sz="900" dirty="0">
              <a:latin typeface="DM Sans" pitchFamily="2" charset="77"/>
            </a:endParaRPr>
          </a:p>
        </p:txBody>
      </p:sp>
      <p:sp>
        <p:nvSpPr>
          <p:cNvPr id="362" name="Freeform 361">
            <a:extLst>
              <a:ext uri="{FF2B5EF4-FFF2-40B4-BE49-F238E27FC236}">
                <a16:creationId xmlns:a16="http://schemas.microsoft.com/office/drawing/2014/main" id="{BCCC1EEE-4ACE-4F54-9FFD-9B9E48CAC6F2}"/>
              </a:ext>
            </a:extLst>
          </p:cNvPr>
          <p:cNvSpPr>
            <a:spLocks noChangeArrowheads="1"/>
          </p:cNvSpPr>
          <p:nvPr/>
        </p:nvSpPr>
        <p:spPr bwMode="auto">
          <a:xfrm>
            <a:off x="2630986" y="2867348"/>
            <a:ext cx="219718" cy="219718"/>
          </a:xfrm>
          <a:custGeom>
            <a:avLst/>
            <a:gdLst>
              <a:gd name="T0" fmla="*/ 0 w 354"/>
              <a:gd name="T1" fmla="*/ 177 h 354"/>
              <a:gd name="T2" fmla="*/ 177 w 354"/>
              <a:gd name="T3" fmla="*/ 0 h 354"/>
              <a:gd name="T4" fmla="*/ 353 w 354"/>
              <a:gd name="T5" fmla="*/ 177 h 354"/>
              <a:gd name="T6" fmla="*/ 177 w 354"/>
              <a:gd name="T7" fmla="*/ 353 h 354"/>
              <a:gd name="T8" fmla="*/ 0 w 354"/>
              <a:gd name="T9" fmla="*/ 177 h 354"/>
            </a:gdLst>
            <a:ahLst/>
            <a:cxnLst>
              <a:cxn ang="0">
                <a:pos x="T0" y="T1"/>
              </a:cxn>
              <a:cxn ang="0">
                <a:pos x="T2" y="T3"/>
              </a:cxn>
              <a:cxn ang="0">
                <a:pos x="T4" y="T5"/>
              </a:cxn>
              <a:cxn ang="0">
                <a:pos x="T6" y="T7"/>
              </a:cxn>
              <a:cxn ang="0">
                <a:pos x="T8" y="T9"/>
              </a:cxn>
            </a:cxnLst>
            <a:rect l="0" t="0" r="r" b="b"/>
            <a:pathLst>
              <a:path w="354" h="354">
                <a:moveTo>
                  <a:pt x="0" y="177"/>
                </a:moveTo>
                <a:cubicBezTo>
                  <a:pt x="0" y="79"/>
                  <a:pt x="79" y="0"/>
                  <a:pt x="177" y="0"/>
                </a:cubicBezTo>
                <a:cubicBezTo>
                  <a:pt x="274" y="0"/>
                  <a:pt x="353" y="79"/>
                  <a:pt x="353" y="177"/>
                </a:cubicBezTo>
                <a:cubicBezTo>
                  <a:pt x="353" y="274"/>
                  <a:pt x="274" y="353"/>
                  <a:pt x="177" y="353"/>
                </a:cubicBezTo>
                <a:cubicBezTo>
                  <a:pt x="79" y="353"/>
                  <a:pt x="0" y="274"/>
                  <a:pt x="0" y="177"/>
                </a:cubicBezTo>
              </a:path>
            </a:pathLst>
          </a:custGeom>
          <a:solidFill>
            <a:schemeClr val="accent1"/>
          </a:solidFill>
          <a:ln>
            <a:noFill/>
          </a:ln>
          <a:effectLst/>
        </p:spPr>
        <p:txBody>
          <a:bodyPr wrap="none" anchor="ctr"/>
          <a:lstStyle/>
          <a:p>
            <a:endParaRPr lang="en-US" sz="900" dirty="0">
              <a:latin typeface="DM Sans" pitchFamily="2" charset="77"/>
            </a:endParaRPr>
          </a:p>
        </p:txBody>
      </p:sp>
      <p:sp>
        <p:nvSpPr>
          <p:cNvPr id="364" name="Freeform 363">
            <a:extLst>
              <a:ext uri="{FF2B5EF4-FFF2-40B4-BE49-F238E27FC236}">
                <a16:creationId xmlns:a16="http://schemas.microsoft.com/office/drawing/2014/main" id="{AA21C371-E533-4CB8-9E6F-C301C0DA8985}"/>
              </a:ext>
            </a:extLst>
          </p:cNvPr>
          <p:cNvSpPr>
            <a:spLocks noChangeArrowheads="1"/>
          </p:cNvSpPr>
          <p:nvPr/>
        </p:nvSpPr>
        <p:spPr bwMode="auto">
          <a:xfrm>
            <a:off x="5185201" y="1760521"/>
            <a:ext cx="219718" cy="219718"/>
          </a:xfrm>
          <a:custGeom>
            <a:avLst/>
            <a:gdLst>
              <a:gd name="T0" fmla="*/ 0 w 354"/>
              <a:gd name="T1" fmla="*/ 177 h 354"/>
              <a:gd name="T2" fmla="*/ 177 w 354"/>
              <a:gd name="T3" fmla="*/ 0 h 354"/>
              <a:gd name="T4" fmla="*/ 353 w 354"/>
              <a:gd name="T5" fmla="*/ 177 h 354"/>
              <a:gd name="T6" fmla="*/ 177 w 354"/>
              <a:gd name="T7" fmla="*/ 353 h 354"/>
              <a:gd name="T8" fmla="*/ 0 w 354"/>
              <a:gd name="T9" fmla="*/ 177 h 354"/>
            </a:gdLst>
            <a:ahLst/>
            <a:cxnLst>
              <a:cxn ang="0">
                <a:pos x="T0" y="T1"/>
              </a:cxn>
              <a:cxn ang="0">
                <a:pos x="T2" y="T3"/>
              </a:cxn>
              <a:cxn ang="0">
                <a:pos x="T4" y="T5"/>
              </a:cxn>
              <a:cxn ang="0">
                <a:pos x="T6" y="T7"/>
              </a:cxn>
              <a:cxn ang="0">
                <a:pos x="T8" y="T9"/>
              </a:cxn>
            </a:cxnLst>
            <a:rect l="0" t="0" r="r" b="b"/>
            <a:pathLst>
              <a:path w="354" h="354">
                <a:moveTo>
                  <a:pt x="0" y="177"/>
                </a:moveTo>
                <a:cubicBezTo>
                  <a:pt x="0" y="79"/>
                  <a:pt x="79" y="0"/>
                  <a:pt x="177" y="0"/>
                </a:cubicBezTo>
                <a:cubicBezTo>
                  <a:pt x="275" y="0"/>
                  <a:pt x="353" y="79"/>
                  <a:pt x="353" y="177"/>
                </a:cubicBezTo>
                <a:cubicBezTo>
                  <a:pt x="353" y="274"/>
                  <a:pt x="275" y="353"/>
                  <a:pt x="177" y="353"/>
                </a:cubicBezTo>
                <a:cubicBezTo>
                  <a:pt x="79" y="353"/>
                  <a:pt x="0" y="274"/>
                  <a:pt x="0" y="177"/>
                </a:cubicBezTo>
              </a:path>
            </a:pathLst>
          </a:custGeom>
          <a:solidFill>
            <a:schemeClr val="accent2"/>
          </a:solidFill>
          <a:ln>
            <a:noFill/>
          </a:ln>
          <a:effectLst/>
        </p:spPr>
        <p:txBody>
          <a:bodyPr wrap="none" anchor="ctr"/>
          <a:lstStyle/>
          <a:p>
            <a:endParaRPr lang="en-US" sz="900" dirty="0">
              <a:latin typeface="DM Sans" pitchFamily="2" charset="77"/>
            </a:endParaRPr>
          </a:p>
        </p:txBody>
      </p:sp>
      <p:sp>
        <p:nvSpPr>
          <p:cNvPr id="368" name="Freeform 367">
            <a:extLst>
              <a:ext uri="{FF2B5EF4-FFF2-40B4-BE49-F238E27FC236}">
                <a16:creationId xmlns:a16="http://schemas.microsoft.com/office/drawing/2014/main" id="{82C02EDC-9333-4164-B778-8696DA82B5A9}"/>
              </a:ext>
            </a:extLst>
          </p:cNvPr>
          <p:cNvSpPr>
            <a:spLocks noChangeArrowheads="1"/>
          </p:cNvSpPr>
          <p:nvPr/>
        </p:nvSpPr>
        <p:spPr bwMode="auto">
          <a:xfrm>
            <a:off x="7766089" y="3400163"/>
            <a:ext cx="222463" cy="219718"/>
          </a:xfrm>
          <a:custGeom>
            <a:avLst/>
            <a:gdLst>
              <a:gd name="T0" fmla="*/ 354 w 355"/>
              <a:gd name="T1" fmla="*/ 176 h 354"/>
              <a:gd name="T2" fmla="*/ 177 w 355"/>
              <a:gd name="T3" fmla="*/ 353 h 354"/>
              <a:gd name="T4" fmla="*/ 0 w 355"/>
              <a:gd name="T5" fmla="*/ 176 h 354"/>
              <a:gd name="T6" fmla="*/ 177 w 355"/>
              <a:gd name="T7" fmla="*/ 0 h 354"/>
              <a:gd name="T8" fmla="*/ 354 w 355"/>
              <a:gd name="T9" fmla="*/ 176 h 354"/>
            </a:gdLst>
            <a:ahLst/>
            <a:cxnLst>
              <a:cxn ang="0">
                <a:pos x="T0" y="T1"/>
              </a:cxn>
              <a:cxn ang="0">
                <a:pos x="T2" y="T3"/>
              </a:cxn>
              <a:cxn ang="0">
                <a:pos x="T4" y="T5"/>
              </a:cxn>
              <a:cxn ang="0">
                <a:pos x="T6" y="T7"/>
              </a:cxn>
              <a:cxn ang="0">
                <a:pos x="T8" y="T9"/>
              </a:cxn>
            </a:cxnLst>
            <a:rect l="0" t="0" r="r" b="b"/>
            <a:pathLst>
              <a:path w="355" h="354">
                <a:moveTo>
                  <a:pt x="354" y="176"/>
                </a:moveTo>
                <a:cubicBezTo>
                  <a:pt x="354" y="274"/>
                  <a:pt x="274" y="353"/>
                  <a:pt x="177" y="353"/>
                </a:cubicBezTo>
                <a:cubicBezTo>
                  <a:pt x="79" y="353"/>
                  <a:pt x="0" y="274"/>
                  <a:pt x="0" y="176"/>
                </a:cubicBezTo>
                <a:cubicBezTo>
                  <a:pt x="0" y="78"/>
                  <a:pt x="79" y="0"/>
                  <a:pt x="177" y="0"/>
                </a:cubicBezTo>
                <a:cubicBezTo>
                  <a:pt x="274" y="0"/>
                  <a:pt x="354" y="78"/>
                  <a:pt x="354" y="176"/>
                </a:cubicBezTo>
              </a:path>
            </a:pathLst>
          </a:custGeom>
          <a:solidFill>
            <a:schemeClr val="accent4"/>
          </a:solidFill>
          <a:ln>
            <a:noFill/>
          </a:ln>
          <a:effectLst/>
        </p:spPr>
        <p:txBody>
          <a:bodyPr wrap="none" anchor="ctr"/>
          <a:lstStyle/>
          <a:p>
            <a:endParaRPr lang="en-US" sz="900" dirty="0">
              <a:latin typeface="DM Sans" pitchFamily="2" charset="77"/>
            </a:endParaRPr>
          </a:p>
        </p:txBody>
      </p:sp>
      <p:sp>
        <p:nvSpPr>
          <p:cNvPr id="378" name="Freeform 377">
            <a:extLst>
              <a:ext uri="{FF2B5EF4-FFF2-40B4-BE49-F238E27FC236}">
                <a16:creationId xmlns:a16="http://schemas.microsoft.com/office/drawing/2014/main" id="{CD1928CE-BB3D-447A-A4A2-CCAC614AD978}"/>
              </a:ext>
            </a:extLst>
          </p:cNvPr>
          <p:cNvSpPr>
            <a:spLocks noChangeArrowheads="1"/>
          </p:cNvSpPr>
          <p:nvPr/>
        </p:nvSpPr>
        <p:spPr bwMode="auto">
          <a:xfrm>
            <a:off x="7618371" y="1848408"/>
            <a:ext cx="497110" cy="491619"/>
          </a:xfrm>
          <a:custGeom>
            <a:avLst/>
            <a:gdLst>
              <a:gd name="T0" fmla="*/ 247 w 799"/>
              <a:gd name="T1" fmla="*/ 145 h 791"/>
              <a:gd name="T2" fmla="*/ 260 w 799"/>
              <a:gd name="T3" fmla="*/ 195 h 791"/>
              <a:gd name="T4" fmla="*/ 762 w 799"/>
              <a:gd name="T5" fmla="*/ 318 h 791"/>
              <a:gd name="T6" fmla="*/ 36 w 799"/>
              <a:gd name="T7" fmla="*/ 246 h 791"/>
              <a:gd name="T8" fmla="*/ 762 w 799"/>
              <a:gd name="T9" fmla="*/ 318 h 791"/>
              <a:gd name="T10" fmla="*/ 109 w 799"/>
              <a:gd name="T11" fmla="*/ 754 h 791"/>
              <a:gd name="T12" fmla="*/ 689 w 799"/>
              <a:gd name="T13" fmla="*/ 355 h 791"/>
              <a:gd name="T14" fmla="*/ 252 w 799"/>
              <a:gd name="T15" fmla="*/ 64 h 791"/>
              <a:gd name="T16" fmla="*/ 364 w 799"/>
              <a:gd name="T17" fmla="*/ 87 h 791"/>
              <a:gd name="T18" fmla="*/ 212 w 799"/>
              <a:gd name="T19" fmla="*/ 209 h 791"/>
              <a:gd name="T20" fmla="*/ 210 w 799"/>
              <a:gd name="T21" fmla="*/ 209 h 791"/>
              <a:gd name="T22" fmla="*/ 252 w 799"/>
              <a:gd name="T23" fmla="*/ 64 h 791"/>
              <a:gd name="T24" fmla="*/ 336 w 799"/>
              <a:gd name="T25" fmla="*/ 209 h 791"/>
              <a:gd name="T26" fmla="*/ 575 w 799"/>
              <a:gd name="T27" fmla="*/ 209 h 791"/>
              <a:gd name="T28" fmla="*/ 633 w 799"/>
              <a:gd name="T29" fmla="*/ 136 h 791"/>
              <a:gd name="T30" fmla="*/ 648 w 799"/>
              <a:gd name="T31" fmla="*/ 209 h 791"/>
              <a:gd name="T32" fmla="*/ 607 w 799"/>
              <a:gd name="T33" fmla="*/ 181 h 791"/>
              <a:gd name="T34" fmla="*/ 563 w 799"/>
              <a:gd name="T35" fmla="*/ 156 h 791"/>
              <a:gd name="T36" fmla="*/ 520 w 799"/>
              <a:gd name="T37" fmla="*/ 135 h 791"/>
              <a:gd name="T38" fmla="*/ 589 w 799"/>
              <a:gd name="T39" fmla="*/ 111 h 791"/>
              <a:gd name="T40" fmla="*/ 690 w 799"/>
              <a:gd name="T41" fmla="*/ 209 h 791"/>
              <a:gd name="T42" fmla="*/ 579 w 799"/>
              <a:gd name="T43" fmla="*/ 76 h 791"/>
              <a:gd name="T44" fmla="*/ 319 w 799"/>
              <a:gd name="T45" fmla="*/ 20 h 791"/>
              <a:gd name="T46" fmla="*/ 126 w 799"/>
              <a:gd name="T47" fmla="*/ 209 h 791"/>
              <a:gd name="T48" fmla="*/ 0 w 799"/>
              <a:gd name="T49" fmla="*/ 246 h 791"/>
              <a:gd name="T50" fmla="*/ 36 w 799"/>
              <a:gd name="T51" fmla="*/ 355 h 791"/>
              <a:gd name="T52" fmla="*/ 73 w 799"/>
              <a:gd name="T53" fmla="*/ 754 h 791"/>
              <a:gd name="T54" fmla="*/ 689 w 799"/>
              <a:gd name="T55" fmla="*/ 790 h 791"/>
              <a:gd name="T56" fmla="*/ 726 w 799"/>
              <a:gd name="T57" fmla="*/ 355 h 791"/>
              <a:gd name="T58" fmla="*/ 798 w 799"/>
              <a:gd name="T59" fmla="*/ 318 h 791"/>
              <a:gd name="T60" fmla="*/ 762 w 799"/>
              <a:gd name="T61" fmla="*/ 209 h 791"/>
              <a:gd name="T62" fmla="*/ 508 w 799"/>
              <a:gd name="T63" fmla="*/ 464 h 791"/>
              <a:gd name="T64" fmla="*/ 290 w 799"/>
              <a:gd name="T65" fmla="*/ 500 h 791"/>
              <a:gd name="T66" fmla="*/ 290 w 799"/>
              <a:gd name="T67" fmla="*/ 536 h 791"/>
              <a:gd name="T68" fmla="*/ 544 w 799"/>
              <a:gd name="T69" fmla="*/ 500 h 791"/>
              <a:gd name="T70" fmla="*/ 508 w 799"/>
              <a:gd name="T71" fmla="*/ 427 h 791"/>
              <a:gd name="T72" fmla="*/ 253 w 799"/>
              <a:gd name="T73" fmla="*/ 464 h 791"/>
              <a:gd name="T74" fmla="*/ 290 w 799"/>
              <a:gd name="T75" fmla="*/ 536 h 791"/>
              <a:gd name="T76" fmla="*/ 283 w 799"/>
              <a:gd name="T77" fmla="*/ 83 h 791"/>
              <a:gd name="T78" fmla="*/ 296 w 799"/>
              <a:gd name="T79" fmla="*/ 132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9" h="791">
                <a:moveTo>
                  <a:pt x="278" y="163"/>
                </a:moveTo>
                <a:lnTo>
                  <a:pt x="247" y="145"/>
                </a:lnTo>
                <a:lnTo>
                  <a:pt x="228" y="177"/>
                </a:lnTo>
                <a:lnTo>
                  <a:pt x="260" y="195"/>
                </a:lnTo>
                <a:lnTo>
                  <a:pt x="278" y="163"/>
                </a:lnTo>
                <a:close/>
                <a:moveTo>
                  <a:pt x="762" y="318"/>
                </a:moveTo>
                <a:lnTo>
                  <a:pt x="36" y="318"/>
                </a:lnTo>
                <a:lnTo>
                  <a:pt x="36" y="246"/>
                </a:lnTo>
                <a:lnTo>
                  <a:pt x="762" y="246"/>
                </a:lnTo>
                <a:lnTo>
                  <a:pt x="762" y="318"/>
                </a:lnTo>
                <a:close/>
                <a:moveTo>
                  <a:pt x="689" y="754"/>
                </a:moveTo>
                <a:lnTo>
                  <a:pt x="109" y="754"/>
                </a:lnTo>
                <a:lnTo>
                  <a:pt x="109" y="355"/>
                </a:lnTo>
                <a:lnTo>
                  <a:pt x="689" y="355"/>
                </a:lnTo>
                <a:lnTo>
                  <a:pt x="689" y="754"/>
                </a:lnTo>
                <a:close/>
                <a:moveTo>
                  <a:pt x="252" y="64"/>
                </a:moveTo>
                <a:cubicBezTo>
                  <a:pt x="262" y="47"/>
                  <a:pt x="284" y="41"/>
                  <a:pt x="301" y="51"/>
                </a:cubicBezTo>
                <a:lnTo>
                  <a:pt x="364" y="87"/>
                </a:lnTo>
                <a:lnTo>
                  <a:pt x="293" y="209"/>
                </a:lnTo>
                <a:lnTo>
                  <a:pt x="212" y="209"/>
                </a:lnTo>
                <a:lnTo>
                  <a:pt x="210" y="208"/>
                </a:lnTo>
                <a:lnTo>
                  <a:pt x="210" y="209"/>
                </a:lnTo>
                <a:lnTo>
                  <a:pt x="168" y="209"/>
                </a:lnTo>
                <a:lnTo>
                  <a:pt x="252" y="64"/>
                </a:lnTo>
                <a:close/>
                <a:moveTo>
                  <a:pt x="575" y="209"/>
                </a:moveTo>
                <a:lnTo>
                  <a:pt x="336" y="209"/>
                </a:lnTo>
                <a:lnTo>
                  <a:pt x="395" y="105"/>
                </a:lnTo>
                <a:lnTo>
                  <a:pt x="575" y="209"/>
                </a:lnTo>
                <a:close/>
                <a:moveTo>
                  <a:pt x="589" y="111"/>
                </a:moveTo>
                <a:cubicBezTo>
                  <a:pt x="608" y="105"/>
                  <a:pt x="628" y="117"/>
                  <a:pt x="633" y="136"/>
                </a:cubicBezTo>
                <a:lnTo>
                  <a:pt x="652" y="209"/>
                </a:lnTo>
                <a:lnTo>
                  <a:pt x="648" y="209"/>
                </a:lnTo>
                <a:lnTo>
                  <a:pt x="602" y="182"/>
                </a:lnTo>
                <a:lnTo>
                  <a:pt x="607" y="181"/>
                </a:lnTo>
                <a:lnTo>
                  <a:pt x="598" y="146"/>
                </a:lnTo>
                <a:lnTo>
                  <a:pt x="563" y="156"/>
                </a:lnTo>
                <a:lnTo>
                  <a:pt x="564" y="161"/>
                </a:lnTo>
                <a:lnTo>
                  <a:pt x="520" y="135"/>
                </a:lnTo>
                <a:lnTo>
                  <a:pt x="518" y="130"/>
                </a:lnTo>
                <a:lnTo>
                  <a:pt x="589" y="111"/>
                </a:lnTo>
                <a:close/>
                <a:moveTo>
                  <a:pt x="762" y="209"/>
                </a:moveTo>
                <a:lnTo>
                  <a:pt x="690" y="209"/>
                </a:lnTo>
                <a:lnTo>
                  <a:pt x="668" y="127"/>
                </a:lnTo>
                <a:cubicBezTo>
                  <a:pt x="658" y="88"/>
                  <a:pt x="618" y="66"/>
                  <a:pt x="579" y="76"/>
                </a:cubicBezTo>
                <a:lnTo>
                  <a:pt x="468" y="105"/>
                </a:lnTo>
                <a:lnTo>
                  <a:pt x="319" y="20"/>
                </a:lnTo>
                <a:cubicBezTo>
                  <a:pt x="285" y="0"/>
                  <a:pt x="240" y="11"/>
                  <a:pt x="220" y="46"/>
                </a:cubicBezTo>
                <a:lnTo>
                  <a:pt x="126" y="209"/>
                </a:lnTo>
                <a:lnTo>
                  <a:pt x="36" y="209"/>
                </a:lnTo>
                <a:cubicBezTo>
                  <a:pt x="16" y="209"/>
                  <a:pt x="0" y="226"/>
                  <a:pt x="0" y="246"/>
                </a:cubicBezTo>
                <a:lnTo>
                  <a:pt x="0" y="318"/>
                </a:lnTo>
                <a:cubicBezTo>
                  <a:pt x="0" y="338"/>
                  <a:pt x="16" y="355"/>
                  <a:pt x="36" y="355"/>
                </a:cubicBezTo>
                <a:lnTo>
                  <a:pt x="73" y="355"/>
                </a:lnTo>
                <a:lnTo>
                  <a:pt x="73" y="754"/>
                </a:lnTo>
                <a:cubicBezTo>
                  <a:pt x="73" y="774"/>
                  <a:pt x="89" y="790"/>
                  <a:pt x="109" y="790"/>
                </a:cubicBezTo>
                <a:lnTo>
                  <a:pt x="689" y="790"/>
                </a:lnTo>
                <a:cubicBezTo>
                  <a:pt x="709" y="790"/>
                  <a:pt x="726" y="774"/>
                  <a:pt x="726" y="754"/>
                </a:cubicBezTo>
                <a:lnTo>
                  <a:pt x="726" y="355"/>
                </a:lnTo>
                <a:lnTo>
                  <a:pt x="762" y="355"/>
                </a:lnTo>
                <a:cubicBezTo>
                  <a:pt x="782" y="355"/>
                  <a:pt x="798" y="338"/>
                  <a:pt x="798" y="318"/>
                </a:cubicBezTo>
                <a:lnTo>
                  <a:pt x="798" y="246"/>
                </a:lnTo>
                <a:cubicBezTo>
                  <a:pt x="798" y="226"/>
                  <a:pt x="782" y="209"/>
                  <a:pt x="762" y="209"/>
                </a:cubicBezTo>
                <a:close/>
                <a:moveTo>
                  <a:pt x="290" y="464"/>
                </a:moveTo>
                <a:lnTo>
                  <a:pt x="508" y="464"/>
                </a:lnTo>
                <a:lnTo>
                  <a:pt x="508" y="500"/>
                </a:lnTo>
                <a:lnTo>
                  <a:pt x="290" y="500"/>
                </a:lnTo>
                <a:lnTo>
                  <a:pt x="290" y="464"/>
                </a:lnTo>
                <a:close/>
                <a:moveTo>
                  <a:pt x="290" y="536"/>
                </a:moveTo>
                <a:lnTo>
                  <a:pt x="508" y="536"/>
                </a:lnTo>
                <a:cubicBezTo>
                  <a:pt x="527" y="536"/>
                  <a:pt x="544" y="520"/>
                  <a:pt x="544" y="500"/>
                </a:cubicBezTo>
                <a:lnTo>
                  <a:pt x="544" y="464"/>
                </a:lnTo>
                <a:cubicBezTo>
                  <a:pt x="544" y="444"/>
                  <a:pt x="527" y="427"/>
                  <a:pt x="508" y="427"/>
                </a:cubicBezTo>
                <a:lnTo>
                  <a:pt x="290" y="427"/>
                </a:lnTo>
                <a:cubicBezTo>
                  <a:pt x="270" y="427"/>
                  <a:pt x="253" y="444"/>
                  <a:pt x="253" y="464"/>
                </a:cubicBezTo>
                <a:lnTo>
                  <a:pt x="253" y="500"/>
                </a:lnTo>
                <a:cubicBezTo>
                  <a:pt x="253" y="520"/>
                  <a:pt x="270" y="536"/>
                  <a:pt x="290" y="536"/>
                </a:cubicBezTo>
                <a:close/>
                <a:moveTo>
                  <a:pt x="314" y="100"/>
                </a:moveTo>
                <a:lnTo>
                  <a:pt x="283" y="83"/>
                </a:lnTo>
                <a:lnTo>
                  <a:pt x="264" y="114"/>
                </a:lnTo>
                <a:lnTo>
                  <a:pt x="296" y="132"/>
                </a:lnTo>
                <a:lnTo>
                  <a:pt x="314" y="100"/>
                </a:lnTo>
                <a:close/>
              </a:path>
            </a:pathLst>
          </a:custGeom>
          <a:solidFill>
            <a:schemeClr val="bg1"/>
          </a:solidFill>
          <a:ln>
            <a:noFill/>
          </a:ln>
          <a:effectLst/>
        </p:spPr>
        <p:txBody>
          <a:bodyPr wrap="none" anchor="ctr"/>
          <a:lstStyle/>
          <a:p>
            <a:endParaRPr lang="en-US" sz="900" dirty="0">
              <a:latin typeface="DM Sans" pitchFamily="2" charset="77"/>
            </a:endParaRPr>
          </a:p>
        </p:txBody>
      </p:sp>
      <p:sp>
        <p:nvSpPr>
          <p:cNvPr id="379" name="Freeform 378">
            <a:extLst>
              <a:ext uri="{FF2B5EF4-FFF2-40B4-BE49-F238E27FC236}">
                <a16:creationId xmlns:a16="http://schemas.microsoft.com/office/drawing/2014/main" id="{0415D4D4-3347-454F-9560-1030D4AEEC08}"/>
              </a:ext>
            </a:extLst>
          </p:cNvPr>
          <p:cNvSpPr>
            <a:spLocks noChangeArrowheads="1"/>
          </p:cNvSpPr>
          <p:nvPr/>
        </p:nvSpPr>
        <p:spPr bwMode="auto">
          <a:xfrm>
            <a:off x="2537606" y="4125230"/>
            <a:ext cx="409223" cy="497110"/>
          </a:xfrm>
          <a:custGeom>
            <a:avLst/>
            <a:gdLst>
              <a:gd name="T0" fmla="*/ 128 w 655"/>
              <a:gd name="T1" fmla="*/ 472 h 799"/>
              <a:gd name="T2" fmla="*/ 363 w 655"/>
              <a:gd name="T3" fmla="*/ 454 h 799"/>
              <a:gd name="T4" fmla="*/ 128 w 655"/>
              <a:gd name="T5" fmla="*/ 436 h 799"/>
              <a:gd name="T6" fmla="*/ 509 w 655"/>
              <a:gd name="T7" fmla="*/ 145 h 799"/>
              <a:gd name="T8" fmla="*/ 603 w 655"/>
              <a:gd name="T9" fmla="*/ 145 h 799"/>
              <a:gd name="T10" fmla="*/ 527 w 655"/>
              <a:gd name="T11" fmla="*/ 0 h 799"/>
              <a:gd name="T12" fmla="*/ 182 w 655"/>
              <a:gd name="T13" fmla="*/ 73 h 799"/>
              <a:gd name="T14" fmla="*/ 200 w 655"/>
              <a:gd name="T15" fmla="*/ 145 h 799"/>
              <a:gd name="T16" fmla="*/ 218 w 655"/>
              <a:gd name="T17" fmla="*/ 73 h 799"/>
              <a:gd name="T18" fmla="*/ 472 w 655"/>
              <a:gd name="T19" fmla="*/ 37 h 799"/>
              <a:gd name="T20" fmla="*/ 509 w 655"/>
              <a:gd name="T21" fmla="*/ 182 h 799"/>
              <a:gd name="T22" fmla="*/ 618 w 655"/>
              <a:gd name="T23" fmla="*/ 545 h 799"/>
              <a:gd name="T24" fmla="*/ 527 w 655"/>
              <a:gd name="T25" fmla="*/ 581 h 799"/>
              <a:gd name="T26" fmla="*/ 527 w 655"/>
              <a:gd name="T27" fmla="*/ 617 h 799"/>
              <a:gd name="T28" fmla="*/ 654 w 655"/>
              <a:gd name="T29" fmla="*/ 545 h 799"/>
              <a:gd name="T30" fmla="*/ 527 w 655"/>
              <a:gd name="T31" fmla="*/ 0 h 799"/>
              <a:gd name="T32" fmla="*/ 327 w 655"/>
              <a:gd name="T33" fmla="*/ 221 h 799"/>
              <a:gd name="T34" fmla="*/ 327 w 655"/>
              <a:gd name="T35" fmla="*/ 327 h 799"/>
              <a:gd name="T36" fmla="*/ 400 w 655"/>
              <a:gd name="T37" fmla="*/ 763 h 799"/>
              <a:gd name="T38" fmla="*/ 37 w 655"/>
              <a:gd name="T39" fmla="*/ 726 h 799"/>
              <a:gd name="T40" fmla="*/ 73 w 655"/>
              <a:gd name="T41" fmla="*/ 218 h 799"/>
              <a:gd name="T42" fmla="*/ 291 w 655"/>
              <a:gd name="T43" fmla="*/ 327 h 799"/>
              <a:gd name="T44" fmla="*/ 436 w 655"/>
              <a:gd name="T45" fmla="*/ 363 h 799"/>
              <a:gd name="T46" fmla="*/ 73 w 655"/>
              <a:gd name="T47" fmla="*/ 182 h 799"/>
              <a:gd name="T48" fmla="*/ 0 w 655"/>
              <a:gd name="T49" fmla="*/ 726 h 799"/>
              <a:gd name="T50" fmla="*/ 400 w 655"/>
              <a:gd name="T51" fmla="*/ 798 h 799"/>
              <a:gd name="T52" fmla="*/ 472 w 655"/>
              <a:gd name="T53" fmla="*/ 327 h 799"/>
              <a:gd name="T54" fmla="*/ 73 w 655"/>
              <a:gd name="T55" fmla="*/ 182 h 799"/>
              <a:gd name="T56" fmla="*/ 200 w 655"/>
              <a:gd name="T57" fmla="*/ 363 h 799"/>
              <a:gd name="T58" fmla="*/ 200 w 655"/>
              <a:gd name="T59" fmla="*/ 327 h 799"/>
              <a:gd name="T60" fmla="*/ 109 w 655"/>
              <a:gd name="T61" fmla="*/ 345 h 799"/>
              <a:gd name="T62" fmla="*/ 273 w 655"/>
              <a:gd name="T63" fmla="*/ 654 h 799"/>
              <a:gd name="T64" fmla="*/ 109 w 655"/>
              <a:gd name="T65" fmla="*/ 671 h 799"/>
              <a:gd name="T66" fmla="*/ 273 w 655"/>
              <a:gd name="T67" fmla="*/ 690 h 799"/>
              <a:gd name="T68" fmla="*/ 273 w 655"/>
              <a:gd name="T69" fmla="*/ 654 h 799"/>
              <a:gd name="T70" fmla="*/ 128 w 655"/>
              <a:gd name="T71" fmla="*/ 545 h 799"/>
              <a:gd name="T72" fmla="*/ 128 w 655"/>
              <a:gd name="T73" fmla="*/ 581 h 799"/>
              <a:gd name="T74" fmla="*/ 363 w 655"/>
              <a:gd name="T75" fmla="*/ 562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5" h="799">
                <a:moveTo>
                  <a:pt x="109" y="454"/>
                </a:moveTo>
                <a:cubicBezTo>
                  <a:pt x="109" y="464"/>
                  <a:pt x="117" y="472"/>
                  <a:pt x="128" y="472"/>
                </a:cubicBezTo>
                <a:lnTo>
                  <a:pt x="345" y="472"/>
                </a:lnTo>
                <a:cubicBezTo>
                  <a:pt x="355" y="472"/>
                  <a:pt x="363" y="464"/>
                  <a:pt x="363" y="454"/>
                </a:cubicBezTo>
                <a:cubicBezTo>
                  <a:pt x="363" y="444"/>
                  <a:pt x="355" y="436"/>
                  <a:pt x="345" y="436"/>
                </a:cubicBezTo>
                <a:lnTo>
                  <a:pt x="128" y="436"/>
                </a:lnTo>
                <a:cubicBezTo>
                  <a:pt x="117" y="436"/>
                  <a:pt x="109" y="444"/>
                  <a:pt x="109" y="454"/>
                </a:cubicBezTo>
                <a:close/>
                <a:moveTo>
                  <a:pt x="509" y="145"/>
                </a:moveTo>
                <a:lnTo>
                  <a:pt x="509" y="40"/>
                </a:lnTo>
                <a:lnTo>
                  <a:pt x="603" y="145"/>
                </a:lnTo>
                <a:lnTo>
                  <a:pt x="509" y="145"/>
                </a:lnTo>
                <a:close/>
                <a:moveTo>
                  <a:pt x="527" y="0"/>
                </a:moveTo>
                <a:lnTo>
                  <a:pt x="254" y="0"/>
                </a:lnTo>
                <a:cubicBezTo>
                  <a:pt x="215" y="0"/>
                  <a:pt x="182" y="33"/>
                  <a:pt x="182" y="73"/>
                </a:cubicBezTo>
                <a:lnTo>
                  <a:pt x="182" y="127"/>
                </a:lnTo>
                <a:cubicBezTo>
                  <a:pt x="182" y="137"/>
                  <a:pt x="190" y="145"/>
                  <a:pt x="200" y="145"/>
                </a:cubicBezTo>
                <a:cubicBezTo>
                  <a:pt x="210" y="145"/>
                  <a:pt x="218" y="137"/>
                  <a:pt x="218" y="127"/>
                </a:cubicBezTo>
                <a:lnTo>
                  <a:pt x="218" y="73"/>
                </a:lnTo>
                <a:cubicBezTo>
                  <a:pt x="218" y="53"/>
                  <a:pt x="235" y="37"/>
                  <a:pt x="254" y="37"/>
                </a:cubicBezTo>
                <a:lnTo>
                  <a:pt x="472" y="37"/>
                </a:lnTo>
                <a:lnTo>
                  <a:pt x="472" y="145"/>
                </a:lnTo>
                <a:cubicBezTo>
                  <a:pt x="472" y="166"/>
                  <a:pt x="488" y="182"/>
                  <a:pt x="509" y="182"/>
                </a:cubicBezTo>
                <a:lnTo>
                  <a:pt x="618" y="182"/>
                </a:lnTo>
                <a:lnTo>
                  <a:pt x="618" y="545"/>
                </a:lnTo>
                <a:cubicBezTo>
                  <a:pt x="618" y="564"/>
                  <a:pt x="601" y="581"/>
                  <a:pt x="581" y="581"/>
                </a:cubicBezTo>
                <a:lnTo>
                  <a:pt x="527" y="581"/>
                </a:lnTo>
                <a:cubicBezTo>
                  <a:pt x="517" y="581"/>
                  <a:pt x="509" y="589"/>
                  <a:pt x="509" y="599"/>
                </a:cubicBezTo>
                <a:cubicBezTo>
                  <a:pt x="509" y="609"/>
                  <a:pt x="517" y="617"/>
                  <a:pt x="527" y="617"/>
                </a:cubicBezTo>
                <a:lnTo>
                  <a:pt x="581" y="617"/>
                </a:lnTo>
                <a:cubicBezTo>
                  <a:pt x="621" y="617"/>
                  <a:pt x="654" y="585"/>
                  <a:pt x="654" y="545"/>
                </a:cubicBezTo>
                <a:lnTo>
                  <a:pt x="654" y="145"/>
                </a:lnTo>
                <a:lnTo>
                  <a:pt x="527" y="0"/>
                </a:lnTo>
                <a:close/>
                <a:moveTo>
                  <a:pt x="327" y="327"/>
                </a:moveTo>
                <a:lnTo>
                  <a:pt x="327" y="221"/>
                </a:lnTo>
                <a:lnTo>
                  <a:pt x="422" y="327"/>
                </a:lnTo>
                <a:lnTo>
                  <a:pt x="327" y="327"/>
                </a:lnTo>
                <a:close/>
                <a:moveTo>
                  <a:pt x="436" y="726"/>
                </a:moveTo>
                <a:cubicBezTo>
                  <a:pt x="436" y="746"/>
                  <a:pt x="420" y="763"/>
                  <a:pt x="400" y="763"/>
                </a:cubicBezTo>
                <a:lnTo>
                  <a:pt x="73" y="763"/>
                </a:lnTo>
                <a:cubicBezTo>
                  <a:pt x="53" y="763"/>
                  <a:pt x="37" y="746"/>
                  <a:pt x="37" y="726"/>
                </a:cubicBezTo>
                <a:lnTo>
                  <a:pt x="37" y="254"/>
                </a:lnTo>
                <a:cubicBezTo>
                  <a:pt x="37" y="234"/>
                  <a:pt x="53" y="218"/>
                  <a:pt x="73" y="218"/>
                </a:cubicBezTo>
                <a:lnTo>
                  <a:pt x="291" y="218"/>
                </a:lnTo>
                <a:lnTo>
                  <a:pt x="291" y="327"/>
                </a:lnTo>
                <a:cubicBezTo>
                  <a:pt x="291" y="347"/>
                  <a:pt x="307" y="363"/>
                  <a:pt x="327" y="363"/>
                </a:cubicBezTo>
                <a:lnTo>
                  <a:pt x="436" y="363"/>
                </a:lnTo>
                <a:lnTo>
                  <a:pt x="436" y="726"/>
                </a:lnTo>
                <a:close/>
                <a:moveTo>
                  <a:pt x="73" y="182"/>
                </a:moveTo>
                <a:cubicBezTo>
                  <a:pt x="33" y="182"/>
                  <a:pt x="0" y="214"/>
                  <a:pt x="0" y="254"/>
                </a:cubicBezTo>
                <a:lnTo>
                  <a:pt x="0" y="726"/>
                </a:lnTo>
                <a:cubicBezTo>
                  <a:pt x="0" y="766"/>
                  <a:pt x="33" y="798"/>
                  <a:pt x="73" y="798"/>
                </a:cubicBezTo>
                <a:lnTo>
                  <a:pt x="400" y="798"/>
                </a:lnTo>
                <a:cubicBezTo>
                  <a:pt x="440" y="798"/>
                  <a:pt x="472" y="766"/>
                  <a:pt x="472" y="726"/>
                </a:cubicBezTo>
                <a:lnTo>
                  <a:pt x="472" y="327"/>
                </a:lnTo>
                <a:lnTo>
                  <a:pt x="345" y="182"/>
                </a:lnTo>
                <a:lnTo>
                  <a:pt x="73" y="182"/>
                </a:lnTo>
                <a:close/>
                <a:moveTo>
                  <a:pt x="128" y="363"/>
                </a:moveTo>
                <a:lnTo>
                  <a:pt x="200" y="363"/>
                </a:lnTo>
                <a:cubicBezTo>
                  <a:pt x="210" y="363"/>
                  <a:pt x="218" y="355"/>
                  <a:pt x="218" y="345"/>
                </a:cubicBezTo>
                <a:cubicBezTo>
                  <a:pt x="218" y="335"/>
                  <a:pt x="210" y="327"/>
                  <a:pt x="200" y="327"/>
                </a:cubicBezTo>
                <a:lnTo>
                  <a:pt x="128" y="327"/>
                </a:lnTo>
                <a:cubicBezTo>
                  <a:pt x="117" y="327"/>
                  <a:pt x="109" y="335"/>
                  <a:pt x="109" y="345"/>
                </a:cubicBezTo>
                <a:cubicBezTo>
                  <a:pt x="109" y="355"/>
                  <a:pt x="117" y="363"/>
                  <a:pt x="128" y="363"/>
                </a:cubicBezTo>
                <a:close/>
                <a:moveTo>
                  <a:pt x="273" y="654"/>
                </a:moveTo>
                <a:lnTo>
                  <a:pt x="128" y="654"/>
                </a:lnTo>
                <a:cubicBezTo>
                  <a:pt x="117" y="654"/>
                  <a:pt x="109" y="661"/>
                  <a:pt x="109" y="671"/>
                </a:cubicBezTo>
                <a:cubicBezTo>
                  <a:pt x="109" y="682"/>
                  <a:pt x="117" y="690"/>
                  <a:pt x="128" y="690"/>
                </a:cubicBezTo>
                <a:lnTo>
                  <a:pt x="273" y="690"/>
                </a:lnTo>
                <a:cubicBezTo>
                  <a:pt x="283" y="690"/>
                  <a:pt x="291" y="682"/>
                  <a:pt x="291" y="671"/>
                </a:cubicBezTo>
                <a:cubicBezTo>
                  <a:pt x="291" y="661"/>
                  <a:pt x="283" y="654"/>
                  <a:pt x="273" y="654"/>
                </a:cubicBezTo>
                <a:close/>
                <a:moveTo>
                  <a:pt x="345" y="545"/>
                </a:moveTo>
                <a:lnTo>
                  <a:pt x="128" y="545"/>
                </a:lnTo>
                <a:cubicBezTo>
                  <a:pt x="117" y="545"/>
                  <a:pt x="109" y="553"/>
                  <a:pt x="109" y="562"/>
                </a:cubicBezTo>
                <a:cubicBezTo>
                  <a:pt x="109" y="573"/>
                  <a:pt x="117" y="581"/>
                  <a:pt x="128" y="581"/>
                </a:cubicBezTo>
                <a:lnTo>
                  <a:pt x="345" y="581"/>
                </a:lnTo>
                <a:cubicBezTo>
                  <a:pt x="355" y="581"/>
                  <a:pt x="363" y="573"/>
                  <a:pt x="363" y="562"/>
                </a:cubicBezTo>
                <a:cubicBezTo>
                  <a:pt x="363" y="553"/>
                  <a:pt x="355" y="545"/>
                  <a:pt x="345" y="545"/>
                </a:cubicBezTo>
                <a:close/>
              </a:path>
            </a:pathLst>
          </a:custGeom>
          <a:solidFill>
            <a:schemeClr val="bg1"/>
          </a:solidFill>
          <a:ln>
            <a:noFill/>
          </a:ln>
          <a:effectLst/>
        </p:spPr>
        <p:txBody>
          <a:bodyPr wrap="none" anchor="ctr"/>
          <a:lstStyle/>
          <a:p>
            <a:endParaRPr lang="en-US" sz="900" dirty="0">
              <a:latin typeface="DM Sans" pitchFamily="2" charset="77"/>
            </a:endParaRPr>
          </a:p>
        </p:txBody>
      </p:sp>
      <p:sp>
        <p:nvSpPr>
          <p:cNvPr id="380" name="Freeform 379">
            <a:extLst>
              <a:ext uri="{FF2B5EF4-FFF2-40B4-BE49-F238E27FC236}">
                <a16:creationId xmlns:a16="http://schemas.microsoft.com/office/drawing/2014/main" id="{72101928-9551-4C2F-B9F1-E6AB80050471}"/>
              </a:ext>
            </a:extLst>
          </p:cNvPr>
          <p:cNvSpPr>
            <a:spLocks noChangeArrowheads="1"/>
          </p:cNvSpPr>
          <p:nvPr/>
        </p:nvSpPr>
        <p:spPr bwMode="auto">
          <a:xfrm>
            <a:off x="5045131" y="3018403"/>
            <a:ext cx="497112" cy="497112"/>
          </a:xfrm>
          <a:custGeom>
            <a:avLst/>
            <a:gdLst>
              <a:gd name="T0" fmla="*/ 742 w 799"/>
              <a:gd name="T1" fmla="*/ 319 h 799"/>
              <a:gd name="T2" fmla="*/ 634 w 799"/>
              <a:gd name="T3" fmla="*/ 273 h 799"/>
              <a:gd name="T4" fmla="*/ 601 w 799"/>
              <a:gd name="T5" fmla="*/ 254 h 799"/>
              <a:gd name="T6" fmla="*/ 479 w 799"/>
              <a:gd name="T7" fmla="*/ 314 h 799"/>
              <a:gd name="T8" fmla="*/ 408 w 799"/>
              <a:gd name="T9" fmla="*/ 408 h 799"/>
              <a:gd name="T10" fmla="*/ 334 w 799"/>
              <a:gd name="T11" fmla="*/ 407 h 799"/>
              <a:gd name="T12" fmla="*/ 290 w 799"/>
              <a:gd name="T13" fmla="*/ 536 h 799"/>
              <a:gd name="T14" fmla="*/ 307 w 799"/>
              <a:gd name="T15" fmla="*/ 653 h 799"/>
              <a:gd name="T16" fmla="*/ 254 w 799"/>
              <a:gd name="T17" fmla="*/ 705 h 799"/>
              <a:gd name="T18" fmla="*/ 72 w 799"/>
              <a:gd name="T19" fmla="*/ 762 h 799"/>
              <a:gd name="T20" fmla="*/ 36 w 799"/>
              <a:gd name="T21" fmla="*/ 417 h 799"/>
              <a:gd name="T22" fmla="*/ 98 w 799"/>
              <a:gd name="T23" fmla="*/ 391 h 799"/>
              <a:gd name="T24" fmla="*/ 191 w 799"/>
              <a:gd name="T25" fmla="*/ 317 h 799"/>
              <a:gd name="T26" fmla="*/ 247 w 799"/>
              <a:gd name="T27" fmla="*/ 344 h 799"/>
              <a:gd name="T28" fmla="*/ 338 w 799"/>
              <a:gd name="T29" fmla="*/ 262 h 799"/>
              <a:gd name="T30" fmla="*/ 317 w 799"/>
              <a:gd name="T31" fmla="*/ 191 h 799"/>
              <a:gd name="T32" fmla="*/ 391 w 799"/>
              <a:gd name="T33" fmla="*/ 98 h 799"/>
              <a:gd name="T34" fmla="*/ 417 w 799"/>
              <a:gd name="T35" fmla="*/ 36 h 799"/>
              <a:gd name="T36" fmla="*/ 762 w 799"/>
              <a:gd name="T37" fmla="*/ 72 h 799"/>
              <a:gd name="T38" fmla="*/ 762 w 799"/>
              <a:gd name="T39" fmla="*/ 465 h 799"/>
              <a:gd name="T40" fmla="*/ 435 w 799"/>
              <a:gd name="T41" fmla="*/ 653 h 799"/>
              <a:gd name="T42" fmla="*/ 306 w 799"/>
              <a:gd name="T43" fmla="*/ 762 h 799"/>
              <a:gd name="T44" fmla="*/ 325 w 799"/>
              <a:gd name="T45" fmla="*/ 685 h 799"/>
              <a:gd name="T46" fmla="*/ 354 w 799"/>
              <a:gd name="T47" fmla="*/ 573 h 799"/>
              <a:gd name="T48" fmla="*/ 317 w 799"/>
              <a:gd name="T49" fmla="*/ 511 h 799"/>
              <a:gd name="T50" fmla="*/ 361 w 799"/>
              <a:gd name="T51" fmla="*/ 433 h 799"/>
              <a:gd name="T52" fmla="*/ 434 w 799"/>
              <a:gd name="T53" fmla="*/ 434 h 799"/>
              <a:gd name="T54" fmla="*/ 517 w 799"/>
              <a:gd name="T55" fmla="*/ 353 h 799"/>
              <a:gd name="T56" fmla="*/ 602 w 799"/>
              <a:gd name="T57" fmla="*/ 291 h 799"/>
              <a:gd name="T58" fmla="*/ 635 w 799"/>
              <a:gd name="T59" fmla="*/ 339 h 799"/>
              <a:gd name="T60" fmla="*/ 733 w 799"/>
              <a:gd name="T61" fmla="*/ 354 h 799"/>
              <a:gd name="T62" fmla="*/ 762 w 799"/>
              <a:gd name="T63" fmla="*/ 465 h 799"/>
              <a:gd name="T64" fmla="*/ 706 w 799"/>
              <a:gd name="T65" fmla="*/ 603 h 799"/>
              <a:gd name="T66" fmla="*/ 600 w 799"/>
              <a:gd name="T67" fmla="*/ 603 h 799"/>
              <a:gd name="T68" fmla="*/ 653 w 799"/>
              <a:gd name="T69" fmla="*/ 471 h 799"/>
              <a:gd name="T70" fmla="*/ 762 w 799"/>
              <a:gd name="T71" fmla="*/ 572 h 799"/>
              <a:gd name="T72" fmla="*/ 726 w 799"/>
              <a:gd name="T73" fmla="*/ 762 h 799"/>
              <a:gd name="T74" fmla="*/ 671 w 799"/>
              <a:gd name="T75" fmla="*/ 723 h 799"/>
              <a:gd name="T76" fmla="*/ 723 w 799"/>
              <a:gd name="T77" fmla="*/ 635 h 799"/>
              <a:gd name="T78" fmla="*/ 762 w 799"/>
              <a:gd name="T79" fmla="*/ 726 h 799"/>
              <a:gd name="T80" fmla="*/ 653 w 799"/>
              <a:gd name="T81" fmla="*/ 617 h 799"/>
              <a:gd name="T82" fmla="*/ 653 w 799"/>
              <a:gd name="T83" fmla="*/ 689 h 799"/>
              <a:gd name="T84" fmla="*/ 635 w 799"/>
              <a:gd name="T85" fmla="*/ 762 h 799"/>
              <a:gd name="T86" fmla="*/ 471 w 799"/>
              <a:gd name="T87" fmla="*/ 653 h 799"/>
              <a:gd name="T88" fmla="*/ 583 w 799"/>
              <a:gd name="T89" fmla="*/ 635 h 799"/>
              <a:gd name="T90" fmla="*/ 635 w 799"/>
              <a:gd name="T91" fmla="*/ 723 h 799"/>
              <a:gd name="T92" fmla="*/ 36 w 799"/>
              <a:gd name="T93" fmla="*/ 199 h 799"/>
              <a:gd name="T94" fmla="*/ 381 w 799"/>
              <a:gd name="T95" fmla="*/ 36 h 799"/>
              <a:gd name="T96" fmla="*/ 380 w 799"/>
              <a:gd name="T97" fmla="*/ 63 h 799"/>
              <a:gd name="T98" fmla="*/ 317 w 799"/>
              <a:gd name="T99" fmla="*/ 98 h 799"/>
              <a:gd name="T100" fmla="*/ 286 w 799"/>
              <a:gd name="T101" fmla="*/ 210 h 799"/>
              <a:gd name="T102" fmla="*/ 243 w 799"/>
              <a:gd name="T103" fmla="*/ 306 h 799"/>
              <a:gd name="T104" fmla="*/ 191 w 799"/>
              <a:gd name="T105" fmla="*/ 281 h 799"/>
              <a:gd name="T106" fmla="*/ 98 w 799"/>
              <a:gd name="T107" fmla="*/ 317 h 799"/>
              <a:gd name="T108" fmla="*/ 63 w 799"/>
              <a:gd name="T109" fmla="*/ 380 h 799"/>
              <a:gd name="T110" fmla="*/ 36 w 799"/>
              <a:gd name="T111" fmla="*/ 381 h 799"/>
              <a:gd name="T112" fmla="*/ 36 w 799"/>
              <a:gd name="T113" fmla="*/ 72 h 799"/>
              <a:gd name="T114" fmla="*/ 162 w 799"/>
              <a:gd name="T115" fmla="*/ 36 h 799"/>
              <a:gd name="T116" fmla="*/ 36 w 799"/>
              <a:gd name="T117" fmla="*/ 72 h 799"/>
              <a:gd name="T118" fmla="*/ 72 w 799"/>
              <a:gd name="T119" fmla="*/ 0 h 799"/>
              <a:gd name="T120" fmla="*/ 0 w 799"/>
              <a:gd name="T121" fmla="*/ 726 h 799"/>
              <a:gd name="T122" fmla="*/ 726 w 799"/>
              <a:gd name="T123" fmla="*/ 798 h 799"/>
              <a:gd name="T124" fmla="*/ 798 w 799"/>
              <a:gd name="T125" fmla="*/ 72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9" h="799">
                <a:moveTo>
                  <a:pt x="762" y="299"/>
                </a:moveTo>
                <a:lnTo>
                  <a:pt x="742" y="319"/>
                </a:lnTo>
                <a:cubicBezTo>
                  <a:pt x="713" y="311"/>
                  <a:pt x="683" y="308"/>
                  <a:pt x="653" y="308"/>
                </a:cubicBezTo>
                <a:lnTo>
                  <a:pt x="634" y="273"/>
                </a:lnTo>
                <a:cubicBezTo>
                  <a:pt x="630" y="266"/>
                  <a:pt x="625" y="260"/>
                  <a:pt x="619" y="256"/>
                </a:cubicBezTo>
                <a:cubicBezTo>
                  <a:pt x="613" y="253"/>
                  <a:pt x="608" y="252"/>
                  <a:pt x="601" y="254"/>
                </a:cubicBezTo>
                <a:lnTo>
                  <a:pt x="498" y="281"/>
                </a:lnTo>
                <a:cubicBezTo>
                  <a:pt x="484" y="285"/>
                  <a:pt x="480" y="300"/>
                  <a:pt x="479" y="314"/>
                </a:cubicBezTo>
                <a:lnTo>
                  <a:pt x="480" y="353"/>
                </a:lnTo>
                <a:cubicBezTo>
                  <a:pt x="454" y="369"/>
                  <a:pt x="430" y="387"/>
                  <a:pt x="408" y="408"/>
                </a:cubicBezTo>
                <a:lnTo>
                  <a:pt x="371" y="397"/>
                </a:lnTo>
                <a:cubicBezTo>
                  <a:pt x="357" y="394"/>
                  <a:pt x="341" y="394"/>
                  <a:pt x="334" y="407"/>
                </a:cubicBezTo>
                <a:lnTo>
                  <a:pt x="280" y="499"/>
                </a:lnTo>
                <a:cubicBezTo>
                  <a:pt x="273" y="512"/>
                  <a:pt x="281" y="526"/>
                  <a:pt x="290" y="536"/>
                </a:cubicBezTo>
                <a:lnTo>
                  <a:pt x="319" y="563"/>
                </a:lnTo>
                <a:cubicBezTo>
                  <a:pt x="311" y="593"/>
                  <a:pt x="307" y="623"/>
                  <a:pt x="307" y="653"/>
                </a:cubicBezTo>
                <a:lnTo>
                  <a:pt x="273" y="672"/>
                </a:lnTo>
                <a:cubicBezTo>
                  <a:pt x="261" y="679"/>
                  <a:pt x="250" y="691"/>
                  <a:pt x="254" y="705"/>
                </a:cubicBezTo>
                <a:lnTo>
                  <a:pt x="269" y="762"/>
                </a:lnTo>
                <a:lnTo>
                  <a:pt x="72" y="762"/>
                </a:lnTo>
                <a:cubicBezTo>
                  <a:pt x="53" y="762"/>
                  <a:pt x="36" y="745"/>
                  <a:pt x="36" y="726"/>
                </a:cubicBezTo>
                <a:lnTo>
                  <a:pt x="36" y="417"/>
                </a:lnTo>
                <a:lnTo>
                  <a:pt x="72" y="417"/>
                </a:lnTo>
                <a:cubicBezTo>
                  <a:pt x="86" y="417"/>
                  <a:pt x="94" y="403"/>
                  <a:pt x="98" y="391"/>
                </a:cubicBezTo>
                <a:lnTo>
                  <a:pt x="107" y="351"/>
                </a:lnTo>
                <a:cubicBezTo>
                  <a:pt x="137" y="344"/>
                  <a:pt x="165" y="332"/>
                  <a:pt x="191" y="317"/>
                </a:cubicBezTo>
                <a:lnTo>
                  <a:pt x="225" y="338"/>
                </a:lnTo>
                <a:cubicBezTo>
                  <a:pt x="232" y="341"/>
                  <a:pt x="240" y="344"/>
                  <a:pt x="247" y="344"/>
                </a:cubicBezTo>
                <a:cubicBezTo>
                  <a:pt x="252" y="344"/>
                  <a:pt x="258" y="342"/>
                  <a:pt x="263" y="338"/>
                </a:cubicBezTo>
                <a:lnTo>
                  <a:pt x="338" y="262"/>
                </a:lnTo>
                <a:cubicBezTo>
                  <a:pt x="348" y="252"/>
                  <a:pt x="345" y="236"/>
                  <a:pt x="338" y="225"/>
                </a:cubicBezTo>
                <a:lnTo>
                  <a:pt x="317" y="191"/>
                </a:lnTo>
                <a:cubicBezTo>
                  <a:pt x="332" y="165"/>
                  <a:pt x="344" y="137"/>
                  <a:pt x="352" y="108"/>
                </a:cubicBezTo>
                <a:lnTo>
                  <a:pt x="391" y="98"/>
                </a:lnTo>
                <a:cubicBezTo>
                  <a:pt x="404" y="93"/>
                  <a:pt x="417" y="85"/>
                  <a:pt x="417" y="71"/>
                </a:cubicBezTo>
                <a:lnTo>
                  <a:pt x="417" y="36"/>
                </a:lnTo>
                <a:lnTo>
                  <a:pt x="726" y="36"/>
                </a:lnTo>
                <a:cubicBezTo>
                  <a:pt x="745" y="36"/>
                  <a:pt x="762" y="52"/>
                  <a:pt x="762" y="72"/>
                </a:cubicBezTo>
                <a:lnTo>
                  <a:pt x="762" y="299"/>
                </a:lnTo>
                <a:close/>
                <a:moveTo>
                  <a:pt x="762" y="465"/>
                </a:moveTo>
                <a:cubicBezTo>
                  <a:pt x="729" y="446"/>
                  <a:pt x="693" y="435"/>
                  <a:pt x="653" y="435"/>
                </a:cubicBezTo>
                <a:cubicBezTo>
                  <a:pt x="532" y="435"/>
                  <a:pt x="435" y="533"/>
                  <a:pt x="435" y="653"/>
                </a:cubicBezTo>
                <a:cubicBezTo>
                  <a:pt x="435" y="693"/>
                  <a:pt x="446" y="729"/>
                  <a:pt x="465" y="762"/>
                </a:cubicBezTo>
                <a:lnTo>
                  <a:pt x="306" y="762"/>
                </a:lnTo>
                <a:lnTo>
                  <a:pt x="291" y="704"/>
                </a:lnTo>
                <a:lnTo>
                  <a:pt x="325" y="685"/>
                </a:lnTo>
                <a:cubicBezTo>
                  <a:pt x="336" y="678"/>
                  <a:pt x="343" y="666"/>
                  <a:pt x="343" y="653"/>
                </a:cubicBezTo>
                <a:cubicBezTo>
                  <a:pt x="343" y="626"/>
                  <a:pt x="347" y="598"/>
                  <a:pt x="354" y="573"/>
                </a:cubicBezTo>
                <a:cubicBezTo>
                  <a:pt x="357" y="560"/>
                  <a:pt x="353" y="546"/>
                  <a:pt x="344" y="538"/>
                </a:cubicBezTo>
                <a:lnTo>
                  <a:pt x="317" y="511"/>
                </a:lnTo>
                <a:lnTo>
                  <a:pt x="316" y="511"/>
                </a:lnTo>
                <a:lnTo>
                  <a:pt x="361" y="433"/>
                </a:lnTo>
                <a:lnTo>
                  <a:pt x="399" y="443"/>
                </a:lnTo>
                <a:cubicBezTo>
                  <a:pt x="411" y="447"/>
                  <a:pt x="425" y="443"/>
                  <a:pt x="434" y="434"/>
                </a:cubicBezTo>
                <a:cubicBezTo>
                  <a:pt x="453" y="415"/>
                  <a:pt x="474" y="399"/>
                  <a:pt x="498" y="385"/>
                </a:cubicBezTo>
                <a:cubicBezTo>
                  <a:pt x="510" y="378"/>
                  <a:pt x="517" y="366"/>
                  <a:pt x="517" y="353"/>
                </a:cubicBezTo>
                <a:lnTo>
                  <a:pt x="516" y="314"/>
                </a:lnTo>
                <a:lnTo>
                  <a:pt x="602" y="291"/>
                </a:lnTo>
                <a:lnTo>
                  <a:pt x="621" y="325"/>
                </a:lnTo>
                <a:cubicBezTo>
                  <a:pt x="624" y="331"/>
                  <a:pt x="629" y="336"/>
                  <a:pt x="635" y="339"/>
                </a:cubicBezTo>
                <a:cubicBezTo>
                  <a:pt x="640" y="342"/>
                  <a:pt x="646" y="344"/>
                  <a:pt x="653" y="344"/>
                </a:cubicBezTo>
                <a:cubicBezTo>
                  <a:pt x="680" y="344"/>
                  <a:pt x="707" y="347"/>
                  <a:pt x="733" y="354"/>
                </a:cubicBezTo>
                <a:cubicBezTo>
                  <a:pt x="743" y="357"/>
                  <a:pt x="753" y="355"/>
                  <a:pt x="762" y="350"/>
                </a:cubicBezTo>
                <a:lnTo>
                  <a:pt x="762" y="465"/>
                </a:lnTo>
                <a:close/>
                <a:moveTo>
                  <a:pt x="762" y="572"/>
                </a:moveTo>
                <a:lnTo>
                  <a:pt x="706" y="603"/>
                </a:lnTo>
                <a:cubicBezTo>
                  <a:pt x="692" y="590"/>
                  <a:pt x="674" y="580"/>
                  <a:pt x="653" y="580"/>
                </a:cubicBezTo>
                <a:cubicBezTo>
                  <a:pt x="632" y="580"/>
                  <a:pt x="614" y="590"/>
                  <a:pt x="600" y="603"/>
                </a:cubicBezTo>
                <a:lnTo>
                  <a:pt x="504" y="550"/>
                </a:lnTo>
                <a:cubicBezTo>
                  <a:pt x="537" y="503"/>
                  <a:pt x="591" y="471"/>
                  <a:pt x="653" y="471"/>
                </a:cubicBezTo>
                <a:cubicBezTo>
                  <a:pt x="694" y="471"/>
                  <a:pt x="731" y="486"/>
                  <a:pt x="762" y="509"/>
                </a:cubicBezTo>
                <a:lnTo>
                  <a:pt x="762" y="572"/>
                </a:lnTo>
                <a:close/>
                <a:moveTo>
                  <a:pt x="762" y="726"/>
                </a:moveTo>
                <a:cubicBezTo>
                  <a:pt x="762" y="745"/>
                  <a:pt x="745" y="762"/>
                  <a:pt x="726" y="762"/>
                </a:cubicBezTo>
                <a:lnTo>
                  <a:pt x="671" y="762"/>
                </a:lnTo>
                <a:lnTo>
                  <a:pt x="671" y="723"/>
                </a:lnTo>
                <a:cubicBezTo>
                  <a:pt x="703" y="715"/>
                  <a:pt x="726" y="687"/>
                  <a:pt x="726" y="653"/>
                </a:cubicBezTo>
                <a:cubicBezTo>
                  <a:pt x="726" y="647"/>
                  <a:pt x="725" y="641"/>
                  <a:pt x="723" y="635"/>
                </a:cubicBezTo>
                <a:lnTo>
                  <a:pt x="762" y="613"/>
                </a:lnTo>
                <a:lnTo>
                  <a:pt x="762" y="726"/>
                </a:lnTo>
                <a:close/>
                <a:moveTo>
                  <a:pt x="617" y="653"/>
                </a:moveTo>
                <a:cubicBezTo>
                  <a:pt x="617" y="633"/>
                  <a:pt x="633" y="617"/>
                  <a:pt x="653" y="617"/>
                </a:cubicBezTo>
                <a:cubicBezTo>
                  <a:pt x="673" y="617"/>
                  <a:pt x="689" y="633"/>
                  <a:pt x="689" y="653"/>
                </a:cubicBezTo>
                <a:cubicBezTo>
                  <a:pt x="689" y="673"/>
                  <a:pt x="673" y="689"/>
                  <a:pt x="653" y="689"/>
                </a:cubicBezTo>
                <a:cubicBezTo>
                  <a:pt x="633" y="689"/>
                  <a:pt x="617" y="673"/>
                  <a:pt x="617" y="653"/>
                </a:cubicBezTo>
                <a:close/>
                <a:moveTo>
                  <a:pt x="635" y="762"/>
                </a:moveTo>
                <a:lnTo>
                  <a:pt x="508" y="762"/>
                </a:lnTo>
                <a:cubicBezTo>
                  <a:pt x="485" y="731"/>
                  <a:pt x="471" y="694"/>
                  <a:pt x="471" y="653"/>
                </a:cubicBezTo>
                <a:cubicBezTo>
                  <a:pt x="471" y="627"/>
                  <a:pt x="477" y="603"/>
                  <a:pt x="486" y="581"/>
                </a:cubicBezTo>
                <a:lnTo>
                  <a:pt x="583" y="635"/>
                </a:lnTo>
                <a:cubicBezTo>
                  <a:pt x="582" y="641"/>
                  <a:pt x="580" y="647"/>
                  <a:pt x="580" y="653"/>
                </a:cubicBezTo>
                <a:cubicBezTo>
                  <a:pt x="580" y="687"/>
                  <a:pt x="604" y="715"/>
                  <a:pt x="635" y="723"/>
                </a:cubicBezTo>
                <a:lnTo>
                  <a:pt x="635" y="762"/>
                </a:lnTo>
                <a:close/>
                <a:moveTo>
                  <a:pt x="36" y="199"/>
                </a:moveTo>
                <a:cubicBezTo>
                  <a:pt x="122" y="190"/>
                  <a:pt x="190" y="121"/>
                  <a:pt x="199" y="36"/>
                </a:cubicBezTo>
                <a:lnTo>
                  <a:pt x="381" y="36"/>
                </a:lnTo>
                <a:lnTo>
                  <a:pt x="381" y="63"/>
                </a:lnTo>
                <a:lnTo>
                  <a:pt x="380" y="63"/>
                </a:lnTo>
                <a:lnTo>
                  <a:pt x="343" y="72"/>
                </a:lnTo>
                <a:cubicBezTo>
                  <a:pt x="331" y="75"/>
                  <a:pt x="320" y="85"/>
                  <a:pt x="317" y="98"/>
                </a:cubicBezTo>
                <a:cubicBezTo>
                  <a:pt x="310" y="124"/>
                  <a:pt x="300" y="149"/>
                  <a:pt x="286" y="172"/>
                </a:cubicBezTo>
                <a:cubicBezTo>
                  <a:pt x="279" y="184"/>
                  <a:pt x="279" y="198"/>
                  <a:pt x="286" y="210"/>
                </a:cubicBezTo>
                <a:lnTo>
                  <a:pt x="306" y="243"/>
                </a:lnTo>
                <a:lnTo>
                  <a:pt x="243" y="306"/>
                </a:lnTo>
                <a:lnTo>
                  <a:pt x="209" y="286"/>
                </a:lnTo>
                <a:cubicBezTo>
                  <a:pt x="204" y="282"/>
                  <a:pt x="198" y="281"/>
                  <a:pt x="191" y="281"/>
                </a:cubicBezTo>
                <a:cubicBezTo>
                  <a:pt x="185" y="281"/>
                  <a:pt x="178" y="282"/>
                  <a:pt x="172" y="286"/>
                </a:cubicBezTo>
                <a:cubicBezTo>
                  <a:pt x="149" y="299"/>
                  <a:pt x="124" y="310"/>
                  <a:pt x="98" y="317"/>
                </a:cubicBezTo>
                <a:cubicBezTo>
                  <a:pt x="85" y="320"/>
                  <a:pt x="76" y="330"/>
                  <a:pt x="72" y="343"/>
                </a:cubicBezTo>
                <a:lnTo>
                  <a:pt x="63" y="380"/>
                </a:lnTo>
                <a:lnTo>
                  <a:pt x="63" y="381"/>
                </a:lnTo>
                <a:lnTo>
                  <a:pt x="36" y="381"/>
                </a:lnTo>
                <a:lnTo>
                  <a:pt x="36" y="199"/>
                </a:lnTo>
                <a:close/>
                <a:moveTo>
                  <a:pt x="36" y="72"/>
                </a:moveTo>
                <a:cubicBezTo>
                  <a:pt x="36" y="52"/>
                  <a:pt x="53" y="36"/>
                  <a:pt x="72" y="36"/>
                </a:cubicBezTo>
                <a:lnTo>
                  <a:pt x="162" y="36"/>
                </a:lnTo>
                <a:cubicBezTo>
                  <a:pt x="153" y="102"/>
                  <a:pt x="101" y="153"/>
                  <a:pt x="36" y="162"/>
                </a:cubicBezTo>
                <a:lnTo>
                  <a:pt x="36" y="72"/>
                </a:lnTo>
                <a:close/>
                <a:moveTo>
                  <a:pt x="726" y="0"/>
                </a:moveTo>
                <a:lnTo>
                  <a:pt x="72" y="0"/>
                </a:lnTo>
                <a:cubicBezTo>
                  <a:pt x="32" y="0"/>
                  <a:pt x="0" y="32"/>
                  <a:pt x="0" y="72"/>
                </a:cubicBezTo>
                <a:lnTo>
                  <a:pt x="0" y="726"/>
                </a:lnTo>
                <a:cubicBezTo>
                  <a:pt x="0" y="765"/>
                  <a:pt x="32" y="798"/>
                  <a:pt x="72" y="798"/>
                </a:cubicBezTo>
                <a:lnTo>
                  <a:pt x="726" y="798"/>
                </a:lnTo>
                <a:cubicBezTo>
                  <a:pt x="766" y="798"/>
                  <a:pt x="798" y="765"/>
                  <a:pt x="798" y="726"/>
                </a:cubicBezTo>
                <a:lnTo>
                  <a:pt x="798" y="72"/>
                </a:lnTo>
                <a:cubicBezTo>
                  <a:pt x="798" y="32"/>
                  <a:pt x="766" y="0"/>
                  <a:pt x="726" y="0"/>
                </a:cubicBezTo>
                <a:close/>
              </a:path>
            </a:pathLst>
          </a:custGeom>
          <a:solidFill>
            <a:schemeClr val="bg1"/>
          </a:solidFill>
          <a:ln>
            <a:noFill/>
          </a:ln>
          <a:effectLst/>
        </p:spPr>
        <p:txBody>
          <a:bodyPr wrap="none" anchor="ctr"/>
          <a:lstStyle/>
          <a:p>
            <a:endParaRPr lang="en-US" sz="900" dirty="0">
              <a:latin typeface="DM Sans" pitchFamily="2" charset="77"/>
            </a:endParaRPr>
          </a:p>
        </p:txBody>
      </p:sp>
      <p:sp>
        <p:nvSpPr>
          <p:cNvPr id="32" name="TextBox 31">
            <a:extLst>
              <a:ext uri="{FF2B5EF4-FFF2-40B4-BE49-F238E27FC236}">
                <a16:creationId xmlns:a16="http://schemas.microsoft.com/office/drawing/2014/main" id="{9023AC4F-1DFC-4675-BA4A-602E0ABDB041}"/>
              </a:ext>
            </a:extLst>
          </p:cNvPr>
          <p:cNvSpPr txBox="1"/>
          <p:nvPr/>
        </p:nvSpPr>
        <p:spPr>
          <a:xfrm>
            <a:off x="1117012" y="2081470"/>
            <a:ext cx="3444740" cy="1005596"/>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n-US" sz="1300" spc="-15" dirty="0">
                <a:latin typeface="DM Sans" pitchFamily="2" charset="77"/>
              </a:rPr>
              <a:t>DEMARQUER + MENACE  LES ESPACES</a:t>
            </a:r>
          </a:p>
          <a:p>
            <a:pPr marL="285750" indent="-285750">
              <a:lnSpc>
                <a:spcPts val="1800"/>
              </a:lnSpc>
              <a:buFont typeface="Arial" panose="020B0604020202020204" pitchFamily="34" charset="0"/>
              <a:buChar char="•"/>
            </a:pPr>
            <a:r>
              <a:rPr lang="en-US" sz="1300" spc="-15" dirty="0">
                <a:latin typeface="DM Sans" pitchFamily="2" charset="77"/>
              </a:rPr>
              <a:t>LECTURE + PRISE D’INITIATIF</a:t>
            </a:r>
          </a:p>
          <a:p>
            <a:pPr marL="285750" indent="-285750">
              <a:lnSpc>
                <a:spcPts val="1800"/>
              </a:lnSpc>
              <a:buFont typeface="Arial" panose="020B0604020202020204" pitchFamily="34" charset="0"/>
              <a:buChar char="•"/>
            </a:pPr>
            <a:r>
              <a:rPr lang="en-US" sz="1300" spc="-15" dirty="0">
                <a:latin typeface="DM Sans" pitchFamily="2" charset="77"/>
              </a:rPr>
              <a:t>VITESSE + INTENSITE</a:t>
            </a:r>
          </a:p>
          <a:p>
            <a:pPr marL="285750" indent="-285750">
              <a:lnSpc>
                <a:spcPts val="1800"/>
              </a:lnSpc>
              <a:buFont typeface="Arial" panose="020B0604020202020204" pitchFamily="34" charset="0"/>
              <a:buChar char="•"/>
            </a:pPr>
            <a:r>
              <a:rPr lang="en-US" sz="1300" spc="-15" dirty="0">
                <a:latin typeface="DM Sans" pitchFamily="2" charset="77"/>
              </a:rPr>
              <a:t>COMM.</a:t>
            </a:r>
          </a:p>
        </p:txBody>
      </p:sp>
      <p:sp>
        <p:nvSpPr>
          <p:cNvPr id="33" name="TextBox 32">
            <a:extLst>
              <a:ext uri="{FF2B5EF4-FFF2-40B4-BE49-F238E27FC236}">
                <a16:creationId xmlns:a16="http://schemas.microsoft.com/office/drawing/2014/main" id="{412FBA2A-1473-496E-9F63-5A0DFE16F4D4}"/>
              </a:ext>
            </a:extLst>
          </p:cNvPr>
          <p:cNvSpPr txBox="1"/>
          <p:nvPr/>
        </p:nvSpPr>
        <p:spPr>
          <a:xfrm>
            <a:off x="1095754" y="1696733"/>
            <a:ext cx="2145698" cy="355225"/>
          </a:xfrm>
          <a:prstGeom prst="rect">
            <a:avLst/>
          </a:prstGeom>
          <a:noFill/>
        </p:spPr>
        <p:txBody>
          <a:bodyPr wrap="square" rtlCol="0" anchor="b">
            <a:spAutoFit/>
          </a:bodyPr>
          <a:lstStyle/>
          <a:p>
            <a:pPr algn="ctr">
              <a:lnSpc>
                <a:spcPts val="2160"/>
              </a:lnSpc>
            </a:pPr>
            <a:r>
              <a:rPr lang="en-US" sz="1400" b="1" spc="-15" dirty="0">
                <a:effectLst>
                  <a:outerShdw blurRad="38100" dist="38100" dir="2700000" algn="tl">
                    <a:srgbClr val="000000">
                      <a:alpha val="43137"/>
                    </a:srgbClr>
                  </a:outerShdw>
                </a:effectLst>
                <a:latin typeface="DM Sans" pitchFamily="2" charset="77"/>
              </a:rPr>
              <a:t>PORTEUR DU BALLON</a:t>
            </a:r>
          </a:p>
        </p:txBody>
      </p:sp>
      <p:sp>
        <p:nvSpPr>
          <p:cNvPr id="42" name="TextBox 41">
            <a:extLst>
              <a:ext uri="{FF2B5EF4-FFF2-40B4-BE49-F238E27FC236}">
                <a16:creationId xmlns:a16="http://schemas.microsoft.com/office/drawing/2014/main" id="{63302AAA-5E5A-4FEB-9273-630A38AAD6CB}"/>
              </a:ext>
            </a:extLst>
          </p:cNvPr>
          <p:cNvSpPr txBox="1"/>
          <p:nvPr/>
        </p:nvSpPr>
        <p:spPr>
          <a:xfrm>
            <a:off x="3373610" y="5972092"/>
            <a:ext cx="3623182" cy="656590"/>
          </a:xfrm>
          <a:prstGeom prst="rect">
            <a:avLst/>
          </a:prstGeom>
          <a:noFill/>
        </p:spPr>
        <p:txBody>
          <a:bodyPr wrap="square" rtlCol="0" anchor="b">
            <a:spAutoFit/>
          </a:bodyPr>
          <a:lstStyle/>
          <a:p>
            <a:pPr algn="ctr">
              <a:lnSpc>
                <a:spcPts val="4440"/>
              </a:lnSpc>
            </a:pPr>
            <a:r>
              <a:rPr lang="en-US" sz="3700" b="1" spc="-145" dirty="0">
                <a:solidFill>
                  <a:schemeClr val="tx2"/>
                </a:solidFill>
                <a:latin typeface="DM Sans" pitchFamily="2" charset="77"/>
              </a:rPr>
              <a:t>PAC PRINCIPLE</a:t>
            </a:r>
          </a:p>
        </p:txBody>
      </p:sp>
      <p:sp>
        <p:nvSpPr>
          <p:cNvPr id="43" name="TextBox 42">
            <a:extLst>
              <a:ext uri="{FF2B5EF4-FFF2-40B4-BE49-F238E27FC236}">
                <a16:creationId xmlns:a16="http://schemas.microsoft.com/office/drawing/2014/main" id="{1E81F502-9803-421B-8E52-D163B6ACE747}"/>
              </a:ext>
            </a:extLst>
          </p:cNvPr>
          <p:cNvSpPr txBox="1"/>
          <p:nvPr/>
        </p:nvSpPr>
        <p:spPr>
          <a:xfrm>
            <a:off x="6706294" y="6138460"/>
            <a:ext cx="3766776" cy="335989"/>
          </a:xfrm>
          <a:prstGeom prst="rect">
            <a:avLst/>
          </a:prstGeom>
          <a:noFill/>
        </p:spPr>
        <p:txBody>
          <a:bodyPr wrap="square" rtlCol="0" anchor="t">
            <a:spAutoFit/>
          </a:bodyPr>
          <a:lstStyle/>
          <a:p>
            <a:pPr algn="ctr">
              <a:lnSpc>
                <a:spcPts val="1920"/>
              </a:lnSpc>
            </a:pPr>
            <a:r>
              <a:rPr lang="en-US" sz="1600" spc="-65" dirty="0">
                <a:latin typeface="DM Sans" pitchFamily="2" charset="77"/>
              </a:rPr>
              <a:t>(PRESSION=AVANCER+CONSERVATION)</a:t>
            </a:r>
          </a:p>
        </p:txBody>
      </p:sp>
      <p:sp>
        <p:nvSpPr>
          <p:cNvPr id="2" name="Arrow: Left-Up 1">
            <a:extLst>
              <a:ext uri="{FF2B5EF4-FFF2-40B4-BE49-F238E27FC236}">
                <a16:creationId xmlns:a16="http://schemas.microsoft.com/office/drawing/2014/main" id="{9A29555B-F7DE-CE27-4078-089E05E9E733}"/>
              </a:ext>
            </a:extLst>
          </p:cNvPr>
          <p:cNvSpPr/>
          <p:nvPr/>
        </p:nvSpPr>
        <p:spPr>
          <a:xfrm flipH="1">
            <a:off x="327904" y="557613"/>
            <a:ext cx="9123957" cy="5530010"/>
          </a:xfrm>
          <a:prstGeom prst="leftUpArrow">
            <a:avLst>
              <a:gd name="adj1" fmla="val 7136"/>
              <a:gd name="adj2" fmla="val 6110"/>
              <a:gd name="adj3" fmla="val 9477"/>
            </a:avLst>
          </a:prstGeom>
          <a:solidFill>
            <a:srgbClr val="DD3F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79BFE0D2-7115-3769-ADB1-CBC5AC53073A}"/>
              </a:ext>
            </a:extLst>
          </p:cNvPr>
          <p:cNvSpPr txBox="1"/>
          <p:nvPr/>
        </p:nvSpPr>
        <p:spPr>
          <a:xfrm rot="16200000">
            <a:off x="-532179" y="3372045"/>
            <a:ext cx="2371187" cy="369332"/>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PRESSION</a:t>
            </a:r>
          </a:p>
        </p:txBody>
      </p:sp>
      <p:sp>
        <p:nvSpPr>
          <p:cNvPr id="46" name="TextBox 45">
            <a:extLst>
              <a:ext uri="{FF2B5EF4-FFF2-40B4-BE49-F238E27FC236}">
                <a16:creationId xmlns:a16="http://schemas.microsoft.com/office/drawing/2014/main" id="{60957D6D-A302-5AD5-95B3-88B31C93E349}"/>
              </a:ext>
            </a:extLst>
          </p:cNvPr>
          <p:cNvSpPr txBox="1"/>
          <p:nvPr/>
        </p:nvSpPr>
        <p:spPr>
          <a:xfrm rot="20237842">
            <a:off x="9143883" y="956814"/>
            <a:ext cx="2371187" cy="369332"/>
          </a:xfrm>
          <a:prstGeom prst="rect">
            <a:avLst/>
          </a:prstGeom>
          <a:solidFill>
            <a:schemeClr val="accent6"/>
          </a:solidFill>
        </p:spPr>
        <p:txBody>
          <a:bodyPr wrap="square" rtlCol="0">
            <a:spAutoFit/>
          </a:bodyPr>
          <a:lstStyle/>
          <a:p>
            <a:r>
              <a:rPr lang="fr-FR" b="1" dirty="0">
                <a:effectLst>
                  <a:outerShdw blurRad="38100" dist="38100" dir="2700000" algn="tl">
                    <a:srgbClr val="000000">
                      <a:alpha val="43137"/>
                    </a:srgbClr>
                  </a:outerShdw>
                </a:effectLst>
              </a:rPr>
              <a:t>CONSERVATION</a:t>
            </a:r>
          </a:p>
        </p:txBody>
      </p:sp>
      <p:sp>
        <p:nvSpPr>
          <p:cNvPr id="47" name="TextBox 46">
            <a:extLst>
              <a:ext uri="{FF2B5EF4-FFF2-40B4-BE49-F238E27FC236}">
                <a16:creationId xmlns:a16="http://schemas.microsoft.com/office/drawing/2014/main" id="{5BFAA1C3-6A98-25E6-9F91-1EC97E590402}"/>
              </a:ext>
            </a:extLst>
          </p:cNvPr>
          <p:cNvSpPr txBox="1"/>
          <p:nvPr/>
        </p:nvSpPr>
        <p:spPr>
          <a:xfrm>
            <a:off x="3172821" y="5583972"/>
            <a:ext cx="2371187" cy="369332"/>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AVANCER</a:t>
            </a:r>
          </a:p>
        </p:txBody>
      </p:sp>
      <p:sp>
        <p:nvSpPr>
          <p:cNvPr id="4" name="Rectangle: Rounded Corners 3">
            <a:extLst>
              <a:ext uri="{FF2B5EF4-FFF2-40B4-BE49-F238E27FC236}">
                <a16:creationId xmlns:a16="http://schemas.microsoft.com/office/drawing/2014/main" id="{30F0F30B-F036-C5F7-BC52-7DA280F0A907}"/>
              </a:ext>
            </a:extLst>
          </p:cNvPr>
          <p:cNvSpPr/>
          <p:nvPr/>
        </p:nvSpPr>
        <p:spPr>
          <a:xfrm>
            <a:off x="4472184" y="4017280"/>
            <a:ext cx="7605811" cy="1412460"/>
          </a:xfrm>
          <a:prstGeom prst="roundRect">
            <a:avLst/>
          </a:prstGeom>
          <a:solidFill>
            <a:srgbClr val="3984C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1200" u="sng" dirty="0"/>
              <a:t>PAC Principe: PORTEUSE DU BALLON!</a:t>
            </a:r>
          </a:p>
          <a:p>
            <a:r>
              <a:rPr lang="fr-FR" sz="1200" dirty="0"/>
              <a:t>Notre plan était de mettre l’adversaire sous pression par tout et en permanente, conserver le ballon pour pouvoir continue de jouer. </a:t>
            </a:r>
            <a:endParaRPr lang="fr-FR" sz="1200" dirty="0">
              <a:ea typeface="Calibri"/>
              <a:cs typeface="Calibri"/>
            </a:endParaRPr>
          </a:p>
          <a:p>
            <a:r>
              <a:rPr lang="fr-FR" sz="1200" dirty="0"/>
              <a:t>Nous avons commencé à responsabiliser le PB dans toute les actions qu’elle pourra impacter dans notre plan jeu. Les comportements à valider c'est; communication, démarquer dans les intervalles pour menaces les espaces, lecture avant prends les initiatives, vitesse and intensité important pour gêner l'avancée.</a:t>
            </a:r>
            <a:endParaRPr lang="fr-FR" sz="1200" dirty="0">
              <a:ea typeface="Calibri"/>
              <a:cs typeface="Calibri"/>
            </a:endParaRPr>
          </a:p>
        </p:txBody>
      </p:sp>
    </p:spTree>
    <p:extLst>
      <p:ext uri="{BB962C8B-B14F-4D97-AF65-F5344CB8AC3E}">
        <p14:creationId xmlns:p14="http://schemas.microsoft.com/office/powerpoint/2010/main" val="1336476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362">
            <a:extLst>
              <a:ext uri="{FF2B5EF4-FFF2-40B4-BE49-F238E27FC236}">
                <a16:creationId xmlns:a16="http://schemas.microsoft.com/office/drawing/2014/main" id="{A55CC1EA-6AC9-4E93-B797-DB811312D389}"/>
              </a:ext>
            </a:extLst>
          </p:cNvPr>
          <p:cNvSpPr>
            <a:spLocks noChangeArrowheads="1"/>
          </p:cNvSpPr>
          <p:nvPr/>
        </p:nvSpPr>
        <p:spPr bwMode="auto">
          <a:xfrm>
            <a:off x="2733978" y="2977207"/>
            <a:ext cx="19225" cy="664645"/>
          </a:xfrm>
          <a:custGeom>
            <a:avLst/>
            <a:gdLst>
              <a:gd name="T0" fmla="*/ 31 w 32"/>
              <a:gd name="T1" fmla="*/ 122 h 1065"/>
              <a:gd name="T2" fmla="*/ 0 w 32"/>
              <a:gd name="T3" fmla="*/ 122 h 1065"/>
              <a:gd name="T4" fmla="*/ 0 w 32"/>
              <a:gd name="T5" fmla="*/ 0 h 1065"/>
              <a:gd name="T6" fmla="*/ 31 w 32"/>
              <a:gd name="T7" fmla="*/ 0 h 1065"/>
              <a:gd name="T8" fmla="*/ 31 w 32"/>
              <a:gd name="T9" fmla="*/ 122 h 1065"/>
              <a:gd name="T10" fmla="*/ 31 w 32"/>
              <a:gd name="T11" fmla="*/ 367 h 1065"/>
              <a:gd name="T12" fmla="*/ 0 w 32"/>
              <a:gd name="T13" fmla="*/ 367 h 1065"/>
              <a:gd name="T14" fmla="*/ 0 w 32"/>
              <a:gd name="T15" fmla="*/ 244 h 1065"/>
              <a:gd name="T16" fmla="*/ 31 w 32"/>
              <a:gd name="T17" fmla="*/ 244 h 1065"/>
              <a:gd name="T18" fmla="*/ 31 w 32"/>
              <a:gd name="T19" fmla="*/ 367 h 1065"/>
              <a:gd name="T20" fmla="*/ 31 w 32"/>
              <a:gd name="T21" fmla="*/ 611 h 1065"/>
              <a:gd name="T22" fmla="*/ 0 w 32"/>
              <a:gd name="T23" fmla="*/ 611 h 1065"/>
              <a:gd name="T24" fmla="*/ 0 w 32"/>
              <a:gd name="T25" fmla="*/ 489 h 1065"/>
              <a:gd name="T26" fmla="*/ 31 w 32"/>
              <a:gd name="T27" fmla="*/ 489 h 1065"/>
              <a:gd name="T28" fmla="*/ 31 w 32"/>
              <a:gd name="T29" fmla="*/ 611 h 1065"/>
              <a:gd name="T30" fmla="*/ 31 w 32"/>
              <a:gd name="T31" fmla="*/ 856 h 1065"/>
              <a:gd name="T32" fmla="*/ 0 w 32"/>
              <a:gd name="T33" fmla="*/ 856 h 1065"/>
              <a:gd name="T34" fmla="*/ 0 w 32"/>
              <a:gd name="T35" fmla="*/ 734 h 1065"/>
              <a:gd name="T36" fmla="*/ 31 w 32"/>
              <a:gd name="T37" fmla="*/ 734 h 1065"/>
              <a:gd name="T38" fmla="*/ 31 w 32"/>
              <a:gd name="T39" fmla="*/ 856 h 1065"/>
              <a:gd name="T40" fmla="*/ 31 w 32"/>
              <a:gd name="T41" fmla="*/ 1064 h 1065"/>
              <a:gd name="T42" fmla="*/ 0 w 32"/>
              <a:gd name="T43" fmla="*/ 1064 h 1065"/>
              <a:gd name="T44" fmla="*/ 0 w 32"/>
              <a:gd name="T45" fmla="*/ 978 h 1065"/>
              <a:gd name="T46" fmla="*/ 31 w 32"/>
              <a:gd name="T47" fmla="*/ 978 h 1065"/>
              <a:gd name="T48" fmla="*/ 31 w 32"/>
              <a:gd name="T49" fmla="*/ 106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1065">
                <a:moveTo>
                  <a:pt x="31" y="122"/>
                </a:moveTo>
                <a:lnTo>
                  <a:pt x="0" y="122"/>
                </a:lnTo>
                <a:lnTo>
                  <a:pt x="0" y="0"/>
                </a:lnTo>
                <a:lnTo>
                  <a:pt x="31" y="0"/>
                </a:lnTo>
                <a:lnTo>
                  <a:pt x="31" y="122"/>
                </a:lnTo>
                <a:close/>
                <a:moveTo>
                  <a:pt x="31" y="367"/>
                </a:moveTo>
                <a:lnTo>
                  <a:pt x="0" y="367"/>
                </a:lnTo>
                <a:lnTo>
                  <a:pt x="0" y="244"/>
                </a:lnTo>
                <a:lnTo>
                  <a:pt x="31" y="244"/>
                </a:lnTo>
                <a:lnTo>
                  <a:pt x="31" y="367"/>
                </a:lnTo>
                <a:close/>
                <a:moveTo>
                  <a:pt x="31" y="611"/>
                </a:moveTo>
                <a:lnTo>
                  <a:pt x="0" y="611"/>
                </a:lnTo>
                <a:lnTo>
                  <a:pt x="0" y="489"/>
                </a:lnTo>
                <a:lnTo>
                  <a:pt x="31" y="489"/>
                </a:lnTo>
                <a:lnTo>
                  <a:pt x="31" y="611"/>
                </a:lnTo>
                <a:close/>
                <a:moveTo>
                  <a:pt x="31" y="856"/>
                </a:moveTo>
                <a:lnTo>
                  <a:pt x="0" y="856"/>
                </a:lnTo>
                <a:lnTo>
                  <a:pt x="0" y="734"/>
                </a:lnTo>
                <a:lnTo>
                  <a:pt x="31" y="734"/>
                </a:lnTo>
                <a:lnTo>
                  <a:pt x="31" y="856"/>
                </a:lnTo>
                <a:close/>
                <a:moveTo>
                  <a:pt x="31" y="1064"/>
                </a:moveTo>
                <a:lnTo>
                  <a:pt x="0" y="1064"/>
                </a:lnTo>
                <a:lnTo>
                  <a:pt x="0" y="978"/>
                </a:lnTo>
                <a:lnTo>
                  <a:pt x="31" y="978"/>
                </a:lnTo>
                <a:lnTo>
                  <a:pt x="31" y="1064"/>
                </a:lnTo>
                <a:close/>
              </a:path>
            </a:pathLst>
          </a:custGeom>
          <a:solidFill>
            <a:schemeClr val="accent1"/>
          </a:solidFill>
          <a:ln>
            <a:noFill/>
          </a:ln>
          <a:effectLst/>
        </p:spPr>
        <p:txBody>
          <a:bodyPr wrap="none" anchor="ctr"/>
          <a:lstStyle/>
          <a:p>
            <a:endParaRPr lang="en-US" sz="900" dirty="0">
              <a:latin typeface="DM Sans" pitchFamily="2" charset="77"/>
            </a:endParaRPr>
          </a:p>
        </p:txBody>
      </p:sp>
      <p:sp>
        <p:nvSpPr>
          <p:cNvPr id="360" name="Freeform 359">
            <a:extLst>
              <a:ext uri="{FF2B5EF4-FFF2-40B4-BE49-F238E27FC236}">
                <a16:creationId xmlns:a16="http://schemas.microsoft.com/office/drawing/2014/main" id="{6A647363-E742-40F6-B0AC-1FB6719F5550}"/>
              </a:ext>
            </a:extLst>
          </p:cNvPr>
          <p:cNvSpPr>
            <a:spLocks noChangeArrowheads="1"/>
          </p:cNvSpPr>
          <p:nvPr/>
        </p:nvSpPr>
        <p:spPr bwMode="auto">
          <a:xfrm>
            <a:off x="1117012" y="398957"/>
            <a:ext cx="10791543" cy="4857903"/>
          </a:xfrm>
          <a:custGeom>
            <a:avLst/>
            <a:gdLst>
              <a:gd name="T0" fmla="*/ 16598 w 17205"/>
              <a:gd name="T1" fmla="*/ 932 h 7820"/>
              <a:gd name="T2" fmla="*/ 17204 w 17205"/>
              <a:gd name="T3" fmla="*/ 116 h 7820"/>
              <a:gd name="T4" fmla="*/ 16194 w 17205"/>
              <a:gd name="T5" fmla="*/ 0 h 7820"/>
              <a:gd name="T6" fmla="*/ 16356 w 17205"/>
              <a:gd name="T7" fmla="*/ 373 h 7820"/>
              <a:gd name="T8" fmla="*/ 734 w 17205"/>
              <a:gd name="T9" fmla="*/ 7143 h 7820"/>
              <a:gd name="T10" fmla="*/ 283 w 17205"/>
              <a:gd name="T11" fmla="*/ 7032 h 7820"/>
              <a:gd name="T12" fmla="*/ 84 w 17205"/>
              <a:gd name="T13" fmla="*/ 7536 h 7820"/>
              <a:gd name="T14" fmla="*/ 588 w 17205"/>
              <a:gd name="T15" fmla="*/ 7736 h 7820"/>
              <a:gd name="T16" fmla="*/ 815 w 17205"/>
              <a:gd name="T17" fmla="*/ 7330 h 7820"/>
              <a:gd name="T18" fmla="*/ 16437 w 17205"/>
              <a:gd name="T19" fmla="*/ 559 h 7820"/>
              <a:gd name="T20" fmla="*/ 16598 w 17205"/>
              <a:gd name="T21" fmla="*/ 932 h 7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05" h="7820">
                <a:moveTo>
                  <a:pt x="16598" y="932"/>
                </a:moveTo>
                <a:lnTo>
                  <a:pt x="17204" y="116"/>
                </a:lnTo>
                <a:lnTo>
                  <a:pt x="16194" y="0"/>
                </a:lnTo>
                <a:lnTo>
                  <a:pt x="16356" y="373"/>
                </a:lnTo>
                <a:lnTo>
                  <a:pt x="734" y="7143"/>
                </a:lnTo>
                <a:cubicBezTo>
                  <a:pt x="628" y="7012"/>
                  <a:pt x="445" y="6962"/>
                  <a:pt x="283" y="7032"/>
                </a:cubicBezTo>
                <a:cubicBezTo>
                  <a:pt x="89" y="7116"/>
                  <a:pt x="0" y="7342"/>
                  <a:pt x="84" y="7536"/>
                </a:cubicBezTo>
                <a:cubicBezTo>
                  <a:pt x="168" y="7730"/>
                  <a:pt x="394" y="7819"/>
                  <a:pt x="588" y="7736"/>
                </a:cubicBezTo>
                <a:cubicBezTo>
                  <a:pt x="750" y="7665"/>
                  <a:pt x="839" y="7497"/>
                  <a:pt x="815" y="7330"/>
                </a:cubicBezTo>
                <a:lnTo>
                  <a:pt x="16437" y="559"/>
                </a:lnTo>
                <a:lnTo>
                  <a:pt x="16598" y="932"/>
                </a:lnTo>
              </a:path>
            </a:pathLst>
          </a:custGeom>
          <a:solidFill>
            <a:schemeClr val="accent6"/>
          </a:solidFill>
          <a:ln>
            <a:noFill/>
          </a:ln>
          <a:effectLst/>
        </p:spPr>
        <p:txBody>
          <a:bodyPr wrap="none" anchor="ctr"/>
          <a:lstStyle/>
          <a:p>
            <a:endParaRPr lang="en-US" sz="900" dirty="0">
              <a:latin typeface="DM Sans" pitchFamily="2" charset="77"/>
            </a:endParaRPr>
          </a:p>
        </p:txBody>
      </p:sp>
      <p:sp>
        <p:nvSpPr>
          <p:cNvPr id="363" name="Freeform 362">
            <a:extLst>
              <a:ext uri="{FF2B5EF4-FFF2-40B4-BE49-F238E27FC236}">
                <a16:creationId xmlns:a16="http://schemas.microsoft.com/office/drawing/2014/main" id="{CF266E88-FCD2-4445-A5B0-2B4440895178}"/>
              </a:ext>
            </a:extLst>
          </p:cNvPr>
          <p:cNvSpPr>
            <a:spLocks noChangeArrowheads="1"/>
          </p:cNvSpPr>
          <p:nvPr/>
        </p:nvSpPr>
        <p:spPr bwMode="auto">
          <a:xfrm>
            <a:off x="5284074" y="1873127"/>
            <a:ext cx="19225" cy="664645"/>
          </a:xfrm>
          <a:custGeom>
            <a:avLst/>
            <a:gdLst>
              <a:gd name="T0" fmla="*/ 31 w 32"/>
              <a:gd name="T1" fmla="*/ 122 h 1065"/>
              <a:gd name="T2" fmla="*/ 0 w 32"/>
              <a:gd name="T3" fmla="*/ 122 h 1065"/>
              <a:gd name="T4" fmla="*/ 0 w 32"/>
              <a:gd name="T5" fmla="*/ 0 h 1065"/>
              <a:gd name="T6" fmla="*/ 31 w 32"/>
              <a:gd name="T7" fmla="*/ 0 h 1065"/>
              <a:gd name="T8" fmla="*/ 31 w 32"/>
              <a:gd name="T9" fmla="*/ 122 h 1065"/>
              <a:gd name="T10" fmla="*/ 31 w 32"/>
              <a:gd name="T11" fmla="*/ 367 h 1065"/>
              <a:gd name="T12" fmla="*/ 0 w 32"/>
              <a:gd name="T13" fmla="*/ 367 h 1065"/>
              <a:gd name="T14" fmla="*/ 0 w 32"/>
              <a:gd name="T15" fmla="*/ 244 h 1065"/>
              <a:gd name="T16" fmla="*/ 31 w 32"/>
              <a:gd name="T17" fmla="*/ 244 h 1065"/>
              <a:gd name="T18" fmla="*/ 31 w 32"/>
              <a:gd name="T19" fmla="*/ 367 h 1065"/>
              <a:gd name="T20" fmla="*/ 31 w 32"/>
              <a:gd name="T21" fmla="*/ 611 h 1065"/>
              <a:gd name="T22" fmla="*/ 0 w 32"/>
              <a:gd name="T23" fmla="*/ 611 h 1065"/>
              <a:gd name="T24" fmla="*/ 0 w 32"/>
              <a:gd name="T25" fmla="*/ 489 h 1065"/>
              <a:gd name="T26" fmla="*/ 31 w 32"/>
              <a:gd name="T27" fmla="*/ 489 h 1065"/>
              <a:gd name="T28" fmla="*/ 31 w 32"/>
              <a:gd name="T29" fmla="*/ 611 h 1065"/>
              <a:gd name="T30" fmla="*/ 31 w 32"/>
              <a:gd name="T31" fmla="*/ 856 h 1065"/>
              <a:gd name="T32" fmla="*/ 0 w 32"/>
              <a:gd name="T33" fmla="*/ 856 h 1065"/>
              <a:gd name="T34" fmla="*/ 0 w 32"/>
              <a:gd name="T35" fmla="*/ 734 h 1065"/>
              <a:gd name="T36" fmla="*/ 31 w 32"/>
              <a:gd name="T37" fmla="*/ 734 h 1065"/>
              <a:gd name="T38" fmla="*/ 31 w 32"/>
              <a:gd name="T39" fmla="*/ 856 h 1065"/>
              <a:gd name="T40" fmla="*/ 31 w 32"/>
              <a:gd name="T41" fmla="*/ 1064 h 1065"/>
              <a:gd name="T42" fmla="*/ 0 w 32"/>
              <a:gd name="T43" fmla="*/ 1064 h 1065"/>
              <a:gd name="T44" fmla="*/ 0 w 32"/>
              <a:gd name="T45" fmla="*/ 978 h 1065"/>
              <a:gd name="T46" fmla="*/ 31 w 32"/>
              <a:gd name="T47" fmla="*/ 978 h 1065"/>
              <a:gd name="T48" fmla="*/ 31 w 32"/>
              <a:gd name="T49" fmla="*/ 106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1065">
                <a:moveTo>
                  <a:pt x="31" y="122"/>
                </a:moveTo>
                <a:lnTo>
                  <a:pt x="0" y="122"/>
                </a:lnTo>
                <a:lnTo>
                  <a:pt x="0" y="0"/>
                </a:lnTo>
                <a:lnTo>
                  <a:pt x="31" y="0"/>
                </a:lnTo>
                <a:lnTo>
                  <a:pt x="31" y="122"/>
                </a:lnTo>
                <a:close/>
                <a:moveTo>
                  <a:pt x="31" y="367"/>
                </a:moveTo>
                <a:lnTo>
                  <a:pt x="0" y="367"/>
                </a:lnTo>
                <a:lnTo>
                  <a:pt x="0" y="244"/>
                </a:lnTo>
                <a:lnTo>
                  <a:pt x="31" y="244"/>
                </a:lnTo>
                <a:lnTo>
                  <a:pt x="31" y="367"/>
                </a:lnTo>
                <a:close/>
                <a:moveTo>
                  <a:pt x="31" y="611"/>
                </a:moveTo>
                <a:lnTo>
                  <a:pt x="0" y="611"/>
                </a:lnTo>
                <a:lnTo>
                  <a:pt x="0" y="489"/>
                </a:lnTo>
                <a:lnTo>
                  <a:pt x="31" y="489"/>
                </a:lnTo>
                <a:lnTo>
                  <a:pt x="31" y="611"/>
                </a:lnTo>
                <a:close/>
                <a:moveTo>
                  <a:pt x="31" y="856"/>
                </a:moveTo>
                <a:lnTo>
                  <a:pt x="0" y="856"/>
                </a:lnTo>
                <a:lnTo>
                  <a:pt x="0" y="734"/>
                </a:lnTo>
                <a:lnTo>
                  <a:pt x="31" y="734"/>
                </a:lnTo>
                <a:lnTo>
                  <a:pt x="31" y="856"/>
                </a:lnTo>
                <a:close/>
                <a:moveTo>
                  <a:pt x="31" y="1064"/>
                </a:moveTo>
                <a:lnTo>
                  <a:pt x="0" y="1064"/>
                </a:lnTo>
                <a:lnTo>
                  <a:pt x="0" y="978"/>
                </a:lnTo>
                <a:lnTo>
                  <a:pt x="31" y="978"/>
                </a:lnTo>
                <a:lnTo>
                  <a:pt x="31" y="1064"/>
                </a:lnTo>
                <a:close/>
              </a:path>
            </a:pathLst>
          </a:custGeom>
          <a:solidFill>
            <a:schemeClr val="accent2"/>
          </a:solidFill>
          <a:ln>
            <a:noFill/>
          </a:ln>
          <a:effectLst/>
        </p:spPr>
        <p:txBody>
          <a:bodyPr wrap="none" anchor="ctr"/>
          <a:lstStyle/>
          <a:p>
            <a:endParaRPr lang="en-US" sz="900" dirty="0">
              <a:latin typeface="DM Sans" pitchFamily="2" charset="77"/>
            </a:endParaRPr>
          </a:p>
        </p:txBody>
      </p:sp>
      <p:sp>
        <p:nvSpPr>
          <p:cNvPr id="367" name="Freeform 366">
            <a:extLst>
              <a:ext uri="{FF2B5EF4-FFF2-40B4-BE49-F238E27FC236}">
                <a16:creationId xmlns:a16="http://schemas.microsoft.com/office/drawing/2014/main" id="{027C3A56-0115-4DFB-8CF9-D7668F5EBA02}"/>
              </a:ext>
            </a:extLst>
          </p:cNvPr>
          <p:cNvSpPr>
            <a:spLocks noChangeArrowheads="1"/>
          </p:cNvSpPr>
          <p:nvPr/>
        </p:nvSpPr>
        <p:spPr bwMode="auto">
          <a:xfrm>
            <a:off x="7857313" y="2831644"/>
            <a:ext cx="19226" cy="664645"/>
          </a:xfrm>
          <a:custGeom>
            <a:avLst/>
            <a:gdLst>
              <a:gd name="T0" fmla="*/ 30 w 31"/>
              <a:gd name="T1" fmla="*/ 85 h 1065"/>
              <a:gd name="T2" fmla="*/ 0 w 31"/>
              <a:gd name="T3" fmla="*/ 85 h 1065"/>
              <a:gd name="T4" fmla="*/ 0 w 31"/>
              <a:gd name="T5" fmla="*/ 0 h 1065"/>
              <a:gd name="T6" fmla="*/ 30 w 31"/>
              <a:gd name="T7" fmla="*/ 0 h 1065"/>
              <a:gd name="T8" fmla="*/ 30 w 31"/>
              <a:gd name="T9" fmla="*/ 85 h 1065"/>
              <a:gd name="T10" fmla="*/ 30 w 31"/>
              <a:gd name="T11" fmla="*/ 330 h 1065"/>
              <a:gd name="T12" fmla="*/ 0 w 31"/>
              <a:gd name="T13" fmla="*/ 330 h 1065"/>
              <a:gd name="T14" fmla="*/ 0 w 31"/>
              <a:gd name="T15" fmla="*/ 208 h 1065"/>
              <a:gd name="T16" fmla="*/ 30 w 31"/>
              <a:gd name="T17" fmla="*/ 208 h 1065"/>
              <a:gd name="T18" fmla="*/ 30 w 31"/>
              <a:gd name="T19" fmla="*/ 330 h 1065"/>
              <a:gd name="T20" fmla="*/ 30 w 31"/>
              <a:gd name="T21" fmla="*/ 575 h 1065"/>
              <a:gd name="T22" fmla="*/ 0 w 31"/>
              <a:gd name="T23" fmla="*/ 575 h 1065"/>
              <a:gd name="T24" fmla="*/ 0 w 31"/>
              <a:gd name="T25" fmla="*/ 452 h 1065"/>
              <a:gd name="T26" fmla="*/ 30 w 31"/>
              <a:gd name="T27" fmla="*/ 452 h 1065"/>
              <a:gd name="T28" fmla="*/ 30 w 31"/>
              <a:gd name="T29" fmla="*/ 575 h 1065"/>
              <a:gd name="T30" fmla="*/ 30 w 31"/>
              <a:gd name="T31" fmla="*/ 819 h 1065"/>
              <a:gd name="T32" fmla="*/ 0 w 31"/>
              <a:gd name="T33" fmla="*/ 819 h 1065"/>
              <a:gd name="T34" fmla="*/ 0 w 31"/>
              <a:gd name="T35" fmla="*/ 697 h 1065"/>
              <a:gd name="T36" fmla="*/ 30 w 31"/>
              <a:gd name="T37" fmla="*/ 697 h 1065"/>
              <a:gd name="T38" fmla="*/ 30 w 31"/>
              <a:gd name="T39" fmla="*/ 819 h 1065"/>
              <a:gd name="T40" fmla="*/ 30 w 31"/>
              <a:gd name="T41" fmla="*/ 1064 h 1065"/>
              <a:gd name="T42" fmla="*/ 0 w 31"/>
              <a:gd name="T43" fmla="*/ 1064 h 1065"/>
              <a:gd name="T44" fmla="*/ 0 w 31"/>
              <a:gd name="T45" fmla="*/ 942 h 1065"/>
              <a:gd name="T46" fmla="*/ 30 w 31"/>
              <a:gd name="T47" fmla="*/ 942 h 1065"/>
              <a:gd name="T48" fmla="*/ 30 w 31"/>
              <a:gd name="T49" fmla="*/ 106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065">
                <a:moveTo>
                  <a:pt x="30" y="85"/>
                </a:moveTo>
                <a:lnTo>
                  <a:pt x="0" y="85"/>
                </a:lnTo>
                <a:lnTo>
                  <a:pt x="0" y="0"/>
                </a:lnTo>
                <a:lnTo>
                  <a:pt x="30" y="0"/>
                </a:lnTo>
                <a:lnTo>
                  <a:pt x="30" y="85"/>
                </a:lnTo>
                <a:close/>
                <a:moveTo>
                  <a:pt x="30" y="330"/>
                </a:moveTo>
                <a:lnTo>
                  <a:pt x="0" y="330"/>
                </a:lnTo>
                <a:lnTo>
                  <a:pt x="0" y="208"/>
                </a:lnTo>
                <a:lnTo>
                  <a:pt x="30" y="208"/>
                </a:lnTo>
                <a:lnTo>
                  <a:pt x="30" y="330"/>
                </a:lnTo>
                <a:close/>
                <a:moveTo>
                  <a:pt x="30" y="575"/>
                </a:moveTo>
                <a:lnTo>
                  <a:pt x="0" y="575"/>
                </a:lnTo>
                <a:lnTo>
                  <a:pt x="0" y="452"/>
                </a:lnTo>
                <a:lnTo>
                  <a:pt x="30" y="452"/>
                </a:lnTo>
                <a:lnTo>
                  <a:pt x="30" y="575"/>
                </a:lnTo>
                <a:close/>
                <a:moveTo>
                  <a:pt x="30" y="819"/>
                </a:moveTo>
                <a:lnTo>
                  <a:pt x="0" y="819"/>
                </a:lnTo>
                <a:lnTo>
                  <a:pt x="0" y="697"/>
                </a:lnTo>
                <a:lnTo>
                  <a:pt x="30" y="697"/>
                </a:lnTo>
                <a:lnTo>
                  <a:pt x="30" y="819"/>
                </a:lnTo>
                <a:close/>
                <a:moveTo>
                  <a:pt x="30" y="1064"/>
                </a:moveTo>
                <a:lnTo>
                  <a:pt x="0" y="1064"/>
                </a:lnTo>
                <a:lnTo>
                  <a:pt x="0" y="942"/>
                </a:lnTo>
                <a:lnTo>
                  <a:pt x="30" y="942"/>
                </a:lnTo>
                <a:lnTo>
                  <a:pt x="30" y="1064"/>
                </a:lnTo>
                <a:close/>
              </a:path>
            </a:pathLst>
          </a:custGeom>
          <a:solidFill>
            <a:schemeClr val="accent4"/>
          </a:solidFill>
          <a:ln>
            <a:noFill/>
          </a:ln>
          <a:effectLst/>
        </p:spPr>
        <p:txBody>
          <a:bodyPr wrap="none" anchor="ctr"/>
          <a:lstStyle/>
          <a:p>
            <a:endParaRPr lang="en-US" sz="900" dirty="0">
              <a:latin typeface="DM Sans" pitchFamily="2" charset="77"/>
            </a:endParaRPr>
          </a:p>
        </p:txBody>
      </p:sp>
      <p:sp>
        <p:nvSpPr>
          <p:cNvPr id="369" name="Freeform 368">
            <a:extLst>
              <a:ext uri="{FF2B5EF4-FFF2-40B4-BE49-F238E27FC236}">
                <a16:creationId xmlns:a16="http://schemas.microsoft.com/office/drawing/2014/main" id="{3732C2D6-C14F-413A-99B6-33C52D488E10}"/>
              </a:ext>
            </a:extLst>
          </p:cNvPr>
          <p:cNvSpPr>
            <a:spLocks noChangeArrowheads="1"/>
          </p:cNvSpPr>
          <p:nvPr/>
        </p:nvSpPr>
        <p:spPr bwMode="auto">
          <a:xfrm>
            <a:off x="2007538" y="3641852"/>
            <a:ext cx="1466614" cy="1466614"/>
          </a:xfrm>
          <a:custGeom>
            <a:avLst/>
            <a:gdLst>
              <a:gd name="T0" fmla="*/ 2353 w 2354"/>
              <a:gd name="T1" fmla="*/ 1176 h 2355"/>
              <a:gd name="T2" fmla="*/ 1177 w 2354"/>
              <a:gd name="T3" fmla="*/ 2354 h 2355"/>
              <a:gd name="T4" fmla="*/ 0 w 2354"/>
              <a:gd name="T5" fmla="*/ 1176 h 2355"/>
              <a:gd name="T6" fmla="*/ 1177 w 2354"/>
              <a:gd name="T7" fmla="*/ 0 h 2355"/>
              <a:gd name="T8" fmla="*/ 2353 w 2354"/>
              <a:gd name="T9" fmla="*/ 1176 h 2355"/>
            </a:gdLst>
            <a:ahLst/>
            <a:cxnLst>
              <a:cxn ang="0">
                <a:pos x="T0" y="T1"/>
              </a:cxn>
              <a:cxn ang="0">
                <a:pos x="T2" y="T3"/>
              </a:cxn>
              <a:cxn ang="0">
                <a:pos x="T4" y="T5"/>
              </a:cxn>
              <a:cxn ang="0">
                <a:pos x="T6" y="T7"/>
              </a:cxn>
              <a:cxn ang="0">
                <a:pos x="T8" y="T9"/>
              </a:cxn>
            </a:cxnLst>
            <a:rect l="0" t="0" r="r" b="b"/>
            <a:pathLst>
              <a:path w="2354" h="2355">
                <a:moveTo>
                  <a:pt x="2353" y="1176"/>
                </a:moveTo>
                <a:cubicBezTo>
                  <a:pt x="2353" y="1826"/>
                  <a:pt x="1826" y="2354"/>
                  <a:pt x="1177" y="2354"/>
                </a:cubicBezTo>
                <a:cubicBezTo>
                  <a:pt x="527" y="2354"/>
                  <a:pt x="0" y="1826"/>
                  <a:pt x="0" y="1176"/>
                </a:cubicBezTo>
                <a:cubicBezTo>
                  <a:pt x="0" y="527"/>
                  <a:pt x="527" y="0"/>
                  <a:pt x="1177" y="0"/>
                </a:cubicBezTo>
                <a:cubicBezTo>
                  <a:pt x="1826" y="0"/>
                  <a:pt x="2353" y="527"/>
                  <a:pt x="2353" y="1176"/>
                </a:cubicBezTo>
              </a:path>
            </a:pathLst>
          </a:custGeom>
          <a:solidFill>
            <a:schemeClr val="accent1"/>
          </a:solidFill>
          <a:ln>
            <a:noFill/>
          </a:ln>
          <a:effectLst/>
        </p:spPr>
        <p:txBody>
          <a:bodyPr wrap="none" anchor="ctr"/>
          <a:lstStyle/>
          <a:p>
            <a:endParaRPr lang="en-US" sz="900" dirty="0">
              <a:latin typeface="DM Sans" pitchFamily="2" charset="77"/>
            </a:endParaRPr>
          </a:p>
        </p:txBody>
      </p:sp>
      <p:sp>
        <p:nvSpPr>
          <p:cNvPr id="371" name="Freeform 370">
            <a:extLst>
              <a:ext uri="{FF2B5EF4-FFF2-40B4-BE49-F238E27FC236}">
                <a16:creationId xmlns:a16="http://schemas.microsoft.com/office/drawing/2014/main" id="{DB5F342A-E7D3-4FA9-9655-051AABC2AA0F}"/>
              </a:ext>
            </a:extLst>
          </p:cNvPr>
          <p:cNvSpPr>
            <a:spLocks noChangeArrowheads="1"/>
          </p:cNvSpPr>
          <p:nvPr/>
        </p:nvSpPr>
        <p:spPr bwMode="auto">
          <a:xfrm>
            <a:off x="4561752" y="2535025"/>
            <a:ext cx="1466614" cy="1466614"/>
          </a:xfrm>
          <a:custGeom>
            <a:avLst/>
            <a:gdLst>
              <a:gd name="T0" fmla="*/ 2354 w 2355"/>
              <a:gd name="T1" fmla="*/ 1177 h 2355"/>
              <a:gd name="T2" fmla="*/ 1177 w 2355"/>
              <a:gd name="T3" fmla="*/ 2354 h 2355"/>
              <a:gd name="T4" fmla="*/ 0 w 2355"/>
              <a:gd name="T5" fmla="*/ 1177 h 2355"/>
              <a:gd name="T6" fmla="*/ 1177 w 2355"/>
              <a:gd name="T7" fmla="*/ 0 h 2355"/>
              <a:gd name="T8" fmla="*/ 2354 w 2355"/>
              <a:gd name="T9" fmla="*/ 1177 h 2355"/>
            </a:gdLst>
            <a:ahLst/>
            <a:cxnLst>
              <a:cxn ang="0">
                <a:pos x="T0" y="T1"/>
              </a:cxn>
              <a:cxn ang="0">
                <a:pos x="T2" y="T3"/>
              </a:cxn>
              <a:cxn ang="0">
                <a:pos x="T4" y="T5"/>
              </a:cxn>
              <a:cxn ang="0">
                <a:pos x="T6" y="T7"/>
              </a:cxn>
              <a:cxn ang="0">
                <a:pos x="T8" y="T9"/>
              </a:cxn>
            </a:cxnLst>
            <a:rect l="0" t="0" r="r" b="b"/>
            <a:pathLst>
              <a:path w="2355" h="2355">
                <a:moveTo>
                  <a:pt x="2354" y="1177"/>
                </a:moveTo>
                <a:cubicBezTo>
                  <a:pt x="2354" y="1827"/>
                  <a:pt x="1827" y="2354"/>
                  <a:pt x="1177" y="2354"/>
                </a:cubicBezTo>
                <a:cubicBezTo>
                  <a:pt x="527" y="2354"/>
                  <a:pt x="0" y="1827"/>
                  <a:pt x="0" y="1177"/>
                </a:cubicBezTo>
                <a:cubicBezTo>
                  <a:pt x="0" y="527"/>
                  <a:pt x="527" y="0"/>
                  <a:pt x="1177" y="0"/>
                </a:cubicBezTo>
                <a:cubicBezTo>
                  <a:pt x="1827" y="0"/>
                  <a:pt x="2354" y="527"/>
                  <a:pt x="2354" y="1177"/>
                </a:cubicBezTo>
              </a:path>
            </a:pathLst>
          </a:custGeom>
          <a:solidFill>
            <a:schemeClr val="accent2"/>
          </a:solidFill>
          <a:ln>
            <a:noFill/>
          </a:ln>
          <a:effectLst/>
        </p:spPr>
        <p:txBody>
          <a:bodyPr wrap="none" anchor="ctr"/>
          <a:lstStyle/>
          <a:p>
            <a:endParaRPr lang="en-US" sz="900" dirty="0">
              <a:latin typeface="DM Sans" pitchFamily="2" charset="77"/>
            </a:endParaRPr>
          </a:p>
        </p:txBody>
      </p:sp>
      <p:sp>
        <p:nvSpPr>
          <p:cNvPr id="375" name="Freeform 374">
            <a:extLst>
              <a:ext uri="{FF2B5EF4-FFF2-40B4-BE49-F238E27FC236}">
                <a16:creationId xmlns:a16="http://schemas.microsoft.com/office/drawing/2014/main" id="{4C272169-5879-41EB-BC9D-0150CF028416}"/>
              </a:ext>
            </a:extLst>
          </p:cNvPr>
          <p:cNvSpPr>
            <a:spLocks noChangeArrowheads="1"/>
          </p:cNvSpPr>
          <p:nvPr/>
        </p:nvSpPr>
        <p:spPr bwMode="auto">
          <a:xfrm>
            <a:off x="7132246" y="1365030"/>
            <a:ext cx="1466614" cy="1466614"/>
          </a:xfrm>
          <a:custGeom>
            <a:avLst/>
            <a:gdLst>
              <a:gd name="T0" fmla="*/ 2354 w 2355"/>
              <a:gd name="T1" fmla="*/ 1177 h 2355"/>
              <a:gd name="T2" fmla="*/ 1177 w 2355"/>
              <a:gd name="T3" fmla="*/ 2354 h 2355"/>
              <a:gd name="T4" fmla="*/ 0 w 2355"/>
              <a:gd name="T5" fmla="*/ 1177 h 2355"/>
              <a:gd name="T6" fmla="*/ 1177 w 2355"/>
              <a:gd name="T7" fmla="*/ 0 h 2355"/>
              <a:gd name="T8" fmla="*/ 2354 w 2355"/>
              <a:gd name="T9" fmla="*/ 1177 h 2355"/>
            </a:gdLst>
            <a:ahLst/>
            <a:cxnLst>
              <a:cxn ang="0">
                <a:pos x="T0" y="T1"/>
              </a:cxn>
              <a:cxn ang="0">
                <a:pos x="T2" y="T3"/>
              </a:cxn>
              <a:cxn ang="0">
                <a:pos x="T4" y="T5"/>
              </a:cxn>
              <a:cxn ang="0">
                <a:pos x="T6" y="T7"/>
              </a:cxn>
              <a:cxn ang="0">
                <a:pos x="T8" y="T9"/>
              </a:cxn>
            </a:cxnLst>
            <a:rect l="0" t="0" r="r" b="b"/>
            <a:pathLst>
              <a:path w="2355" h="2355">
                <a:moveTo>
                  <a:pt x="2354" y="1177"/>
                </a:moveTo>
                <a:cubicBezTo>
                  <a:pt x="2354" y="1826"/>
                  <a:pt x="1827" y="2354"/>
                  <a:pt x="1177" y="2354"/>
                </a:cubicBezTo>
                <a:cubicBezTo>
                  <a:pt x="527" y="2354"/>
                  <a:pt x="0" y="1826"/>
                  <a:pt x="0" y="1177"/>
                </a:cubicBezTo>
                <a:cubicBezTo>
                  <a:pt x="0" y="527"/>
                  <a:pt x="527" y="0"/>
                  <a:pt x="1177" y="0"/>
                </a:cubicBezTo>
                <a:cubicBezTo>
                  <a:pt x="1827" y="0"/>
                  <a:pt x="2354" y="527"/>
                  <a:pt x="2354" y="1177"/>
                </a:cubicBezTo>
              </a:path>
            </a:pathLst>
          </a:custGeom>
          <a:solidFill>
            <a:schemeClr val="accent4"/>
          </a:solidFill>
          <a:ln>
            <a:noFill/>
          </a:ln>
          <a:effectLst/>
        </p:spPr>
        <p:txBody>
          <a:bodyPr wrap="none" anchor="ctr"/>
          <a:lstStyle/>
          <a:p>
            <a:endParaRPr lang="en-US" sz="900" dirty="0">
              <a:latin typeface="DM Sans" pitchFamily="2" charset="77"/>
            </a:endParaRPr>
          </a:p>
        </p:txBody>
      </p:sp>
      <p:sp>
        <p:nvSpPr>
          <p:cNvPr id="370" name="Freeform 369">
            <a:extLst>
              <a:ext uri="{FF2B5EF4-FFF2-40B4-BE49-F238E27FC236}">
                <a16:creationId xmlns:a16="http://schemas.microsoft.com/office/drawing/2014/main" id="{9D5E3117-9007-4EFD-9704-9F99F4355DD5}"/>
              </a:ext>
            </a:extLst>
          </p:cNvPr>
          <p:cNvSpPr>
            <a:spLocks noChangeArrowheads="1"/>
          </p:cNvSpPr>
          <p:nvPr/>
        </p:nvSpPr>
        <p:spPr bwMode="auto">
          <a:xfrm>
            <a:off x="2368166" y="4020865"/>
            <a:ext cx="1104080" cy="1087601"/>
          </a:xfrm>
          <a:custGeom>
            <a:avLst/>
            <a:gdLst>
              <a:gd name="T0" fmla="*/ 1773 w 1774"/>
              <a:gd name="T1" fmla="*/ 539 h 1746"/>
              <a:gd name="T2" fmla="*/ 1234 w 1774"/>
              <a:gd name="T3" fmla="*/ 0 h 1746"/>
              <a:gd name="T4" fmla="*/ 1450 w 1774"/>
              <a:gd name="T5" fmla="*/ 567 h 1746"/>
              <a:gd name="T6" fmla="*/ 597 w 1774"/>
              <a:gd name="T7" fmla="*/ 1421 h 1746"/>
              <a:gd name="T8" fmla="*/ 0 w 1774"/>
              <a:gd name="T9" fmla="*/ 1177 h 1746"/>
              <a:gd name="T10" fmla="*/ 567 w 1774"/>
              <a:gd name="T11" fmla="*/ 1744 h 1746"/>
              <a:gd name="T12" fmla="*/ 597 w 1774"/>
              <a:gd name="T13" fmla="*/ 1745 h 1746"/>
              <a:gd name="T14" fmla="*/ 1773 w 1774"/>
              <a:gd name="T15" fmla="*/ 567 h 1746"/>
              <a:gd name="T16" fmla="*/ 1773 w 1774"/>
              <a:gd name="T17" fmla="*/ 539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4" h="1746">
                <a:moveTo>
                  <a:pt x="1773" y="539"/>
                </a:moveTo>
                <a:lnTo>
                  <a:pt x="1234" y="0"/>
                </a:lnTo>
                <a:cubicBezTo>
                  <a:pt x="1368" y="151"/>
                  <a:pt x="1450" y="350"/>
                  <a:pt x="1450" y="567"/>
                </a:cubicBezTo>
                <a:cubicBezTo>
                  <a:pt x="1450" y="1039"/>
                  <a:pt x="1068" y="1421"/>
                  <a:pt x="597" y="1421"/>
                </a:cubicBezTo>
                <a:cubicBezTo>
                  <a:pt x="364" y="1421"/>
                  <a:pt x="153" y="1327"/>
                  <a:pt x="0" y="1177"/>
                </a:cubicBezTo>
                <a:lnTo>
                  <a:pt x="567" y="1744"/>
                </a:lnTo>
                <a:cubicBezTo>
                  <a:pt x="576" y="1744"/>
                  <a:pt x="586" y="1745"/>
                  <a:pt x="597" y="1745"/>
                </a:cubicBezTo>
                <a:cubicBezTo>
                  <a:pt x="1246" y="1745"/>
                  <a:pt x="1773" y="1217"/>
                  <a:pt x="1773" y="567"/>
                </a:cubicBezTo>
                <a:cubicBezTo>
                  <a:pt x="1773" y="558"/>
                  <a:pt x="1773" y="549"/>
                  <a:pt x="1773" y="539"/>
                </a:cubicBezTo>
              </a:path>
            </a:pathLst>
          </a:custGeom>
          <a:solidFill>
            <a:schemeClr val="accent1"/>
          </a:solidFill>
          <a:ln>
            <a:noFill/>
          </a:ln>
          <a:effectLst/>
        </p:spPr>
        <p:txBody>
          <a:bodyPr wrap="none" anchor="ctr"/>
          <a:lstStyle/>
          <a:p>
            <a:endParaRPr lang="en-US" sz="900" dirty="0">
              <a:latin typeface="DM Sans" pitchFamily="2" charset="77"/>
            </a:endParaRPr>
          </a:p>
        </p:txBody>
      </p:sp>
      <p:sp>
        <p:nvSpPr>
          <p:cNvPr id="372" name="Freeform 371">
            <a:extLst>
              <a:ext uri="{FF2B5EF4-FFF2-40B4-BE49-F238E27FC236}">
                <a16:creationId xmlns:a16="http://schemas.microsoft.com/office/drawing/2014/main" id="{2E1AAB86-055F-4A88-8A63-BFCBC476F23E}"/>
              </a:ext>
            </a:extLst>
          </p:cNvPr>
          <p:cNvSpPr>
            <a:spLocks noChangeArrowheads="1"/>
          </p:cNvSpPr>
          <p:nvPr/>
        </p:nvSpPr>
        <p:spPr bwMode="auto">
          <a:xfrm>
            <a:off x="4919635" y="2914037"/>
            <a:ext cx="1106826" cy="1087601"/>
          </a:xfrm>
          <a:custGeom>
            <a:avLst/>
            <a:gdLst>
              <a:gd name="T0" fmla="*/ 1773 w 1775"/>
              <a:gd name="T1" fmla="*/ 539 h 1745"/>
              <a:gd name="T2" fmla="*/ 1235 w 1775"/>
              <a:gd name="T3" fmla="*/ 0 h 1745"/>
              <a:gd name="T4" fmla="*/ 1450 w 1775"/>
              <a:gd name="T5" fmla="*/ 567 h 1745"/>
              <a:gd name="T6" fmla="*/ 597 w 1775"/>
              <a:gd name="T7" fmla="*/ 1420 h 1745"/>
              <a:gd name="T8" fmla="*/ 0 w 1775"/>
              <a:gd name="T9" fmla="*/ 1176 h 1745"/>
              <a:gd name="T10" fmla="*/ 567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5" y="0"/>
                </a:lnTo>
                <a:cubicBezTo>
                  <a:pt x="1368" y="151"/>
                  <a:pt x="1450" y="350"/>
                  <a:pt x="1450" y="567"/>
                </a:cubicBezTo>
                <a:cubicBezTo>
                  <a:pt x="1450" y="1038"/>
                  <a:pt x="1068" y="1420"/>
                  <a:pt x="597" y="1420"/>
                </a:cubicBezTo>
                <a:cubicBezTo>
                  <a:pt x="364" y="1420"/>
                  <a:pt x="154" y="1327"/>
                  <a:pt x="0" y="1176"/>
                </a:cubicBezTo>
                <a:lnTo>
                  <a:pt x="567" y="1743"/>
                </a:lnTo>
                <a:cubicBezTo>
                  <a:pt x="577" y="1743"/>
                  <a:pt x="587" y="1744"/>
                  <a:pt x="597" y="1744"/>
                </a:cubicBezTo>
                <a:cubicBezTo>
                  <a:pt x="1247" y="1744"/>
                  <a:pt x="1774" y="1217"/>
                  <a:pt x="1774" y="567"/>
                </a:cubicBezTo>
                <a:cubicBezTo>
                  <a:pt x="1774" y="557"/>
                  <a:pt x="1773" y="548"/>
                  <a:pt x="1773" y="539"/>
                </a:cubicBezTo>
              </a:path>
            </a:pathLst>
          </a:custGeom>
          <a:solidFill>
            <a:schemeClr val="accent2"/>
          </a:solidFill>
          <a:ln>
            <a:noFill/>
          </a:ln>
          <a:effectLst/>
        </p:spPr>
        <p:txBody>
          <a:bodyPr wrap="none" anchor="ctr"/>
          <a:lstStyle/>
          <a:p>
            <a:endParaRPr lang="en-US" sz="900" dirty="0">
              <a:latin typeface="DM Sans" pitchFamily="2" charset="77"/>
            </a:endParaRPr>
          </a:p>
        </p:txBody>
      </p:sp>
      <p:sp>
        <p:nvSpPr>
          <p:cNvPr id="376" name="Freeform 375">
            <a:extLst>
              <a:ext uri="{FF2B5EF4-FFF2-40B4-BE49-F238E27FC236}">
                <a16:creationId xmlns:a16="http://schemas.microsoft.com/office/drawing/2014/main" id="{58FA3EF0-C43C-429D-A37B-80E15497103B}"/>
              </a:ext>
            </a:extLst>
          </p:cNvPr>
          <p:cNvSpPr>
            <a:spLocks noChangeArrowheads="1"/>
          </p:cNvSpPr>
          <p:nvPr/>
        </p:nvSpPr>
        <p:spPr bwMode="auto">
          <a:xfrm>
            <a:off x="7503269" y="1760521"/>
            <a:ext cx="1106828" cy="1087601"/>
          </a:xfrm>
          <a:custGeom>
            <a:avLst/>
            <a:gdLst>
              <a:gd name="T0" fmla="*/ 1773 w 1775"/>
              <a:gd name="T1" fmla="*/ 539 h 1745"/>
              <a:gd name="T2" fmla="*/ 1234 w 1775"/>
              <a:gd name="T3" fmla="*/ 0 h 1745"/>
              <a:gd name="T4" fmla="*/ 1450 w 1775"/>
              <a:gd name="T5" fmla="*/ 567 h 1745"/>
              <a:gd name="T6" fmla="*/ 597 w 1775"/>
              <a:gd name="T7" fmla="*/ 1420 h 1745"/>
              <a:gd name="T8" fmla="*/ 0 w 1775"/>
              <a:gd name="T9" fmla="*/ 1176 h 1745"/>
              <a:gd name="T10" fmla="*/ 566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4" y="0"/>
                </a:lnTo>
                <a:cubicBezTo>
                  <a:pt x="1369" y="151"/>
                  <a:pt x="1450" y="349"/>
                  <a:pt x="1450" y="567"/>
                </a:cubicBezTo>
                <a:cubicBezTo>
                  <a:pt x="1450" y="1038"/>
                  <a:pt x="1068" y="1420"/>
                  <a:pt x="597" y="1420"/>
                </a:cubicBezTo>
                <a:cubicBezTo>
                  <a:pt x="364" y="1420"/>
                  <a:pt x="154" y="1327"/>
                  <a:pt x="0" y="1176"/>
                </a:cubicBezTo>
                <a:lnTo>
                  <a:pt x="566" y="1743"/>
                </a:lnTo>
                <a:cubicBezTo>
                  <a:pt x="577" y="1744"/>
                  <a:pt x="587" y="1744"/>
                  <a:pt x="597" y="1744"/>
                </a:cubicBezTo>
                <a:cubicBezTo>
                  <a:pt x="1247" y="1744"/>
                  <a:pt x="1774" y="1216"/>
                  <a:pt x="1774" y="567"/>
                </a:cubicBezTo>
                <a:cubicBezTo>
                  <a:pt x="1774" y="557"/>
                  <a:pt x="1773" y="548"/>
                  <a:pt x="1773" y="539"/>
                </a:cubicBezTo>
              </a:path>
            </a:pathLst>
          </a:custGeom>
          <a:solidFill>
            <a:schemeClr val="accent4"/>
          </a:solidFill>
          <a:ln>
            <a:noFill/>
          </a:ln>
          <a:effectLst/>
        </p:spPr>
        <p:txBody>
          <a:bodyPr wrap="none" anchor="ctr"/>
          <a:lstStyle/>
          <a:p>
            <a:endParaRPr lang="en-US" sz="900" dirty="0">
              <a:latin typeface="DM Sans" pitchFamily="2" charset="77"/>
            </a:endParaRPr>
          </a:p>
        </p:txBody>
      </p:sp>
      <p:sp>
        <p:nvSpPr>
          <p:cNvPr id="40" name="Freeform 369">
            <a:extLst>
              <a:ext uri="{FF2B5EF4-FFF2-40B4-BE49-F238E27FC236}">
                <a16:creationId xmlns:a16="http://schemas.microsoft.com/office/drawing/2014/main" id="{AE1A4ECC-EE9D-4367-B19A-C306433DE9F2}"/>
              </a:ext>
            </a:extLst>
          </p:cNvPr>
          <p:cNvSpPr>
            <a:spLocks noChangeArrowheads="1"/>
          </p:cNvSpPr>
          <p:nvPr/>
        </p:nvSpPr>
        <p:spPr bwMode="auto">
          <a:xfrm>
            <a:off x="2367339" y="4022579"/>
            <a:ext cx="1104080" cy="1087601"/>
          </a:xfrm>
          <a:custGeom>
            <a:avLst/>
            <a:gdLst>
              <a:gd name="T0" fmla="*/ 1773 w 1774"/>
              <a:gd name="T1" fmla="*/ 539 h 1746"/>
              <a:gd name="T2" fmla="*/ 1234 w 1774"/>
              <a:gd name="T3" fmla="*/ 0 h 1746"/>
              <a:gd name="T4" fmla="*/ 1450 w 1774"/>
              <a:gd name="T5" fmla="*/ 567 h 1746"/>
              <a:gd name="T6" fmla="*/ 597 w 1774"/>
              <a:gd name="T7" fmla="*/ 1421 h 1746"/>
              <a:gd name="T8" fmla="*/ 0 w 1774"/>
              <a:gd name="T9" fmla="*/ 1177 h 1746"/>
              <a:gd name="T10" fmla="*/ 567 w 1774"/>
              <a:gd name="T11" fmla="*/ 1744 h 1746"/>
              <a:gd name="T12" fmla="*/ 597 w 1774"/>
              <a:gd name="T13" fmla="*/ 1745 h 1746"/>
              <a:gd name="T14" fmla="*/ 1773 w 1774"/>
              <a:gd name="T15" fmla="*/ 567 h 1746"/>
              <a:gd name="T16" fmla="*/ 1773 w 1774"/>
              <a:gd name="T17" fmla="*/ 539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4" h="1746">
                <a:moveTo>
                  <a:pt x="1773" y="539"/>
                </a:moveTo>
                <a:lnTo>
                  <a:pt x="1234" y="0"/>
                </a:lnTo>
                <a:cubicBezTo>
                  <a:pt x="1368" y="151"/>
                  <a:pt x="1450" y="350"/>
                  <a:pt x="1450" y="567"/>
                </a:cubicBezTo>
                <a:cubicBezTo>
                  <a:pt x="1450" y="1039"/>
                  <a:pt x="1068" y="1421"/>
                  <a:pt x="597" y="1421"/>
                </a:cubicBezTo>
                <a:cubicBezTo>
                  <a:pt x="364" y="1421"/>
                  <a:pt x="153" y="1327"/>
                  <a:pt x="0" y="1177"/>
                </a:cubicBezTo>
                <a:lnTo>
                  <a:pt x="567" y="1744"/>
                </a:lnTo>
                <a:cubicBezTo>
                  <a:pt x="576" y="1744"/>
                  <a:pt x="586" y="1745"/>
                  <a:pt x="597" y="1745"/>
                </a:cubicBezTo>
                <a:cubicBezTo>
                  <a:pt x="1246" y="1745"/>
                  <a:pt x="1773" y="1217"/>
                  <a:pt x="1773" y="567"/>
                </a:cubicBezTo>
                <a:cubicBezTo>
                  <a:pt x="1773" y="558"/>
                  <a:pt x="1773" y="549"/>
                  <a:pt x="1773" y="539"/>
                </a:cubicBezTo>
              </a:path>
            </a:pathLst>
          </a:custGeom>
          <a:solidFill>
            <a:srgbClr val="000000">
              <a:alpha val="25098"/>
            </a:srgbClr>
          </a:solidFill>
          <a:ln>
            <a:noFill/>
          </a:ln>
          <a:effectLst/>
        </p:spPr>
        <p:txBody>
          <a:bodyPr wrap="none" anchor="ctr"/>
          <a:lstStyle/>
          <a:p>
            <a:endParaRPr lang="en-US" sz="900" dirty="0">
              <a:latin typeface="DM Sans" pitchFamily="2" charset="77"/>
            </a:endParaRPr>
          </a:p>
        </p:txBody>
      </p:sp>
      <p:sp>
        <p:nvSpPr>
          <p:cNvPr id="41" name="Freeform 371">
            <a:extLst>
              <a:ext uri="{FF2B5EF4-FFF2-40B4-BE49-F238E27FC236}">
                <a16:creationId xmlns:a16="http://schemas.microsoft.com/office/drawing/2014/main" id="{1DF8E00C-2EC9-41E4-B178-8075A335D388}"/>
              </a:ext>
            </a:extLst>
          </p:cNvPr>
          <p:cNvSpPr>
            <a:spLocks noChangeArrowheads="1"/>
          </p:cNvSpPr>
          <p:nvPr/>
        </p:nvSpPr>
        <p:spPr bwMode="auto">
          <a:xfrm>
            <a:off x="4918809" y="2915752"/>
            <a:ext cx="1106826" cy="1087601"/>
          </a:xfrm>
          <a:custGeom>
            <a:avLst/>
            <a:gdLst>
              <a:gd name="T0" fmla="*/ 1773 w 1775"/>
              <a:gd name="T1" fmla="*/ 539 h 1745"/>
              <a:gd name="T2" fmla="*/ 1235 w 1775"/>
              <a:gd name="T3" fmla="*/ 0 h 1745"/>
              <a:gd name="T4" fmla="*/ 1450 w 1775"/>
              <a:gd name="T5" fmla="*/ 567 h 1745"/>
              <a:gd name="T6" fmla="*/ 597 w 1775"/>
              <a:gd name="T7" fmla="*/ 1420 h 1745"/>
              <a:gd name="T8" fmla="*/ 0 w 1775"/>
              <a:gd name="T9" fmla="*/ 1176 h 1745"/>
              <a:gd name="T10" fmla="*/ 567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5" y="0"/>
                </a:lnTo>
                <a:cubicBezTo>
                  <a:pt x="1368" y="151"/>
                  <a:pt x="1450" y="350"/>
                  <a:pt x="1450" y="567"/>
                </a:cubicBezTo>
                <a:cubicBezTo>
                  <a:pt x="1450" y="1038"/>
                  <a:pt x="1068" y="1420"/>
                  <a:pt x="597" y="1420"/>
                </a:cubicBezTo>
                <a:cubicBezTo>
                  <a:pt x="364" y="1420"/>
                  <a:pt x="154" y="1327"/>
                  <a:pt x="0" y="1176"/>
                </a:cubicBezTo>
                <a:lnTo>
                  <a:pt x="567" y="1743"/>
                </a:lnTo>
                <a:cubicBezTo>
                  <a:pt x="577" y="1743"/>
                  <a:pt x="587" y="1744"/>
                  <a:pt x="597" y="1744"/>
                </a:cubicBezTo>
                <a:cubicBezTo>
                  <a:pt x="1247" y="1744"/>
                  <a:pt x="1774" y="1217"/>
                  <a:pt x="1774" y="567"/>
                </a:cubicBezTo>
                <a:cubicBezTo>
                  <a:pt x="1774" y="557"/>
                  <a:pt x="1773" y="548"/>
                  <a:pt x="1773" y="539"/>
                </a:cubicBezTo>
              </a:path>
            </a:pathLst>
          </a:custGeom>
          <a:solidFill>
            <a:srgbClr val="000000">
              <a:alpha val="25098"/>
            </a:srgbClr>
          </a:solidFill>
          <a:ln>
            <a:noFill/>
          </a:ln>
          <a:effectLst/>
        </p:spPr>
        <p:txBody>
          <a:bodyPr wrap="none" anchor="ctr"/>
          <a:lstStyle/>
          <a:p>
            <a:endParaRPr lang="en-US" sz="900" dirty="0">
              <a:latin typeface="DM Sans" pitchFamily="2" charset="77"/>
            </a:endParaRPr>
          </a:p>
        </p:txBody>
      </p:sp>
      <p:sp>
        <p:nvSpPr>
          <p:cNvPr id="45" name="Freeform 375">
            <a:extLst>
              <a:ext uri="{FF2B5EF4-FFF2-40B4-BE49-F238E27FC236}">
                <a16:creationId xmlns:a16="http://schemas.microsoft.com/office/drawing/2014/main" id="{71D704D1-83F8-4F29-A883-2A93E1272F7E}"/>
              </a:ext>
            </a:extLst>
          </p:cNvPr>
          <p:cNvSpPr>
            <a:spLocks noChangeArrowheads="1"/>
          </p:cNvSpPr>
          <p:nvPr/>
        </p:nvSpPr>
        <p:spPr bwMode="auto">
          <a:xfrm>
            <a:off x="7492048" y="1745757"/>
            <a:ext cx="1106828" cy="1087601"/>
          </a:xfrm>
          <a:custGeom>
            <a:avLst/>
            <a:gdLst>
              <a:gd name="T0" fmla="*/ 1773 w 1775"/>
              <a:gd name="T1" fmla="*/ 539 h 1745"/>
              <a:gd name="T2" fmla="*/ 1234 w 1775"/>
              <a:gd name="T3" fmla="*/ 0 h 1745"/>
              <a:gd name="T4" fmla="*/ 1450 w 1775"/>
              <a:gd name="T5" fmla="*/ 567 h 1745"/>
              <a:gd name="T6" fmla="*/ 597 w 1775"/>
              <a:gd name="T7" fmla="*/ 1420 h 1745"/>
              <a:gd name="T8" fmla="*/ 0 w 1775"/>
              <a:gd name="T9" fmla="*/ 1176 h 1745"/>
              <a:gd name="T10" fmla="*/ 566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4" y="0"/>
                </a:lnTo>
                <a:cubicBezTo>
                  <a:pt x="1369" y="151"/>
                  <a:pt x="1450" y="349"/>
                  <a:pt x="1450" y="567"/>
                </a:cubicBezTo>
                <a:cubicBezTo>
                  <a:pt x="1450" y="1038"/>
                  <a:pt x="1068" y="1420"/>
                  <a:pt x="597" y="1420"/>
                </a:cubicBezTo>
                <a:cubicBezTo>
                  <a:pt x="364" y="1420"/>
                  <a:pt x="154" y="1327"/>
                  <a:pt x="0" y="1176"/>
                </a:cubicBezTo>
                <a:lnTo>
                  <a:pt x="566" y="1743"/>
                </a:lnTo>
                <a:cubicBezTo>
                  <a:pt x="577" y="1744"/>
                  <a:pt x="587" y="1744"/>
                  <a:pt x="597" y="1744"/>
                </a:cubicBezTo>
                <a:cubicBezTo>
                  <a:pt x="1247" y="1744"/>
                  <a:pt x="1774" y="1216"/>
                  <a:pt x="1774" y="567"/>
                </a:cubicBezTo>
                <a:cubicBezTo>
                  <a:pt x="1774" y="557"/>
                  <a:pt x="1773" y="548"/>
                  <a:pt x="1773" y="539"/>
                </a:cubicBezTo>
              </a:path>
            </a:pathLst>
          </a:custGeom>
          <a:solidFill>
            <a:srgbClr val="000000">
              <a:alpha val="25098"/>
            </a:srgbClr>
          </a:solidFill>
          <a:ln>
            <a:noFill/>
          </a:ln>
          <a:effectLst/>
        </p:spPr>
        <p:txBody>
          <a:bodyPr wrap="none" anchor="ctr"/>
          <a:lstStyle/>
          <a:p>
            <a:endParaRPr lang="en-US" sz="900" dirty="0">
              <a:latin typeface="DM Sans" pitchFamily="2" charset="77"/>
            </a:endParaRPr>
          </a:p>
        </p:txBody>
      </p:sp>
      <p:sp>
        <p:nvSpPr>
          <p:cNvPr id="362" name="Freeform 361">
            <a:extLst>
              <a:ext uri="{FF2B5EF4-FFF2-40B4-BE49-F238E27FC236}">
                <a16:creationId xmlns:a16="http://schemas.microsoft.com/office/drawing/2014/main" id="{BCCC1EEE-4ACE-4F54-9FFD-9B9E48CAC6F2}"/>
              </a:ext>
            </a:extLst>
          </p:cNvPr>
          <p:cNvSpPr>
            <a:spLocks noChangeArrowheads="1"/>
          </p:cNvSpPr>
          <p:nvPr/>
        </p:nvSpPr>
        <p:spPr bwMode="auto">
          <a:xfrm>
            <a:off x="2630986" y="2867348"/>
            <a:ext cx="219718" cy="219718"/>
          </a:xfrm>
          <a:custGeom>
            <a:avLst/>
            <a:gdLst>
              <a:gd name="T0" fmla="*/ 0 w 354"/>
              <a:gd name="T1" fmla="*/ 177 h 354"/>
              <a:gd name="T2" fmla="*/ 177 w 354"/>
              <a:gd name="T3" fmla="*/ 0 h 354"/>
              <a:gd name="T4" fmla="*/ 353 w 354"/>
              <a:gd name="T5" fmla="*/ 177 h 354"/>
              <a:gd name="T6" fmla="*/ 177 w 354"/>
              <a:gd name="T7" fmla="*/ 353 h 354"/>
              <a:gd name="T8" fmla="*/ 0 w 354"/>
              <a:gd name="T9" fmla="*/ 177 h 354"/>
            </a:gdLst>
            <a:ahLst/>
            <a:cxnLst>
              <a:cxn ang="0">
                <a:pos x="T0" y="T1"/>
              </a:cxn>
              <a:cxn ang="0">
                <a:pos x="T2" y="T3"/>
              </a:cxn>
              <a:cxn ang="0">
                <a:pos x="T4" y="T5"/>
              </a:cxn>
              <a:cxn ang="0">
                <a:pos x="T6" y="T7"/>
              </a:cxn>
              <a:cxn ang="0">
                <a:pos x="T8" y="T9"/>
              </a:cxn>
            </a:cxnLst>
            <a:rect l="0" t="0" r="r" b="b"/>
            <a:pathLst>
              <a:path w="354" h="354">
                <a:moveTo>
                  <a:pt x="0" y="177"/>
                </a:moveTo>
                <a:cubicBezTo>
                  <a:pt x="0" y="79"/>
                  <a:pt x="79" y="0"/>
                  <a:pt x="177" y="0"/>
                </a:cubicBezTo>
                <a:cubicBezTo>
                  <a:pt x="274" y="0"/>
                  <a:pt x="353" y="79"/>
                  <a:pt x="353" y="177"/>
                </a:cubicBezTo>
                <a:cubicBezTo>
                  <a:pt x="353" y="274"/>
                  <a:pt x="274" y="353"/>
                  <a:pt x="177" y="353"/>
                </a:cubicBezTo>
                <a:cubicBezTo>
                  <a:pt x="79" y="353"/>
                  <a:pt x="0" y="274"/>
                  <a:pt x="0" y="177"/>
                </a:cubicBezTo>
              </a:path>
            </a:pathLst>
          </a:custGeom>
          <a:solidFill>
            <a:schemeClr val="accent1"/>
          </a:solidFill>
          <a:ln>
            <a:noFill/>
          </a:ln>
          <a:effectLst/>
        </p:spPr>
        <p:txBody>
          <a:bodyPr wrap="none" anchor="ctr"/>
          <a:lstStyle/>
          <a:p>
            <a:endParaRPr lang="en-US" sz="900" dirty="0">
              <a:latin typeface="DM Sans" pitchFamily="2" charset="77"/>
            </a:endParaRPr>
          </a:p>
        </p:txBody>
      </p:sp>
      <p:sp>
        <p:nvSpPr>
          <p:cNvPr id="364" name="Freeform 363">
            <a:extLst>
              <a:ext uri="{FF2B5EF4-FFF2-40B4-BE49-F238E27FC236}">
                <a16:creationId xmlns:a16="http://schemas.microsoft.com/office/drawing/2014/main" id="{AA21C371-E533-4CB8-9E6F-C301C0DA8985}"/>
              </a:ext>
            </a:extLst>
          </p:cNvPr>
          <p:cNvSpPr>
            <a:spLocks noChangeArrowheads="1"/>
          </p:cNvSpPr>
          <p:nvPr/>
        </p:nvSpPr>
        <p:spPr bwMode="auto">
          <a:xfrm>
            <a:off x="5185201" y="1760521"/>
            <a:ext cx="219718" cy="219718"/>
          </a:xfrm>
          <a:custGeom>
            <a:avLst/>
            <a:gdLst>
              <a:gd name="T0" fmla="*/ 0 w 354"/>
              <a:gd name="T1" fmla="*/ 177 h 354"/>
              <a:gd name="T2" fmla="*/ 177 w 354"/>
              <a:gd name="T3" fmla="*/ 0 h 354"/>
              <a:gd name="T4" fmla="*/ 353 w 354"/>
              <a:gd name="T5" fmla="*/ 177 h 354"/>
              <a:gd name="T6" fmla="*/ 177 w 354"/>
              <a:gd name="T7" fmla="*/ 353 h 354"/>
              <a:gd name="T8" fmla="*/ 0 w 354"/>
              <a:gd name="T9" fmla="*/ 177 h 354"/>
            </a:gdLst>
            <a:ahLst/>
            <a:cxnLst>
              <a:cxn ang="0">
                <a:pos x="T0" y="T1"/>
              </a:cxn>
              <a:cxn ang="0">
                <a:pos x="T2" y="T3"/>
              </a:cxn>
              <a:cxn ang="0">
                <a:pos x="T4" y="T5"/>
              </a:cxn>
              <a:cxn ang="0">
                <a:pos x="T6" y="T7"/>
              </a:cxn>
              <a:cxn ang="0">
                <a:pos x="T8" y="T9"/>
              </a:cxn>
            </a:cxnLst>
            <a:rect l="0" t="0" r="r" b="b"/>
            <a:pathLst>
              <a:path w="354" h="354">
                <a:moveTo>
                  <a:pt x="0" y="177"/>
                </a:moveTo>
                <a:cubicBezTo>
                  <a:pt x="0" y="79"/>
                  <a:pt x="79" y="0"/>
                  <a:pt x="177" y="0"/>
                </a:cubicBezTo>
                <a:cubicBezTo>
                  <a:pt x="275" y="0"/>
                  <a:pt x="353" y="79"/>
                  <a:pt x="353" y="177"/>
                </a:cubicBezTo>
                <a:cubicBezTo>
                  <a:pt x="353" y="274"/>
                  <a:pt x="275" y="353"/>
                  <a:pt x="177" y="353"/>
                </a:cubicBezTo>
                <a:cubicBezTo>
                  <a:pt x="79" y="353"/>
                  <a:pt x="0" y="274"/>
                  <a:pt x="0" y="177"/>
                </a:cubicBezTo>
              </a:path>
            </a:pathLst>
          </a:custGeom>
          <a:solidFill>
            <a:schemeClr val="accent2"/>
          </a:solidFill>
          <a:ln>
            <a:noFill/>
          </a:ln>
          <a:effectLst/>
        </p:spPr>
        <p:txBody>
          <a:bodyPr wrap="none" anchor="ctr"/>
          <a:lstStyle/>
          <a:p>
            <a:endParaRPr lang="en-US" sz="900" dirty="0">
              <a:latin typeface="DM Sans" pitchFamily="2" charset="77"/>
            </a:endParaRPr>
          </a:p>
        </p:txBody>
      </p:sp>
      <p:sp>
        <p:nvSpPr>
          <p:cNvPr id="368" name="Freeform 367">
            <a:extLst>
              <a:ext uri="{FF2B5EF4-FFF2-40B4-BE49-F238E27FC236}">
                <a16:creationId xmlns:a16="http://schemas.microsoft.com/office/drawing/2014/main" id="{82C02EDC-9333-4164-B778-8696DA82B5A9}"/>
              </a:ext>
            </a:extLst>
          </p:cNvPr>
          <p:cNvSpPr>
            <a:spLocks noChangeArrowheads="1"/>
          </p:cNvSpPr>
          <p:nvPr/>
        </p:nvSpPr>
        <p:spPr bwMode="auto">
          <a:xfrm>
            <a:off x="7766089" y="3400163"/>
            <a:ext cx="222463" cy="219718"/>
          </a:xfrm>
          <a:custGeom>
            <a:avLst/>
            <a:gdLst>
              <a:gd name="T0" fmla="*/ 354 w 355"/>
              <a:gd name="T1" fmla="*/ 176 h 354"/>
              <a:gd name="T2" fmla="*/ 177 w 355"/>
              <a:gd name="T3" fmla="*/ 353 h 354"/>
              <a:gd name="T4" fmla="*/ 0 w 355"/>
              <a:gd name="T5" fmla="*/ 176 h 354"/>
              <a:gd name="T6" fmla="*/ 177 w 355"/>
              <a:gd name="T7" fmla="*/ 0 h 354"/>
              <a:gd name="T8" fmla="*/ 354 w 355"/>
              <a:gd name="T9" fmla="*/ 176 h 354"/>
            </a:gdLst>
            <a:ahLst/>
            <a:cxnLst>
              <a:cxn ang="0">
                <a:pos x="T0" y="T1"/>
              </a:cxn>
              <a:cxn ang="0">
                <a:pos x="T2" y="T3"/>
              </a:cxn>
              <a:cxn ang="0">
                <a:pos x="T4" y="T5"/>
              </a:cxn>
              <a:cxn ang="0">
                <a:pos x="T6" y="T7"/>
              </a:cxn>
              <a:cxn ang="0">
                <a:pos x="T8" y="T9"/>
              </a:cxn>
            </a:cxnLst>
            <a:rect l="0" t="0" r="r" b="b"/>
            <a:pathLst>
              <a:path w="355" h="354">
                <a:moveTo>
                  <a:pt x="354" y="176"/>
                </a:moveTo>
                <a:cubicBezTo>
                  <a:pt x="354" y="274"/>
                  <a:pt x="274" y="353"/>
                  <a:pt x="177" y="353"/>
                </a:cubicBezTo>
                <a:cubicBezTo>
                  <a:pt x="79" y="353"/>
                  <a:pt x="0" y="274"/>
                  <a:pt x="0" y="176"/>
                </a:cubicBezTo>
                <a:cubicBezTo>
                  <a:pt x="0" y="78"/>
                  <a:pt x="79" y="0"/>
                  <a:pt x="177" y="0"/>
                </a:cubicBezTo>
                <a:cubicBezTo>
                  <a:pt x="274" y="0"/>
                  <a:pt x="354" y="78"/>
                  <a:pt x="354" y="176"/>
                </a:cubicBezTo>
              </a:path>
            </a:pathLst>
          </a:custGeom>
          <a:solidFill>
            <a:schemeClr val="accent4"/>
          </a:solidFill>
          <a:ln>
            <a:noFill/>
          </a:ln>
          <a:effectLst/>
        </p:spPr>
        <p:txBody>
          <a:bodyPr wrap="none" anchor="ctr"/>
          <a:lstStyle/>
          <a:p>
            <a:endParaRPr lang="en-US" sz="900" dirty="0">
              <a:latin typeface="DM Sans" pitchFamily="2" charset="77"/>
            </a:endParaRPr>
          </a:p>
        </p:txBody>
      </p:sp>
      <p:sp>
        <p:nvSpPr>
          <p:cNvPr id="378" name="Freeform 377">
            <a:extLst>
              <a:ext uri="{FF2B5EF4-FFF2-40B4-BE49-F238E27FC236}">
                <a16:creationId xmlns:a16="http://schemas.microsoft.com/office/drawing/2014/main" id="{CD1928CE-BB3D-447A-A4A2-CCAC614AD978}"/>
              </a:ext>
            </a:extLst>
          </p:cNvPr>
          <p:cNvSpPr>
            <a:spLocks noChangeArrowheads="1"/>
          </p:cNvSpPr>
          <p:nvPr/>
        </p:nvSpPr>
        <p:spPr bwMode="auto">
          <a:xfrm>
            <a:off x="7618371" y="1848408"/>
            <a:ext cx="497110" cy="491619"/>
          </a:xfrm>
          <a:custGeom>
            <a:avLst/>
            <a:gdLst>
              <a:gd name="T0" fmla="*/ 247 w 799"/>
              <a:gd name="T1" fmla="*/ 145 h 791"/>
              <a:gd name="T2" fmla="*/ 260 w 799"/>
              <a:gd name="T3" fmla="*/ 195 h 791"/>
              <a:gd name="T4" fmla="*/ 762 w 799"/>
              <a:gd name="T5" fmla="*/ 318 h 791"/>
              <a:gd name="T6" fmla="*/ 36 w 799"/>
              <a:gd name="T7" fmla="*/ 246 h 791"/>
              <a:gd name="T8" fmla="*/ 762 w 799"/>
              <a:gd name="T9" fmla="*/ 318 h 791"/>
              <a:gd name="T10" fmla="*/ 109 w 799"/>
              <a:gd name="T11" fmla="*/ 754 h 791"/>
              <a:gd name="T12" fmla="*/ 689 w 799"/>
              <a:gd name="T13" fmla="*/ 355 h 791"/>
              <a:gd name="T14" fmla="*/ 252 w 799"/>
              <a:gd name="T15" fmla="*/ 64 h 791"/>
              <a:gd name="T16" fmla="*/ 364 w 799"/>
              <a:gd name="T17" fmla="*/ 87 h 791"/>
              <a:gd name="T18" fmla="*/ 212 w 799"/>
              <a:gd name="T19" fmla="*/ 209 h 791"/>
              <a:gd name="T20" fmla="*/ 210 w 799"/>
              <a:gd name="T21" fmla="*/ 209 h 791"/>
              <a:gd name="T22" fmla="*/ 252 w 799"/>
              <a:gd name="T23" fmla="*/ 64 h 791"/>
              <a:gd name="T24" fmla="*/ 336 w 799"/>
              <a:gd name="T25" fmla="*/ 209 h 791"/>
              <a:gd name="T26" fmla="*/ 575 w 799"/>
              <a:gd name="T27" fmla="*/ 209 h 791"/>
              <a:gd name="T28" fmla="*/ 633 w 799"/>
              <a:gd name="T29" fmla="*/ 136 h 791"/>
              <a:gd name="T30" fmla="*/ 648 w 799"/>
              <a:gd name="T31" fmla="*/ 209 h 791"/>
              <a:gd name="T32" fmla="*/ 607 w 799"/>
              <a:gd name="T33" fmla="*/ 181 h 791"/>
              <a:gd name="T34" fmla="*/ 563 w 799"/>
              <a:gd name="T35" fmla="*/ 156 h 791"/>
              <a:gd name="T36" fmla="*/ 520 w 799"/>
              <a:gd name="T37" fmla="*/ 135 h 791"/>
              <a:gd name="T38" fmla="*/ 589 w 799"/>
              <a:gd name="T39" fmla="*/ 111 h 791"/>
              <a:gd name="T40" fmla="*/ 690 w 799"/>
              <a:gd name="T41" fmla="*/ 209 h 791"/>
              <a:gd name="T42" fmla="*/ 579 w 799"/>
              <a:gd name="T43" fmla="*/ 76 h 791"/>
              <a:gd name="T44" fmla="*/ 319 w 799"/>
              <a:gd name="T45" fmla="*/ 20 h 791"/>
              <a:gd name="T46" fmla="*/ 126 w 799"/>
              <a:gd name="T47" fmla="*/ 209 h 791"/>
              <a:gd name="T48" fmla="*/ 0 w 799"/>
              <a:gd name="T49" fmla="*/ 246 h 791"/>
              <a:gd name="T50" fmla="*/ 36 w 799"/>
              <a:gd name="T51" fmla="*/ 355 h 791"/>
              <a:gd name="T52" fmla="*/ 73 w 799"/>
              <a:gd name="T53" fmla="*/ 754 h 791"/>
              <a:gd name="T54" fmla="*/ 689 w 799"/>
              <a:gd name="T55" fmla="*/ 790 h 791"/>
              <a:gd name="T56" fmla="*/ 726 w 799"/>
              <a:gd name="T57" fmla="*/ 355 h 791"/>
              <a:gd name="T58" fmla="*/ 798 w 799"/>
              <a:gd name="T59" fmla="*/ 318 h 791"/>
              <a:gd name="T60" fmla="*/ 762 w 799"/>
              <a:gd name="T61" fmla="*/ 209 h 791"/>
              <a:gd name="T62" fmla="*/ 508 w 799"/>
              <a:gd name="T63" fmla="*/ 464 h 791"/>
              <a:gd name="T64" fmla="*/ 290 w 799"/>
              <a:gd name="T65" fmla="*/ 500 h 791"/>
              <a:gd name="T66" fmla="*/ 290 w 799"/>
              <a:gd name="T67" fmla="*/ 536 h 791"/>
              <a:gd name="T68" fmla="*/ 544 w 799"/>
              <a:gd name="T69" fmla="*/ 500 h 791"/>
              <a:gd name="T70" fmla="*/ 508 w 799"/>
              <a:gd name="T71" fmla="*/ 427 h 791"/>
              <a:gd name="T72" fmla="*/ 253 w 799"/>
              <a:gd name="T73" fmla="*/ 464 h 791"/>
              <a:gd name="T74" fmla="*/ 290 w 799"/>
              <a:gd name="T75" fmla="*/ 536 h 791"/>
              <a:gd name="T76" fmla="*/ 283 w 799"/>
              <a:gd name="T77" fmla="*/ 83 h 791"/>
              <a:gd name="T78" fmla="*/ 296 w 799"/>
              <a:gd name="T79" fmla="*/ 132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9" h="791">
                <a:moveTo>
                  <a:pt x="278" y="163"/>
                </a:moveTo>
                <a:lnTo>
                  <a:pt x="247" y="145"/>
                </a:lnTo>
                <a:lnTo>
                  <a:pt x="228" y="177"/>
                </a:lnTo>
                <a:lnTo>
                  <a:pt x="260" y="195"/>
                </a:lnTo>
                <a:lnTo>
                  <a:pt x="278" y="163"/>
                </a:lnTo>
                <a:close/>
                <a:moveTo>
                  <a:pt x="762" y="318"/>
                </a:moveTo>
                <a:lnTo>
                  <a:pt x="36" y="318"/>
                </a:lnTo>
                <a:lnTo>
                  <a:pt x="36" y="246"/>
                </a:lnTo>
                <a:lnTo>
                  <a:pt x="762" y="246"/>
                </a:lnTo>
                <a:lnTo>
                  <a:pt x="762" y="318"/>
                </a:lnTo>
                <a:close/>
                <a:moveTo>
                  <a:pt x="689" y="754"/>
                </a:moveTo>
                <a:lnTo>
                  <a:pt x="109" y="754"/>
                </a:lnTo>
                <a:lnTo>
                  <a:pt x="109" y="355"/>
                </a:lnTo>
                <a:lnTo>
                  <a:pt x="689" y="355"/>
                </a:lnTo>
                <a:lnTo>
                  <a:pt x="689" y="754"/>
                </a:lnTo>
                <a:close/>
                <a:moveTo>
                  <a:pt x="252" y="64"/>
                </a:moveTo>
                <a:cubicBezTo>
                  <a:pt x="262" y="47"/>
                  <a:pt x="284" y="41"/>
                  <a:pt x="301" y="51"/>
                </a:cubicBezTo>
                <a:lnTo>
                  <a:pt x="364" y="87"/>
                </a:lnTo>
                <a:lnTo>
                  <a:pt x="293" y="209"/>
                </a:lnTo>
                <a:lnTo>
                  <a:pt x="212" y="209"/>
                </a:lnTo>
                <a:lnTo>
                  <a:pt x="210" y="208"/>
                </a:lnTo>
                <a:lnTo>
                  <a:pt x="210" y="209"/>
                </a:lnTo>
                <a:lnTo>
                  <a:pt x="168" y="209"/>
                </a:lnTo>
                <a:lnTo>
                  <a:pt x="252" y="64"/>
                </a:lnTo>
                <a:close/>
                <a:moveTo>
                  <a:pt x="575" y="209"/>
                </a:moveTo>
                <a:lnTo>
                  <a:pt x="336" y="209"/>
                </a:lnTo>
                <a:lnTo>
                  <a:pt x="395" y="105"/>
                </a:lnTo>
                <a:lnTo>
                  <a:pt x="575" y="209"/>
                </a:lnTo>
                <a:close/>
                <a:moveTo>
                  <a:pt x="589" y="111"/>
                </a:moveTo>
                <a:cubicBezTo>
                  <a:pt x="608" y="105"/>
                  <a:pt x="628" y="117"/>
                  <a:pt x="633" y="136"/>
                </a:cubicBezTo>
                <a:lnTo>
                  <a:pt x="652" y="209"/>
                </a:lnTo>
                <a:lnTo>
                  <a:pt x="648" y="209"/>
                </a:lnTo>
                <a:lnTo>
                  <a:pt x="602" y="182"/>
                </a:lnTo>
                <a:lnTo>
                  <a:pt x="607" y="181"/>
                </a:lnTo>
                <a:lnTo>
                  <a:pt x="598" y="146"/>
                </a:lnTo>
                <a:lnTo>
                  <a:pt x="563" y="156"/>
                </a:lnTo>
                <a:lnTo>
                  <a:pt x="564" y="161"/>
                </a:lnTo>
                <a:lnTo>
                  <a:pt x="520" y="135"/>
                </a:lnTo>
                <a:lnTo>
                  <a:pt x="518" y="130"/>
                </a:lnTo>
                <a:lnTo>
                  <a:pt x="589" y="111"/>
                </a:lnTo>
                <a:close/>
                <a:moveTo>
                  <a:pt x="762" y="209"/>
                </a:moveTo>
                <a:lnTo>
                  <a:pt x="690" y="209"/>
                </a:lnTo>
                <a:lnTo>
                  <a:pt x="668" y="127"/>
                </a:lnTo>
                <a:cubicBezTo>
                  <a:pt x="658" y="88"/>
                  <a:pt x="618" y="66"/>
                  <a:pt x="579" y="76"/>
                </a:cubicBezTo>
                <a:lnTo>
                  <a:pt x="468" y="105"/>
                </a:lnTo>
                <a:lnTo>
                  <a:pt x="319" y="20"/>
                </a:lnTo>
                <a:cubicBezTo>
                  <a:pt x="285" y="0"/>
                  <a:pt x="240" y="11"/>
                  <a:pt x="220" y="46"/>
                </a:cubicBezTo>
                <a:lnTo>
                  <a:pt x="126" y="209"/>
                </a:lnTo>
                <a:lnTo>
                  <a:pt x="36" y="209"/>
                </a:lnTo>
                <a:cubicBezTo>
                  <a:pt x="16" y="209"/>
                  <a:pt x="0" y="226"/>
                  <a:pt x="0" y="246"/>
                </a:cubicBezTo>
                <a:lnTo>
                  <a:pt x="0" y="318"/>
                </a:lnTo>
                <a:cubicBezTo>
                  <a:pt x="0" y="338"/>
                  <a:pt x="16" y="355"/>
                  <a:pt x="36" y="355"/>
                </a:cubicBezTo>
                <a:lnTo>
                  <a:pt x="73" y="355"/>
                </a:lnTo>
                <a:lnTo>
                  <a:pt x="73" y="754"/>
                </a:lnTo>
                <a:cubicBezTo>
                  <a:pt x="73" y="774"/>
                  <a:pt x="89" y="790"/>
                  <a:pt x="109" y="790"/>
                </a:cubicBezTo>
                <a:lnTo>
                  <a:pt x="689" y="790"/>
                </a:lnTo>
                <a:cubicBezTo>
                  <a:pt x="709" y="790"/>
                  <a:pt x="726" y="774"/>
                  <a:pt x="726" y="754"/>
                </a:cubicBezTo>
                <a:lnTo>
                  <a:pt x="726" y="355"/>
                </a:lnTo>
                <a:lnTo>
                  <a:pt x="762" y="355"/>
                </a:lnTo>
                <a:cubicBezTo>
                  <a:pt x="782" y="355"/>
                  <a:pt x="798" y="338"/>
                  <a:pt x="798" y="318"/>
                </a:cubicBezTo>
                <a:lnTo>
                  <a:pt x="798" y="246"/>
                </a:lnTo>
                <a:cubicBezTo>
                  <a:pt x="798" y="226"/>
                  <a:pt x="782" y="209"/>
                  <a:pt x="762" y="209"/>
                </a:cubicBezTo>
                <a:close/>
                <a:moveTo>
                  <a:pt x="290" y="464"/>
                </a:moveTo>
                <a:lnTo>
                  <a:pt x="508" y="464"/>
                </a:lnTo>
                <a:lnTo>
                  <a:pt x="508" y="500"/>
                </a:lnTo>
                <a:lnTo>
                  <a:pt x="290" y="500"/>
                </a:lnTo>
                <a:lnTo>
                  <a:pt x="290" y="464"/>
                </a:lnTo>
                <a:close/>
                <a:moveTo>
                  <a:pt x="290" y="536"/>
                </a:moveTo>
                <a:lnTo>
                  <a:pt x="508" y="536"/>
                </a:lnTo>
                <a:cubicBezTo>
                  <a:pt x="527" y="536"/>
                  <a:pt x="544" y="520"/>
                  <a:pt x="544" y="500"/>
                </a:cubicBezTo>
                <a:lnTo>
                  <a:pt x="544" y="464"/>
                </a:lnTo>
                <a:cubicBezTo>
                  <a:pt x="544" y="444"/>
                  <a:pt x="527" y="427"/>
                  <a:pt x="508" y="427"/>
                </a:cubicBezTo>
                <a:lnTo>
                  <a:pt x="290" y="427"/>
                </a:lnTo>
                <a:cubicBezTo>
                  <a:pt x="270" y="427"/>
                  <a:pt x="253" y="444"/>
                  <a:pt x="253" y="464"/>
                </a:cubicBezTo>
                <a:lnTo>
                  <a:pt x="253" y="500"/>
                </a:lnTo>
                <a:cubicBezTo>
                  <a:pt x="253" y="520"/>
                  <a:pt x="270" y="536"/>
                  <a:pt x="290" y="536"/>
                </a:cubicBezTo>
                <a:close/>
                <a:moveTo>
                  <a:pt x="314" y="100"/>
                </a:moveTo>
                <a:lnTo>
                  <a:pt x="283" y="83"/>
                </a:lnTo>
                <a:lnTo>
                  <a:pt x="264" y="114"/>
                </a:lnTo>
                <a:lnTo>
                  <a:pt x="296" y="132"/>
                </a:lnTo>
                <a:lnTo>
                  <a:pt x="314" y="100"/>
                </a:lnTo>
                <a:close/>
              </a:path>
            </a:pathLst>
          </a:custGeom>
          <a:solidFill>
            <a:schemeClr val="bg1"/>
          </a:solidFill>
          <a:ln>
            <a:noFill/>
          </a:ln>
          <a:effectLst/>
        </p:spPr>
        <p:txBody>
          <a:bodyPr wrap="none" anchor="ctr"/>
          <a:lstStyle/>
          <a:p>
            <a:endParaRPr lang="en-US" sz="900" dirty="0">
              <a:latin typeface="DM Sans" pitchFamily="2" charset="77"/>
            </a:endParaRPr>
          </a:p>
        </p:txBody>
      </p:sp>
      <p:sp>
        <p:nvSpPr>
          <p:cNvPr id="379" name="Freeform 378">
            <a:extLst>
              <a:ext uri="{FF2B5EF4-FFF2-40B4-BE49-F238E27FC236}">
                <a16:creationId xmlns:a16="http://schemas.microsoft.com/office/drawing/2014/main" id="{0415D4D4-3347-454F-9560-1030D4AEEC08}"/>
              </a:ext>
            </a:extLst>
          </p:cNvPr>
          <p:cNvSpPr>
            <a:spLocks noChangeArrowheads="1"/>
          </p:cNvSpPr>
          <p:nvPr/>
        </p:nvSpPr>
        <p:spPr bwMode="auto">
          <a:xfrm>
            <a:off x="2537606" y="4125230"/>
            <a:ext cx="409223" cy="497110"/>
          </a:xfrm>
          <a:custGeom>
            <a:avLst/>
            <a:gdLst>
              <a:gd name="T0" fmla="*/ 128 w 655"/>
              <a:gd name="T1" fmla="*/ 472 h 799"/>
              <a:gd name="T2" fmla="*/ 363 w 655"/>
              <a:gd name="T3" fmla="*/ 454 h 799"/>
              <a:gd name="T4" fmla="*/ 128 w 655"/>
              <a:gd name="T5" fmla="*/ 436 h 799"/>
              <a:gd name="T6" fmla="*/ 509 w 655"/>
              <a:gd name="T7" fmla="*/ 145 h 799"/>
              <a:gd name="T8" fmla="*/ 603 w 655"/>
              <a:gd name="T9" fmla="*/ 145 h 799"/>
              <a:gd name="T10" fmla="*/ 527 w 655"/>
              <a:gd name="T11" fmla="*/ 0 h 799"/>
              <a:gd name="T12" fmla="*/ 182 w 655"/>
              <a:gd name="T13" fmla="*/ 73 h 799"/>
              <a:gd name="T14" fmla="*/ 200 w 655"/>
              <a:gd name="T15" fmla="*/ 145 h 799"/>
              <a:gd name="T16" fmla="*/ 218 w 655"/>
              <a:gd name="T17" fmla="*/ 73 h 799"/>
              <a:gd name="T18" fmla="*/ 472 w 655"/>
              <a:gd name="T19" fmla="*/ 37 h 799"/>
              <a:gd name="T20" fmla="*/ 509 w 655"/>
              <a:gd name="T21" fmla="*/ 182 h 799"/>
              <a:gd name="T22" fmla="*/ 618 w 655"/>
              <a:gd name="T23" fmla="*/ 545 h 799"/>
              <a:gd name="T24" fmla="*/ 527 w 655"/>
              <a:gd name="T25" fmla="*/ 581 h 799"/>
              <a:gd name="T26" fmla="*/ 527 w 655"/>
              <a:gd name="T27" fmla="*/ 617 h 799"/>
              <a:gd name="T28" fmla="*/ 654 w 655"/>
              <a:gd name="T29" fmla="*/ 545 h 799"/>
              <a:gd name="T30" fmla="*/ 527 w 655"/>
              <a:gd name="T31" fmla="*/ 0 h 799"/>
              <a:gd name="T32" fmla="*/ 327 w 655"/>
              <a:gd name="T33" fmla="*/ 221 h 799"/>
              <a:gd name="T34" fmla="*/ 327 w 655"/>
              <a:gd name="T35" fmla="*/ 327 h 799"/>
              <a:gd name="T36" fmla="*/ 400 w 655"/>
              <a:gd name="T37" fmla="*/ 763 h 799"/>
              <a:gd name="T38" fmla="*/ 37 w 655"/>
              <a:gd name="T39" fmla="*/ 726 h 799"/>
              <a:gd name="T40" fmla="*/ 73 w 655"/>
              <a:gd name="T41" fmla="*/ 218 h 799"/>
              <a:gd name="T42" fmla="*/ 291 w 655"/>
              <a:gd name="T43" fmla="*/ 327 h 799"/>
              <a:gd name="T44" fmla="*/ 436 w 655"/>
              <a:gd name="T45" fmla="*/ 363 h 799"/>
              <a:gd name="T46" fmla="*/ 73 w 655"/>
              <a:gd name="T47" fmla="*/ 182 h 799"/>
              <a:gd name="T48" fmla="*/ 0 w 655"/>
              <a:gd name="T49" fmla="*/ 726 h 799"/>
              <a:gd name="T50" fmla="*/ 400 w 655"/>
              <a:gd name="T51" fmla="*/ 798 h 799"/>
              <a:gd name="T52" fmla="*/ 472 w 655"/>
              <a:gd name="T53" fmla="*/ 327 h 799"/>
              <a:gd name="T54" fmla="*/ 73 w 655"/>
              <a:gd name="T55" fmla="*/ 182 h 799"/>
              <a:gd name="T56" fmla="*/ 200 w 655"/>
              <a:gd name="T57" fmla="*/ 363 h 799"/>
              <a:gd name="T58" fmla="*/ 200 w 655"/>
              <a:gd name="T59" fmla="*/ 327 h 799"/>
              <a:gd name="T60" fmla="*/ 109 w 655"/>
              <a:gd name="T61" fmla="*/ 345 h 799"/>
              <a:gd name="T62" fmla="*/ 273 w 655"/>
              <a:gd name="T63" fmla="*/ 654 h 799"/>
              <a:gd name="T64" fmla="*/ 109 w 655"/>
              <a:gd name="T65" fmla="*/ 671 h 799"/>
              <a:gd name="T66" fmla="*/ 273 w 655"/>
              <a:gd name="T67" fmla="*/ 690 h 799"/>
              <a:gd name="T68" fmla="*/ 273 w 655"/>
              <a:gd name="T69" fmla="*/ 654 h 799"/>
              <a:gd name="T70" fmla="*/ 128 w 655"/>
              <a:gd name="T71" fmla="*/ 545 h 799"/>
              <a:gd name="T72" fmla="*/ 128 w 655"/>
              <a:gd name="T73" fmla="*/ 581 h 799"/>
              <a:gd name="T74" fmla="*/ 363 w 655"/>
              <a:gd name="T75" fmla="*/ 562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5" h="799">
                <a:moveTo>
                  <a:pt x="109" y="454"/>
                </a:moveTo>
                <a:cubicBezTo>
                  <a:pt x="109" y="464"/>
                  <a:pt x="117" y="472"/>
                  <a:pt x="128" y="472"/>
                </a:cubicBezTo>
                <a:lnTo>
                  <a:pt x="345" y="472"/>
                </a:lnTo>
                <a:cubicBezTo>
                  <a:pt x="355" y="472"/>
                  <a:pt x="363" y="464"/>
                  <a:pt x="363" y="454"/>
                </a:cubicBezTo>
                <a:cubicBezTo>
                  <a:pt x="363" y="444"/>
                  <a:pt x="355" y="436"/>
                  <a:pt x="345" y="436"/>
                </a:cubicBezTo>
                <a:lnTo>
                  <a:pt x="128" y="436"/>
                </a:lnTo>
                <a:cubicBezTo>
                  <a:pt x="117" y="436"/>
                  <a:pt x="109" y="444"/>
                  <a:pt x="109" y="454"/>
                </a:cubicBezTo>
                <a:close/>
                <a:moveTo>
                  <a:pt x="509" y="145"/>
                </a:moveTo>
                <a:lnTo>
                  <a:pt x="509" y="40"/>
                </a:lnTo>
                <a:lnTo>
                  <a:pt x="603" y="145"/>
                </a:lnTo>
                <a:lnTo>
                  <a:pt x="509" y="145"/>
                </a:lnTo>
                <a:close/>
                <a:moveTo>
                  <a:pt x="527" y="0"/>
                </a:moveTo>
                <a:lnTo>
                  <a:pt x="254" y="0"/>
                </a:lnTo>
                <a:cubicBezTo>
                  <a:pt x="215" y="0"/>
                  <a:pt x="182" y="33"/>
                  <a:pt x="182" y="73"/>
                </a:cubicBezTo>
                <a:lnTo>
                  <a:pt x="182" y="127"/>
                </a:lnTo>
                <a:cubicBezTo>
                  <a:pt x="182" y="137"/>
                  <a:pt x="190" y="145"/>
                  <a:pt x="200" y="145"/>
                </a:cubicBezTo>
                <a:cubicBezTo>
                  <a:pt x="210" y="145"/>
                  <a:pt x="218" y="137"/>
                  <a:pt x="218" y="127"/>
                </a:cubicBezTo>
                <a:lnTo>
                  <a:pt x="218" y="73"/>
                </a:lnTo>
                <a:cubicBezTo>
                  <a:pt x="218" y="53"/>
                  <a:pt x="235" y="37"/>
                  <a:pt x="254" y="37"/>
                </a:cubicBezTo>
                <a:lnTo>
                  <a:pt x="472" y="37"/>
                </a:lnTo>
                <a:lnTo>
                  <a:pt x="472" y="145"/>
                </a:lnTo>
                <a:cubicBezTo>
                  <a:pt x="472" y="166"/>
                  <a:pt x="488" y="182"/>
                  <a:pt x="509" y="182"/>
                </a:cubicBezTo>
                <a:lnTo>
                  <a:pt x="618" y="182"/>
                </a:lnTo>
                <a:lnTo>
                  <a:pt x="618" y="545"/>
                </a:lnTo>
                <a:cubicBezTo>
                  <a:pt x="618" y="564"/>
                  <a:pt x="601" y="581"/>
                  <a:pt x="581" y="581"/>
                </a:cubicBezTo>
                <a:lnTo>
                  <a:pt x="527" y="581"/>
                </a:lnTo>
                <a:cubicBezTo>
                  <a:pt x="517" y="581"/>
                  <a:pt x="509" y="589"/>
                  <a:pt x="509" y="599"/>
                </a:cubicBezTo>
                <a:cubicBezTo>
                  <a:pt x="509" y="609"/>
                  <a:pt x="517" y="617"/>
                  <a:pt x="527" y="617"/>
                </a:cubicBezTo>
                <a:lnTo>
                  <a:pt x="581" y="617"/>
                </a:lnTo>
                <a:cubicBezTo>
                  <a:pt x="621" y="617"/>
                  <a:pt x="654" y="585"/>
                  <a:pt x="654" y="545"/>
                </a:cubicBezTo>
                <a:lnTo>
                  <a:pt x="654" y="145"/>
                </a:lnTo>
                <a:lnTo>
                  <a:pt x="527" y="0"/>
                </a:lnTo>
                <a:close/>
                <a:moveTo>
                  <a:pt x="327" y="327"/>
                </a:moveTo>
                <a:lnTo>
                  <a:pt x="327" y="221"/>
                </a:lnTo>
                <a:lnTo>
                  <a:pt x="422" y="327"/>
                </a:lnTo>
                <a:lnTo>
                  <a:pt x="327" y="327"/>
                </a:lnTo>
                <a:close/>
                <a:moveTo>
                  <a:pt x="436" y="726"/>
                </a:moveTo>
                <a:cubicBezTo>
                  <a:pt x="436" y="746"/>
                  <a:pt x="420" y="763"/>
                  <a:pt x="400" y="763"/>
                </a:cubicBezTo>
                <a:lnTo>
                  <a:pt x="73" y="763"/>
                </a:lnTo>
                <a:cubicBezTo>
                  <a:pt x="53" y="763"/>
                  <a:pt x="37" y="746"/>
                  <a:pt x="37" y="726"/>
                </a:cubicBezTo>
                <a:lnTo>
                  <a:pt x="37" y="254"/>
                </a:lnTo>
                <a:cubicBezTo>
                  <a:pt x="37" y="234"/>
                  <a:pt x="53" y="218"/>
                  <a:pt x="73" y="218"/>
                </a:cubicBezTo>
                <a:lnTo>
                  <a:pt x="291" y="218"/>
                </a:lnTo>
                <a:lnTo>
                  <a:pt x="291" y="327"/>
                </a:lnTo>
                <a:cubicBezTo>
                  <a:pt x="291" y="347"/>
                  <a:pt x="307" y="363"/>
                  <a:pt x="327" y="363"/>
                </a:cubicBezTo>
                <a:lnTo>
                  <a:pt x="436" y="363"/>
                </a:lnTo>
                <a:lnTo>
                  <a:pt x="436" y="726"/>
                </a:lnTo>
                <a:close/>
                <a:moveTo>
                  <a:pt x="73" y="182"/>
                </a:moveTo>
                <a:cubicBezTo>
                  <a:pt x="33" y="182"/>
                  <a:pt x="0" y="214"/>
                  <a:pt x="0" y="254"/>
                </a:cubicBezTo>
                <a:lnTo>
                  <a:pt x="0" y="726"/>
                </a:lnTo>
                <a:cubicBezTo>
                  <a:pt x="0" y="766"/>
                  <a:pt x="33" y="798"/>
                  <a:pt x="73" y="798"/>
                </a:cubicBezTo>
                <a:lnTo>
                  <a:pt x="400" y="798"/>
                </a:lnTo>
                <a:cubicBezTo>
                  <a:pt x="440" y="798"/>
                  <a:pt x="472" y="766"/>
                  <a:pt x="472" y="726"/>
                </a:cubicBezTo>
                <a:lnTo>
                  <a:pt x="472" y="327"/>
                </a:lnTo>
                <a:lnTo>
                  <a:pt x="345" y="182"/>
                </a:lnTo>
                <a:lnTo>
                  <a:pt x="73" y="182"/>
                </a:lnTo>
                <a:close/>
                <a:moveTo>
                  <a:pt x="128" y="363"/>
                </a:moveTo>
                <a:lnTo>
                  <a:pt x="200" y="363"/>
                </a:lnTo>
                <a:cubicBezTo>
                  <a:pt x="210" y="363"/>
                  <a:pt x="218" y="355"/>
                  <a:pt x="218" y="345"/>
                </a:cubicBezTo>
                <a:cubicBezTo>
                  <a:pt x="218" y="335"/>
                  <a:pt x="210" y="327"/>
                  <a:pt x="200" y="327"/>
                </a:cubicBezTo>
                <a:lnTo>
                  <a:pt x="128" y="327"/>
                </a:lnTo>
                <a:cubicBezTo>
                  <a:pt x="117" y="327"/>
                  <a:pt x="109" y="335"/>
                  <a:pt x="109" y="345"/>
                </a:cubicBezTo>
                <a:cubicBezTo>
                  <a:pt x="109" y="355"/>
                  <a:pt x="117" y="363"/>
                  <a:pt x="128" y="363"/>
                </a:cubicBezTo>
                <a:close/>
                <a:moveTo>
                  <a:pt x="273" y="654"/>
                </a:moveTo>
                <a:lnTo>
                  <a:pt x="128" y="654"/>
                </a:lnTo>
                <a:cubicBezTo>
                  <a:pt x="117" y="654"/>
                  <a:pt x="109" y="661"/>
                  <a:pt x="109" y="671"/>
                </a:cubicBezTo>
                <a:cubicBezTo>
                  <a:pt x="109" y="682"/>
                  <a:pt x="117" y="690"/>
                  <a:pt x="128" y="690"/>
                </a:cubicBezTo>
                <a:lnTo>
                  <a:pt x="273" y="690"/>
                </a:lnTo>
                <a:cubicBezTo>
                  <a:pt x="283" y="690"/>
                  <a:pt x="291" y="682"/>
                  <a:pt x="291" y="671"/>
                </a:cubicBezTo>
                <a:cubicBezTo>
                  <a:pt x="291" y="661"/>
                  <a:pt x="283" y="654"/>
                  <a:pt x="273" y="654"/>
                </a:cubicBezTo>
                <a:close/>
                <a:moveTo>
                  <a:pt x="345" y="545"/>
                </a:moveTo>
                <a:lnTo>
                  <a:pt x="128" y="545"/>
                </a:lnTo>
                <a:cubicBezTo>
                  <a:pt x="117" y="545"/>
                  <a:pt x="109" y="553"/>
                  <a:pt x="109" y="562"/>
                </a:cubicBezTo>
                <a:cubicBezTo>
                  <a:pt x="109" y="573"/>
                  <a:pt x="117" y="581"/>
                  <a:pt x="128" y="581"/>
                </a:cubicBezTo>
                <a:lnTo>
                  <a:pt x="345" y="581"/>
                </a:lnTo>
                <a:cubicBezTo>
                  <a:pt x="355" y="581"/>
                  <a:pt x="363" y="573"/>
                  <a:pt x="363" y="562"/>
                </a:cubicBezTo>
                <a:cubicBezTo>
                  <a:pt x="363" y="553"/>
                  <a:pt x="355" y="545"/>
                  <a:pt x="345" y="545"/>
                </a:cubicBezTo>
                <a:close/>
              </a:path>
            </a:pathLst>
          </a:custGeom>
          <a:solidFill>
            <a:schemeClr val="bg1"/>
          </a:solidFill>
          <a:ln>
            <a:noFill/>
          </a:ln>
          <a:effectLst/>
        </p:spPr>
        <p:txBody>
          <a:bodyPr wrap="none" anchor="ctr"/>
          <a:lstStyle/>
          <a:p>
            <a:endParaRPr lang="en-US" sz="900" dirty="0">
              <a:latin typeface="DM Sans" pitchFamily="2" charset="77"/>
            </a:endParaRPr>
          </a:p>
        </p:txBody>
      </p:sp>
      <p:sp>
        <p:nvSpPr>
          <p:cNvPr id="380" name="Freeform 379">
            <a:extLst>
              <a:ext uri="{FF2B5EF4-FFF2-40B4-BE49-F238E27FC236}">
                <a16:creationId xmlns:a16="http://schemas.microsoft.com/office/drawing/2014/main" id="{72101928-9551-4C2F-B9F1-E6AB80050471}"/>
              </a:ext>
            </a:extLst>
          </p:cNvPr>
          <p:cNvSpPr>
            <a:spLocks noChangeArrowheads="1"/>
          </p:cNvSpPr>
          <p:nvPr/>
        </p:nvSpPr>
        <p:spPr bwMode="auto">
          <a:xfrm>
            <a:off x="5045131" y="3018403"/>
            <a:ext cx="497112" cy="497112"/>
          </a:xfrm>
          <a:custGeom>
            <a:avLst/>
            <a:gdLst>
              <a:gd name="T0" fmla="*/ 742 w 799"/>
              <a:gd name="T1" fmla="*/ 319 h 799"/>
              <a:gd name="T2" fmla="*/ 634 w 799"/>
              <a:gd name="T3" fmla="*/ 273 h 799"/>
              <a:gd name="T4" fmla="*/ 601 w 799"/>
              <a:gd name="T5" fmla="*/ 254 h 799"/>
              <a:gd name="T6" fmla="*/ 479 w 799"/>
              <a:gd name="T7" fmla="*/ 314 h 799"/>
              <a:gd name="T8" fmla="*/ 408 w 799"/>
              <a:gd name="T9" fmla="*/ 408 h 799"/>
              <a:gd name="T10" fmla="*/ 334 w 799"/>
              <a:gd name="T11" fmla="*/ 407 h 799"/>
              <a:gd name="T12" fmla="*/ 290 w 799"/>
              <a:gd name="T13" fmla="*/ 536 h 799"/>
              <a:gd name="T14" fmla="*/ 307 w 799"/>
              <a:gd name="T15" fmla="*/ 653 h 799"/>
              <a:gd name="T16" fmla="*/ 254 w 799"/>
              <a:gd name="T17" fmla="*/ 705 h 799"/>
              <a:gd name="T18" fmla="*/ 72 w 799"/>
              <a:gd name="T19" fmla="*/ 762 h 799"/>
              <a:gd name="T20" fmla="*/ 36 w 799"/>
              <a:gd name="T21" fmla="*/ 417 h 799"/>
              <a:gd name="T22" fmla="*/ 98 w 799"/>
              <a:gd name="T23" fmla="*/ 391 h 799"/>
              <a:gd name="T24" fmla="*/ 191 w 799"/>
              <a:gd name="T25" fmla="*/ 317 h 799"/>
              <a:gd name="T26" fmla="*/ 247 w 799"/>
              <a:gd name="T27" fmla="*/ 344 h 799"/>
              <a:gd name="T28" fmla="*/ 338 w 799"/>
              <a:gd name="T29" fmla="*/ 262 h 799"/>
              <a:gd name="T30" fmla="*/ 317 w 799"/>
              <a:gd name="T31" fmla="*/ 191 h 799"/>
              <a:gd name="T32" fmla="*/ 391 w 799"/>
              <a:gd name="T33" fmla="*/ 98 h 799"/>
              <a:gd name="T34" fmla="*/ 417 w 799"/>
              <a:gd name="T35" fmla="*/ 36 h 799"/>
              <a:gd name="T36" fmla="*/ 762 w 799"/>
              <a:gd name="T37" fmla="*/ 72 h 799"/>
              <a:gd name="T38" fmla="*/ 762 w 799"/>
              <a:gd name="T39" fmla="*/ 465 h 799"/>
              <a:gd name="T40" fmla="*/ 435 w 799"/>
              <a:gd name="T41" fmla="*/ 653 h 799"/>
              <a:gd name="T42" fmla="*/ 306 w 799"/>
              <a:gd name="T43" fmla="*/ 762 h 799"/>
              <a:gd name="T44" fmla="*/ 325 w 799"/>
              <a:gd name="T45" fmla="*/ 685 h 799"/>
              <a:gd name="T46" fmla="*/ 354 w 799"/>
              <a:gd name="T47" fmla="*/ 573 h 799"/>
              <a:gd name="T48" fmla="*/ 317 w 799"/>
              <a:gd name="T49" fmla="*/ 511 h 799"/>
              <a:gd name="T50" fmla="*/ 361 w 799"/>
              <a:gd name="T51" fmla="*/ 433 h 799"/>
              <a:gd name="T52" fmla="*/ 434 w 799"/>
              <a:gd name="T53" fmla="*/ 434 h 799"/>
              <a:gd name="T54" fmla="*/ 517 w 799"/>
              <a:gd name="T55" fmla="*/ 353 h 799"/>
              <a:gd name="T56" fmla="*/ 602 w 799"/>
              <a:gd name="T57" fmla="*/ 291 h 799"/>
              <a:gd name="T58" fmla="*/ 635 w 799"/>
              <a:gd name="T59" fmla="*/ 339 h 799"/>
              <a:gd name="T60" fmla="*/ 733 w 799"/>
              <a:gd name="T61" fmla="*/ 354 h 799"/>
              <a:gd name="T62" fmla="*/ 762 w 799"/>
              <a:gd name="T63" fmla="*/ 465 h 799"/>
              <a:gd name="T64" fmla="*/ 706 w 799"/>
              <a:gd name="T65" fmla="*/ 603 h 799"/>
              <a:gd name="T66" fmla="*/ 600 w 799"/>
              <a:gd name="T67" fmla="*/ 603 h 799"/>
              <a:gd name="T68" fmla="*/ 653 w 799"/>
              <a:gd name="T69" fmla="*/ 471 h 799"/>
              <a:gd name="T70" fmla="*/ 762 w 799"/>
              <a:gd name="T71" fmla="*/ 572 h 799"/>
              <a:gd name="T72" fmla="*/ 726 w 799"/>
              <a:gd name="T73" fmla="*/ 762 h 799"/>
              <a:gd name="T74" fmla="*/ 671 w 799"/>
              <a:gd name="T75" fmla="*/ 723 h 799"/>
              <a:gd name="T76" fmla="*/ 723 w 799"/>
              <a:gd name="T77" fmla="*/ 635 h 799"/>
              <a:gd name="T78" fmla="*/ 762 w 799"/>
              <a:gd name="T79" fmla="*/ 726 h 799"/>
              <a:gd name="T80" fmla="*/ 653 w 799"/>
              <a:gd name="T81" fmla="*/ 617 h 799"/>
              <a:gd name="T82" fmla="*/ 653 w 799"/>
              <a:gd name="T83" fmla="*/ 689 h 799"/>
              <a:gd name="T84" fmla="*/ 635 w 799"/>
              <a:gd name="T85" fmla="*/ 762 h 799"/>
              <a:gd name="T86" fmla="*/ 471 w 799"/>
              <a:gd name="T87" fmla="*/ 653 h 799"/>
              <a:gd name="T88" fmla="*/ 583 w 799"/>
              <a:gd name="T89" fmla="*/ 635 h 799"/>
              <a:gd name="T90" fmla="*/ 635 w 799"/>
              <a:gd name="T91" fmla="*/ 723 h 799"/>
              <a:gd name="T92" fmla="*/ 36 w 799"/>
              <a:gd name="T93" fmla="*/ 199 h 799"/>
              <a:gd name="T94" fmla="*/ 381 w 799"/>
              <a:gd name="T95" fmla="*/ 36 h 799"/>
              <a:gd name="T96" fmla="*/ 380 w 799"/>
              <a:gd name="T97" fmla="*/ 63 h 799"/>
              <a:gd name="T98" fmla="*/ 317 w 799"/>
              <a:gd name="T99" fmla="*/ 98 h 799"/>
              <a:gd name="T100" fmla="*/ 286 w 799"/>
              <a:gd name="T101" fmla="*/ 210 h 799"/>
              <a:gd name="T102" fmla="*/ 243 w 799"/>
              <a:gd name="T103" fmla="*/ 306 h 799"/>
              <a:gd name="T104" fmla="*/ 191 w 799"/>
              <a:gd name="T105" fmla="*/ 281 h 799"/>
              <a:gd name="T106" fmla="*/ 98 w 799"/>
              <a:gd name="T107" fmla="*/ 317 h 799"/>
              <a:gd name="T108" fmla="*/ 63 w 799"/>
              <a:gd name="T109" fmla="*/ 380 h 799"/>
              <a:gd name="T110" fmla="*/ 36 w 799"/>
              <a:gd name="T111" fmla="*/ 381 h 799"/>
              <a:gd name="T112" fmla="*/ 36 w 799"/>
              <a:gd name="T113" fmla="*/ 72 h 799"/>
              <a:gd name="T114" fmla="*/ 162 w 799"/>
              <a:gd name="T115" fmla="*/ 36 h 799"/>
              <a:gd name="T116" fmla="*/ 36 w 799"/>
              <a:gd name="T117" fmla="*/ 72 h 799"/>
              <a:gd name="T118" fmla="*/ 72 w 799"/>
              <a:gd name="T119" fmla="*/ 0 h 799"/>
              <a:gd name="T120" fmla="*/ 0 w 799"/>
              <a:gd name="T121" fmla="*/ 726 h 799"/>
              <a:gd name="T122" fmla="*/ 726 w 799"/>
              <a:gd name="T123" fmla="*/ 798 h 799"/>
              <a:gd name="T124" fmla="*/ 798 w 799"/>
              <a:gd name="T125" fmla="*/ 72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9" h="799">
                <a:moveTo>
                  <a:pt x="762" y="299"/>
                </a:moveTo>
                <a:lnTo>
                  <a:pt x="742" y="319"/>
                </a:lnTo>
                <a:cubicBezTo>
                  <a:pt x="713" y="311"/>
                  <a:pt x="683" y="308"/>
                  <a:pt x="653" y="308"/>
                </a:cubicBezTo>
                <a:lnTo>
                  <a:pt x="634" y="273"/>
                </a:lnTo>
                <a:cubicBezTo>
                  <a:pt x="630" y="266"/>
                  <a:pt x="625" y="260"/>
                  <a:pt x="619" y="256"/>
                </a:cubicBezTo>
                <a:cubicBezTo>
                  <a:pt x="613" y="253"/>
                  <a:pt x="608" y="252"/>
                  <a:pt x="601" y="254"/>
                </a:cubicBezTo>
                <a:lnTo>
                  <a:pt x="498" y="281"/>
                </a:lnTo>
                <a:cubicBezTo>
                  <a:pt x="484" y="285"/>
                  <a:pt x="480" y="300"/>
                  <a:pt x="479" y="314"/>
                </a:cubicBezTo>
                <a:lnTo>
                  <a:pt x="480" y="353"/>
                </a:lnTo>
                <a:cubicBezTo>
                  <a:pt x="454" y="369"/>
                  <a:pt x="430" y="387"/>
                  <a:pt x="408" y="408"/>
                </a:cubicBezTo>
                <a:lnTo>
                  <a:pt x="371" y="397"/>
                </a:lnTo>
                <a:cubicBezTo>
                  <a:pt x="357" y="394"/>
                  <a:pt x="341" y="394"/>
                  <a:pt x="334" y="407"/>
                </a:cubicBezTo>
                <a:lnTo>
                  <a:pt x="280" y="499"/>
                </a:lnTo>
                <a:cubicBezTo>
                  <a:pt x="273" y="512"/>
                  <a:pt x="281" y="526"/>
                  <a:pt x="290" y="536"/>
                </a:cubicBezTo>
                <a:lnTo>
                  <a:pt x="319" y="563"/>
                </a:lnTo>
                <a:cubicBezTo>
                  <a:pt x="311" y="593"/>
                  <a:pt x="307" y="623"/>
                  <a:pt x="307" y="653"/>
                </a:cubicBezTo>
                <a:lnTo>
                  <a:pt x="273" y="672"/>
                </a:lnTo>
                <a:cubicBezTo>
                  <a:pt x="261" y="679"/>
                  <a:pt x="250" y="691"/>
                  <a:pt x="254" y="705"/>
                </a:cubicBezTo>
                <a:lnTo>
                  <a:pt x="269" y="762"/>
                </a:lnTo>
                <a:lnTo>
                  <a:pt x="72" y="762"/>
                </a:lnTo>
                <a:cubicBezTo>
                  <a:pt x="53" y="762"/>
                  <a:pt x="36" y="745"/>
                  <a:pt x="36" y="726"/>
                </a:cubicBezTo>
                <a:lnTo>
                  <a:pt x="36" y="417"/>
                </a:lnTo>
                <a:lnTo>
                  <a:pt x="72" y="417"/>
                </a:lnTo>
                <a:cubicBezTo>
                  <a:pt x="86" y="417"/>
                  <a:pt x="94" y="403"/>
                  <a:pt x="98" y="391"/>
                </a:cubicBezTo>
                <a:lnTo>
                  <a:pt x="107" y="351"/>
                </a:lnTo>
                <a:cubicBezTo>
                  <a:pt x="137" y="344"/>
                  <a:pt x="165" y="332"/>
                  <a:pt x="191" y="317"/>
                </a:cubicBezTo>
                <a:lnTo>
                  <a:pt x="225" y="338"/>
                </a:lnTo>
                <a:cubicBezTo>
                  <a:pt x="232" y="341"/>
                  <a:pt x="240" y="344"/>
                  <a:pt x="247" y="344"/>
                </a:cubicBezTo>
                <a:cubicBezTo>
                  <a:pt x="252" y="344"/>
                  <a:pt x="258" y="342"/>
                  <a:pt x="263" y="338"/>
                </a:cubicBezTo>
                <a:lnTo>
                  <a:pt x="338" y="262"/>
                </a:lnTo>
                <a:cubicBezTo>
                  <a:pt x="348" y="252"/>
                  <a:pt x="345" y="236"/>
                  <a:pt x="338" y="225"/>
                </a:cubicBezTo>
                <a:lnTo>
                  <a:pt x="317" y="191"/>
                </a:lnTo>
                <a:cubicBezTo>
                  <a:pt x="332" y="165"/>
                  <a:pt x="344" y="137"/>
                  <a:pt x="352" y="108"/>
                </a:cubicBezTo>
                <a:lnTo>
                  <a:pt x="391" y="98"/>
                </a:lnTo>
                <a:cubicBezTo>
                  <a:pt x="404" y="93"/>
                  <a:pt x="417" y="85"/>
                  <a:pt x="417" y="71"/>
                </a:cubicBezTo>
                <a:lnTo>
                  <a:pt x="417" y="36"/>
                </a:lnTo>
                <a:lnTo>
                  <a:pt x="726" y="36"/>
                </a:lnTo>
                <a:cubicBezTo>
                  <a:pt x="745" y="36"/>
                  <a:pt x="762" y="52"/>
                  <a:pt x="762" y="72"/>
                </a:cubicBezTo>
                <a:lnTo>
                  <a:pt x="762" y="299"/>
                </a:lnTo>
                <a:close/>
                <a:moveTo>
                  <a:pt x="762" y="465"/>
                </a:moveTo>
                <a:cubicBezTo>
                  <a:pt x="729" y="446"/>
                  <a:pt x="693" y="435"/>
                  <a:pt x="653" y="435"/>
                </a:cubicBezTo>
                <a:cubicBezTo>
                  <a:pt x="532" y="435"/>
                  <a:pt x="435" y="533"/>
                  <a:pt x="435" y="653"/>
                </a:cubicBezTo>
                <a:cubicBezTo>
                  <a:pt x="435" y="693"/>
                  <a:pt x="446" y="729"/>
                  <a:pt x="465" y="762"/>
                </a:cubicBezTo>
                <a:lnTo>
                  <a:pt x="306" y="762"/>
                </a:lnTo>
                <a:lnTo>
                  <a:pt x="291" y="704"/>
                </a:lnTo>
                <a:lnTo>
                  <a:pt x="325" y="685"/>
                </a:lnTo>
                <a:cubicBezTo>
                  <a:pt x="336" y="678"/>
                  <a:pt x="343" y="666"/>
                  <a:pt x="343" y="653"/>
                </a:cubicBezTo>
                <a:cubicBezTo>
                  <a:pt x="343" y="626"/>
                  <a:pt x="347" y="598"/>
                  <a:pt x="354" y="573"/>
                </a:cubicBezTo>
                <a:cubicBezTo>
                  <a:pt x="357" y="560"/>
                  <a:pt x="353" y="546"/>
                  <a:pt x="344" y="538"/>
                </a:cubicBezTo>
                <a:lnTo>
                  <a:pt x="317" y="511"/>
                </a:lnTo>
                <a:lnTo>
                  <a:pt x="316" y="511"/>
                </a:lnTo>
                <a:lnTo>
                  <a:pt x="361" y="433"/>
                </a:lnTo>
                <a:lnTo>
                  <a:pt x="399" y="443"/>
                </a:lnTo>
                <a:cubicBezTo>
                  <a:pt x="411" y="447"/>
                  <a:pt x="425" y="443"/>
                  <a:pt x="434" y="434"/>
                </a:cubicBezTo>
                <a:cubicBezTo>
                  <a:pt x="453" y="415"/>
                  <a:pt x="474" y="399"/>
                  <a:pt x="498" y="385"/>
                </a:cubicBezTo>
                <a:cubicBezTo>
                  <a:pt x="510" y="378"/>
                  <a:pt x="517" y="366"/>
                  <a:pt x="517" y="353"/>
                </a:cubicBezTo>
                <a:lnTo>
                  <a:pt x="516" y="314"/>
                </a:lnTo>
                <a:lnTo>
                  <a:pt x="602" y="291"/>
                </a:lnTo>
                <a:lnTo>
                  <a:pt x="621" y="325"/>
                </a:lnTo>
                <a:cubicBezTo>
                  <a:pt x="624" y="331"/>
                  <a:pt x="629" y="336"/>
                  <a:pt x="635" y="339"/>
                </a:cubicBezTo>
                <a:cubicBezTo>
                  <a:pt x="640" y="342"/>
                  <a:pt x="646" y="344"/>
                  <a:pt x="653" y="344"/>
                </a:cubicBezTo>
                <a:cubicBezTo>
                  <a:pt x="680" y="344"/>
                  <a:pt x="707" y="347"/>
                  <a:pt x="733" y="354"/>
                </a:cubicBezTo>
                <a:cubicBezTo>
                  <a:pt x="743" y="357"/>
                  <a:pt x="753" y="355"/>
                  <a:pt x="762" y="350"/>
                </a:cubicBezTo>
                <a:lnTo>
                  <a:pt x="762" y="465"/>
                </a:lnTo>
                <a:close/>
                <a:moveTo>
                  <a:pt x="762" y="572"/>
                </a:moveTo>
                <a:lnTo>
                  <a:pt x="706" y="603"/>
                </a:lnTo>
                <a:cubicBezTo>
                  <a:pt x="692" y="590"/>
                  <a:pt x="674" y="580"/>
                  <a:pt x="653" y="580"/>
                </a:cubicBezTo>
                <a:cubicBezTo>
                  <a:pt x="632" y="580"/>
                  <a:pt x="614" y="590"/>
                  <a:pt x="600" y="603"/>
                </a:cubicBezTo>
                <a:lnTo>
                  <a:pt x="504" y="550"/>
                </a:lnTo>
                <a:cubicBezTo>
                  <a:pt x="537" y="503"/>
                  <a:pt x="591" y="471"/>
                  <a:pt x="653" y="471"/>
                </a:cubicBezTo>
                <a:cubicBezTo>
                  <a:pt x="694" y="471"/>
                  <a:pt x="731" y="486"/>
                  <a:pt x="762" y="509"/>
                </a:cubicBezTo>
                <a:lnTo>
                  <a:pt x="762" y="572"/>
                </a:lnTo>
                <a:close/>
                <a:moveTo>
                  <a:pt x="762" y="726"/>
                </a:moveTo>
                <a:cubicBezTo>
                  <a:pt x="762" y="745"/>
                  <a:pt x="745" y="762"/>
                  <a:pt x="726" y="762"/>
                </a:cubicBezTo>
                <a:lnTo>
                  <a:pt x="671" y="762"/>
                </a:lnTo>
                <a:lnTo>
                  <a:pt x="671" y="723"/>
                </a:lnTo>
                <a:cubicBezTo>
                  <a:pt x="703" y="715"/>
                  <a:pt x="726" y="687"/>
                  <a:pt x="726" y="653"/>
                </a:cubicBezTo>
                <a:cubicBezTo>
                  <a:pt x="726" y="647"/>
                  <a:pt x="725" y="641"/>
                  <a:pt x="723" y="635"/>
                </a:cubicBezTo>
                <a:lnTo>
                  <a:pt x="762" y="613"/>
                </a:lnTo>
                <a:lnTo>
                  <a:pt x="762" y="726"/>
                </a:lnTo>
                <a:close/>
                <a:moveTo>
                  <a:pt x="617" y="653"/>
                </a:moveTo>
                <a:cubicBezTo>
                  <a:pt x="617" y="633"/>
                  <a:pt x="633" y="617"/>
                  <a:pt x="653" y="617"/>
                </a:cubicBezTo>
                <a:cubicBezTo>
                  <a:pt x="673" y="617"/>
                  <a:pt x="689" y="633"/>
                  <a:pt x="689" y="653"/>
                </a:cubicBezTo>
                <a:cubicBezTo>
                  <a:pt x="689" y="673"/>
                  <a:pt x="673" y="689"/>
                  <a:pt x="653" y="689"/>
                </a:cubicBezTo>
                <a:cubicBezTo>
                  <a:pt x="633" y="689"/>
                  <a:pt x="617" y="673"/>
                  <a:pt x="617" y="653"/>
                </a:cubicBezTo>
                <a:close/>
                <a:moveTo>
                  <a:pt x="635" y="762"/>
                </a:moveTo>
                <a:lnTo>
                  <a:pt x="508" y="762"/>
                </a:lnTo>
                <a:cubicBezTo>
                  <a:pt x="485" y="731"/>
                  <a:pt x="471" y="694"/>
                  <a:pt x="471" y="653"/>
                </a:cubicBezTo>
                <a:cubicBezTo>
                  <a:pt x="471" y="627"/>
                  <a:pt x="477" y="603"/>
                  <a:pt x="486" y="581"/>
                </a:cubicBezTo>
                <a:lnTo>
                  <a:pt x="583" y="635"/>
                </a:lnTo>
                <a:cubicBezTo>
                  <a:pt x="582" y="641"/>
                  <a:pt x="580" y="647"/>
                  <a:pt x="580" y="653"/>
                </a:cubicBezTo>
                <a:cubicBezTo>
                  <a:pt x="580" y="687"/>
                  <a:pt x="604" y="715"/>
                  <a:pt x="635" y="723"/>
                </a:cubicBezTo>
                <a:lnTo>
                  <a:pt x="635" y="762"/>
                </a:lnTo>
                <a:close/>
                <a:moveTo>
                  <a:pt x="36" y="199"/>
                </a:moveTo>
                <a:cubicBezTo>
                  <a:pt x="122" y="190"/>
                  <a:pt x="190" y="121"/>
                  <a:pt x="199" y="36"/>
                </a:cubicBezTo>
                <a:lnTo>
                  <a:pt x="381" y="36"/>
                </a:lnTo>
                <a:lnTo>
                  <a:pt x="381" y="63"/>
                </a:lnTo>
                <a:lnTo>
                  <a:pt x="380" y="63"/>
                </a:lnTo>
                <a:lnTo>
                  <a:pt x="343" y="72"/>
                </a:lnTo>
                <a:cubicBezTo>
                  <a:pt x="331" y="75"/>
                  <a:pt x="320" y="85"/>
                  <a:pt x="317" y="98"/>
                </a:cubicBezTo>
                <a:cubicBezTo>
                  <a:pt x="310" y="124"/>
                  <a:pt x="300" y="149"/>
                  <a:pt x="286" y="172"/>
                </a:cubicBezTo>
                <a:cubicBezTo>
                  <a:pt x="279" y="184"/>
                  <a:pt x="279" y="198"/>
                  <a:pt x="286" y="210"/>
                </a:cubicBezTo>
                <a:lnTo>
                  <a:pt x="306" y="243"/>
                </a:lnTo>
                <a:lnTo>
                  <a:pt x="243" y="306"/>
                </a:lnTo>
                <a:lnTo>
                  <a:pt x="209" y="286"/>
                </a:lnTo>
                <a:cubicBezTo>
                  <a:pt x="204" y="282"/>
                  <a:pt x="198" y="281"/>
                  <a:pt x="191" y="281"/>
                </a:cubicBezTo>
                <a:cubicBezTo>
                  <a:pt x="185" y="281"/>
                  <a:pt x="178" y="282"/>
                  <a:pt x="172" y="286"/>
                </a:cubicBezTo>
                <a:cubicBezTo>
                  <a:pt x="149" y="299"/>
                  <a:pt x="124" y="310"/>
                  <a:pt x="98" y="317"/>
                </a:cubicBezTo>
                <a:cubicBezTo>
                  <a:pt x="85" y="320"/>
                  <a:pt x="76" y="330"/>
                  <a:pt x="72" y="343"/>
                </a:cubicBezTo>
                <a:lnTo>
                  <a:pt x="63" y="380"/>
                </a:lnTo>
                <a:lnTo>
                  <a:pt x="63" y="381"/>
                </a:lnTo>
                <a:lnTo>
                  <a:pt x="36" y="381"/>
                </a:lnTo>
                <a:lnTo>
                  <a:pt x="36" y="199"/>
                </a:lnTo>
                <a:close/>
                <a:moveTo>
                  <a:pt x="36" y="72"/>
                </a:moveTo>
                <a:cubicBezTo>
                  <a:pt x="36" y="52"/>
                  <a:pt x="53" y="36"/>
                  <a:pt x="72" y="36"/>
                </a:cubicBezTo>
                <a:lnTo>
                  <a:pt x="162" y="36"/>
                </a:lnTo>
                <a:cubicBezTo>
                  <a:pt x="153" y="102"/>
                  <a:pt x="101" y="153"/>
                  <a:pt x="36" y="162"/>
                </a:cubicBezTo>
                <a:lnTo>
                  <a:pt x="36" y="72"/>
                </a:lnTo>
                <a:close/>
                <a:moveTo>
                  <a:pt x="726" y="0"/>
                </a:moveTo>
                <a:lnTo>
                  <a:pt x="72" y="0"/>
                </a:lnTo>
                <a:cubicBezTo>
                  <a:pt x="32" y="0"/>
                  <a:pt x="0" y="32"/>
                  <a:pt x="0" y="72"/>
                </a:cubicBezTo>
                <a:lnTo>
                  <a:pt x="0" y="726"/>
                </a:lnTo>
                <a:cubicBezTo>
                  <a:pt x="0" y="765"/>
                  <a:pt x="32" y="798"/>
                  <a:pt x="72" y="798"/>
                </a:cubicBezTo>
                <a:lnTo>
                  <a:pt x="726" y="798"/>
                </a:lnTo>
                <a:cubicBezTo>
                  <a:pt x="766" y="798"/>
                  <a:pt x="798" y="765"/>
                  <a:pt x="798" y="726"/>
                </a:cubicBezTo>
                <a:lnTo>
                  <a:pt x="798" y="72"/>
                </a:lnTo>
                <a:cubicBezTo>
                  <a:pt x="798" y="32"/>
                  <a:pt x="766" y="0"/>
                  <a:pt x="726" y="0"/>
                </a:cubicBezTo>
                <a:close/>
              </a:path>
            </a:pathLst>
          </a:custGeom>
          <a:solidFill>
            <a:schemeClr val="bg1"/>
          </a:solidFill>
          <a:ln>
            <a:noFill/>
          </a:ln>
          <a:effectLst/>
        </p:spPr>
        <p:txBody>
          <a:bodyPr wrap="none" anchor="ctr"/>
          <a:lstStyle/>
          <a:p>
            <a:endParaRPr lang="en-US" sz="900" dirty="0">
              <a:latin typeface="DM Sans" pitchFamily="2" charset="77"/>
            </a:endParaRPr>
          </a:p>
        </p:txBody>
      </p:sp>
      <p:sp>
        <p:nvSpPr>
          <p:cNvPr id="34" name="TextBox 33">
            <a:extLst>
              <a:ext uri="{FF2B5EF4-FFF2-40B4-BE49-F238E27FC236}">
                <a16:creationId xmlns:a16="http://schemas.microsoft.com/office/drawing/2014/main" id="{509ED1A8-53BE-4B21-8CFC-11CE9C7DF27C}"/>
              </a:ext>
            </a:extLst>
          </p:cNvPr>
          <p:cNvSpPr txBox="1"/>
          <p:nvPr/>
        </p:nvSpPr>
        <p:spPr>
          <a:xfrm>
            <a:off x="4468325" y="745958"/>
            <a:ext cx="2676445" cy="1236429"/>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n-US" sz="1300" spc="-15" dirty="0">
                <a:latin typeface="DM Sans" pitchFamily="2" charset="77"/>
              </a:rPr>
              <a:t>AVANCER</a:t>
            </a:r>
          </a:p>
          <a:p>
            <a:pPr marL="285750" indent="-285750">
              <a:lnSpc>
                <a:spcPts val="1800"/>
              </a:lnSpc>
              <a:buFont typeface="Arial" panose="020B0604020202020204" pitchFamily="34" charset="0"/>
              <a:buChar char="•"/>
            </a:pPr>
            <a:r>
              <a:rPr lang="en-US" sz="1300" spc="-15" dirty="0">
                <a:latin typeface="DM Sans" pitchFamily="2" charset="77"/>
              </a:rPr>
              <a:t>ALTERNANACE DE JEU</a:t>
            </a:r>
          </a:p>
          <a:p>
            <a:pPr marL="285750" indent="-285750">
              <a:lnSpc>
                <a:spcPts val="1800"/>
              </a:lnSpc>
              <a:buFont typeface="Arial" panose="020B0604020202020204" pitchFamily="34" charset="0"/>
              <a:buChar char="•"/>
            </a:pPr>
            <a:r>
              <a:rPr lang="en-US" sz="1300" spc="-15" dirty="0">
                <a:latin typeface="DM Sans" pitchFamily="2" charset="77"/>
              </a:rPr>
              <a:t>CONSERVATION</a:t>
            </a:r>
          </a:p>
          <a:p>
            <a:pPr marL="285750" indent="-285750">
              <a:lnSpc>
                <a:spcPts val="1800"/>
              </a:lnSpc>
              <a:buFont typeface="Arial" panose="020B0604020202020204" pitchFamily="34" charset="0"/>
              <a:buChar char="•"/>
            </a:pPr>
            <a:r>
              <a:rPr lang="en-US" sz="1300" spc="-15" dirty="0">
                <a:latin typeface="DM Sans" pitchFamily="2" charset="77"/>
              </a:rPr>
              <a:t>CONTINUITE</a:t>
            </a:r>
          </a:p>
          <a:p>
            <a:pPr marL="285750" indent="-285750">
              <a:lnSpc>
                <a:spcPts val="1800"/>
              </a:lnSpc>
              <a:buFont typeface="Arial" panose="020B0604020202020204" pitchFamily="34" charset="0"/>
              <a:buChar char="•"/>
            </a:pPr>
            <a:endParaRPr lang="en-US" sz="1300" spc="-15" dirty="0">
              <a:latin typeface="DM Sans" pitchFamily="2" charset="77"/>
            </a:endParaRPr>
          </a:p>
        </p:txBody>
      </p:sp>
      <p:sp>
        <p:nvSpPr>
          <p:cNvPr id="35" name="TextBox 34">
            <a:extLst>
              <a:ext uri="{FF2B5EF4-FFF2-40B4-BE49-F238E27FC236}">
                <a16:creationId xmlns:a16="http://schemas.microsoft.com/office/drawing/2014/main" id="{A537525C-5DC3-4B77-A924-B48FAB9AA224}"/>
              </a:ext>
            </a:extLst>
          </p:cNvPr>
          <p:cNvSpPr txBox="1"/>
          <p:nvPr/>
        </p:nvSpPr>
        <p:spPr>
          <a:xfrm>
            <a:off x="4512184" y="367779"/>
            <a:ext cx="2484608" cy="355225"/>
          </a:xfrm>
          <a:prstGeom prst="rect">
            <a:avLst/>
          </a:prstGeom>
          <a:noFill/>
        </p:spPr>
        <p:txBody>
          <a:bodyPr wrap="square" rtlCol="0" anchor="b">
            <a:spAutoFit/>
          </a:bodyPr>
          <a:lstStyle/>
          <a:p>
            <a:pPr algn="ctr">
              <a:lnSpc>
                <a:spcPts val="2160"/>
              </a:lnSpc>
            </a:pPr>
            <a:r>
              <a:rPr lang="en-US" sz="1400" b="1" spc="-15" dirty="0">
                <a:effectLst>
                  <a:outerShdw blurRad="38100" dist="38100" dir="2700000" algn="tl">
                    <a:srgbClr val="000000">
                      <a:alpha val="43137"/>
                    </a:srgbClr>
                  </a:outerShdw>
                </a:effectLst>
                <a:latin typeface="DM Sans" pitchFamily="2" charset="77"/>
              </a:rPr>
              <a:t>CELLULE VIE DU BALLON</a:t>
            </a:r>
          </a:p>
        </p:txBody>
      </p:sp>
      <p:sp>
        <p:nvSpPr>
          <p:cNvPr id="42" name="TextBox 41">
            <a:extLst>
              <a:ext uri="{FF2B5EF4-FFF2-40B4-BE49-F238E27FC236}">
                <a16:creationId xmlns:a16="http://schemas.microsoft.com/office/drawing/2014/main" id="{63302AAA-5E5A-4FEB-9273-630A38AAD6CB}"/>
              </a:ext>
            </a:extLst>
          </p:cNvPr>
          <p:cNvSpPr txBox="1"/>
          <p:nvPr/>
        </p:nvSpPr>
        <p:spPr>
          <a:xfrm>
            <a:off x="3373610" y="5972092"/>
            <a:ext cx="3623182" cy="656590"/>
          </a:xfrm>
          <a:prstGeom prst="rect">
            <a:avLst/>
          </a:prstGeom>
          <a:noFill/>
        </p:spPr>
        <p:txBody>
          <a:bodyPr wrap="square" rtlCol="0" anchor="b">
            <a:spAutoFit/>
          </a:bodyPr>
          <a:lstStyle/>
          <a:p>
            <a:pPr algn="ctr">
              <a:lnSpc>
                <a:spcPts val="4440"/>
              </a:lnSpc>
            </a:pPr>
            <a:r>
              <a:rPr lang="en-US" sz="3700" b="1" spc="-145" dirty="0">
                <a:solidFill>
                  <a:schemeClr val="tx2"/>
                </a:solidFill>
                <a:latin typeface="DM Sans" pitchFamily="2" charset="77"/>
              </a:rPr>
              <a:t>PAC PRINCIPLE</a:t>
            </a:r>
          </a:p>
        </p:txBody>
      </p:sp>
      <p:sp>
        <p:nvSpPr>
          <p:cNvPr id="43" name="TextBox 42">
            <a:extLst>
              <a:ext uri="{FF2B5EF4-FFF2-40B4-BE49-F238E27FC236}">
                <a16:creationId xmlns:a16="http://schemas.microsoft.com/office/drawing/2014/main" id="{1E81F502-9803-421B-8E52-D163B6ACE747}"/>
              </a:ext>
            </a:extLst>
          </p:cNvPr>
          <p:cNvSpPr txBox="1"/>
          <p:nvPr/>
        </p:nvSpPr>
        <p:spPr>
          <a:xfrm>
            <a:off x="6706294" y="6138460"/>
            <a:ext cx="3766776" cy="335989"/>
          </a:xfrm>
          <a:prstGeom prst="rect">
            <a:avLst/>
          </a:prstGeom>
          <a:noFill/>
        </p:spPr>
        <p:txBody>
          <a:bodyPr wrap="square" rtlCol="0" anchor="t">
            <a:spAutoFit/>
          </a:bodyPr>
          <a:lstStyle/>
          <a:p>
            <a:pPr algn="ctr">
              <a:lnSpc>
                <a:spcPts val="1920"/>
              </a:lnSpc>
            </a:pPr>
            <a:r>
              <a:rPr lang="en-US" sz="1600" spc="-65" dirty="0">
                <a:latin typeface="DM Sans" pitchFamily="2" charset="77"/>
              </a:rPr>
              <a:t>(PRESSION=AVANCER+CONSERVATION)</a:t>
            </a:r>
          </a:p>
        </p:txBody>
      </p:sp>
      <p:sp>
        <p:nvSpPr>
          <p:cNvPr id="2" name="Arrow: Left-Up 1">
            <a:extLst>
              <a:ext uri="{FF2B5EF4-FFF2-40B4-BE49-F238E27FC236}">
                <a16:creationId xmlns:a16="http://schemas.microsoft.com/office/drawing/2014/main" id="{9A29555B-F7DE-CE27-4078-089E05E9E733}"/>
              </a:ext>
            </a:extLst>
          </p:cNvPr>
          <p:cNvSpPr/>
          <p:nvPr/>
        </p:nvSpPr>
        <p:spPr>
          <a:xfrm flipH="1">
            <a:off x="327904" y="557613"/>
            <a:ext cx="9123957" cy="5530010"/>
          </a:xfrm>
          <a:prstGeom prst="leftUpArrow">
            <a:avLst>
              <a:gd name="adj1" fmla="val 7136"/>
              <a:gd name="adj2" fmla="val 6110"/>
              <a:gd name="adj3" fmla="val 9477"/>
            </a:avLst>
          </a:prstGeom>
          <a:solidFill>
            <a:srgbClr val="DD3F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79BFE0D2-7115-3769-ADB1-CBC5AC53073A}"/>
              </a:ext>
            </a:extLst>
          </p:cNvPr>
          <p:cNvSpPr txBox="1"/>
          <p:nvPr/>
        </p:nvSpPr>
        <p:spPr>
          <a:xfrm rot="16200000">
            <a:off x="-532179" y="3372045"/>
            <a:ext cx="2371187" cy="369332"/>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PRESSION</a:t>
            </a:r>
          </a:p>
        </p:txBody>
      </p:sp>
      <p:sp>
        <p:nvSpPr>
          <p:cNvPr id="46" name="TextBox 45">
            <a:extLst>
              <a:ext uri="{FF2B5EF4-FFF2-40B4-BE49-F238E27FC236}">
                <a16:creationId xmlns:a16="http://schemas.microsoft.com/office/drawing/2014/main" id="{60957D6D-A302-5AD5-95B3-88B31C93E349}"/>
              </a:ext>
            </a:extLst>
          </p:cNvPr>
          <p:cNvSpPr txBox="1"/>
          <p:nvPr/>
        </p:nvSpPr>
        <p:spPr>
          <a:xfrm rot="20237842">
            <a:off x="9143883" y="956814"/>
            <a:ext cx="2371187" cy="369332"/>
          </a:xfrm>
          <a:prstGeom prst="rect">
            <a:avLst/>
          </a:prstGeom>
          <a:solidFill>
            <a:schemeClr val="accent6"/>
          </a:solidFill>
        </p:spPr>
        <p:txBody>
          <a:bodyPr wrap="square" rtlCol="0">
            <a:spAutoFit/>
          </a:bodyPr>
          <a:lstStyle/>
          <a:p>
            <a:r>
              <a:rPr lang="fr-FR" b="1" dirty="0">
                <a:effectLst>
                  <a:outerShdw blurRad="38100" dist="38100" dir="2700000" algn="tl">
                    <a:srgbClr val="000000">
                      <a:alpha val="43137"/>
                    </a:srgbClr>
                  </a:outerShdw>
                </a:effectLst>
              </a:rPr>
              <a:t>CONSERVATION</a:t>
            </a:r>
          </a:p>
        </p:txBody>
      </p:sp>
      <p:sp>
        <p:nvSpPr>
          <p:cNvPr id="47" name="TextBox 46">
            <a:extLst>
              <a:ext uri="{FF2B5EF4-FFF2-40B4-BE49-F238E27FC236}">
                <a16:creationId xmlns:a16="http://schemas.microsoft.com/office/drawing/2014/main" id="{5BFAA1C3-6A98-25E6-9F91-1EC97E590402}"/>
              </a:ext>
            </a:extLst>
          </p:cNvPr>
          <p:cNvSpPr txBox="1"/>
          <p:nvPr/>
        </p:nvSpPr>
        <p:spPr>
          <a:xfrm>
            <a:off x="3172821" y="5583972"/>
            <a:ext cx="2371187" cy="369332"/>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AVANCER</a:t>
            </a:r>
          </a:p>
        </p:txBody>
      </p:sp>
      <p:sp>
        <p:nvSpPr>
          <p:cNvPr id="4" name="Rectangle: Rounded Corners 3">
            <a:extLst>
              <a:ext uri="{FF2B5EF4-FFF2-40B4-BE49-F238E27FC236}">
                <a16:creationId xmlns:a16="http://schemas.microsoft.com/office/drawing/2014/main" id="{30F0F30B-F036-C5F7-BC52-7DA280F0A907}"/>
              </a:ext>
            </a:extLst>
          </p:cNvPr>
          <p:cNvSpPr/>
          <p:nvPr/>
        </p:nvSpPr>
        <p:spPr>
          <a:xfrm>
            <a:off x="5642598" y="3786199"/>
            <a:ext cx="6544888" cy="1629317"/>
          </a:xfrm>
          <a:prstGeom prst="roundRect">
            <a:avLst/>
          </a:prstGeom>
          <a:solidFill>
            <a:srgbClr val="3984C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1200" u="sng" dirty="0">
                <a:solidFill>
                  <a:srgbClr val="FFFFFF"/>
                </a:solidFill>
                <a:latin typeface="Calibri"/>
                <a:ea typeface="Segoe UI"/>
                <a:cs typeface="Segoe UI"/>
              </a:rPr>
              <a:t>PAC Principe: </a:t>
            </a:r>
            <a:r>
              <a:rPr lang="en-US" sz="1200" u="sng" dirty="0">
                <a:solidFill>
                  <a:srgbClr val="FFFFFF"/>
                </a:solidFill>
                <a:latin typeface="Calibri"/>
                <a:ea typeface="Segoe UI"/>
                <a:cs typeface="Segoe UI"/>
              </a:rPr>
              <a:t>​CELLULE VIE DU BALLON</a:t>
            </a:r>
          </a:p>
          <a:p>
            <a:r>
              <a:rPr lang="fr-FR" sz="1200" dirty="0">
                <a:solidFill>
                  <a:srgbClr val="FFFFFF"/>
                </a:solidFill>
                <a:latin typeface="Calibri"/>
                <a:ea typeface="Segoe UI"/>
                <a:cs typeface="Segoe UI"/>
              </a:rPr>
              <a:t>Ici nous commençons d'appuyer sur les connexions entre le PB et les soutiens proche. Nous avons mettre l'accent sur les rôles du soutiens dans les initiatives possible du PB et leur capaciter d'être disponible pour apporter les solutions possible pour générer le mouvements dans les intervalles. (+1 ou –1 ou dans l'axe)</a:t>
            </a:r>
          </a:p>
          <a:p>
            <a:r>
              <a:rPr lang="fr-FR" sz="1200" dirty="0">
                <a:cs typeface="Segoe UI"/>
              </a:rPr>
              <a:t>Comportements attendus; construction rapide de cellule vie du ballon, options claire pour le PB, avancer fort selon les qualités d'initiatif, alternance dans le choix et la continuité. </a:t>
            </a:r>
            <a:endParaRPr lang="fr-FR" sz="1200" dirty="0">
              <a:ea typeface="Calibri"/>
              <a:cs typeface="Segoe UI"/>
            </a:endParaRPr>
          </a:p>
        </p:txBody>
      </p:sp>
    </p:spTree>
    <p:extLst>
      <p:ext uri="{BB962C8B-B14F-4D97-AF65-F5344CB8AC3E}">
        <p14:creationId xmlns:p14="http://schemas.microsoft.com/office/powerpoint/2010/main" val="3502355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362">
            <a:extLst>
              <a:ext uri="{FF2B5EF4-FFF2-40B4-BE49-F238E27FC236}">
                <a16:creationId xmlns:a16="http://schemas.microsoft.com/office/drawing/2014/main" id="{A55CC1EA-6AC9-4E93-B797-DB811312D389}"/>
              </a:ext>
            </a:extLst>
          </p:cNvPr>
          <p:cNvSpPr>
            <a:spLocks noChangeArrowheads="1"/>
          </p:cNvSpPr>
          <p:nvPr/>
        </p:nvSpPr>
        <p:spPr bwMode="auto">
          <a:xfrm>
            <a:off x="2733978" y="2977207"/>
            <a:ext cx="19225" cy="664645"/>
          </a:xfrm>
          <a:custGeom>
            <a:avLst/>
            <a:gdLst>
              <a:gd name="T0" fmla="*/ 31 w 32"/>
              <a:gd name="T1" fmla="*/ 122 h 1065"/>
              <a:gd name="T2" fmla="*/ 0 w 32"/>
              <a:gd name="T3" fmla="*/ 122 h 1065"/>
              <a:gd name="T4" fmla="*/ 0 w 32"/>
              <a:gd name="T5" fmla="*/ 0 h 1065"/>
              <a:gd name="T6" fmla="*/ 31 w 32"/>
              <a:gd name="T7" fmla="*/ 0 h 1065"/>
              <a:gd name="T8" fmla="*/ 31 w 32"/>
              <a:gd name="T9" fmla="*/ 122 h 1065"/>
              <a:gd name="T10" fmla="*/ 31 w 32"/>
              <a:gd name="T11" fmla="*/ 367 h 1065"/>
              <a:gd name="T12" fmla="*/ 0 w 32"/>
              <a:gd name="T13" fmla="*/ 367 h 1065"/>
              <a:gd name="T14" fmla="*/ 0 w 32"/>
              <a:gd name="T15" fmla="*/ 244 h 1065"/>
              <a:gd name="T16" fmla="*/ 31 w 32"/>
              <a:gd name="T17" fmla="*/ 244 h 1065"/>
              <a:gd name="T18" fmla="*/ 31 w 32"/>
              <a:gd name="T19" fmla="*/ 367 h 1065"/>
              <a:gd name="T20" fmla="*/ 31 w 32"/>
              <a:gd name="T21" fmla="*/ 611 h 1065"/>
              <a:gd name="T22" fmla="*/ 0 w 32"/>
              <a:gd name="T23" fmla="*/ 611 h 1065"/>
              <a:gd name="T24" fmla="*/ 0 w 32"/>
              <a:gd name="T25" fmla="*/ 489 h 1065"/>
              <a:gd name="T26" fmla="*/ 31 w 32"/>
              <a:gd name="T27" fmla="*/ 489 h 1065"/>
              <a:gd name="T28" fmla="*/ 31 w 32"/>
              <a:gd name="T29" fmla="*/ 611 h 1065"/>
              <a:gd name="T30" fmla="*/ 31 w 32"/>
              <a:gd name="T31" fmla="*/ 856 h 1065"/>
              <a:gd name="T32" fmla="*/ 0 w 32"/>
              <a:gd name="T33" fmla="*/ 856 h 1065"/>
              <a:gd name="T34" fmla="*/ 0 w 32"/>
              <a:gd name="T35" fmla="*/ 734 h 1065"/>
              <a:gd name="T36" fmla="*/ 31 w 32"/>
              <a:gd name="T37" fmla="*/ 734 h 1065"/>
              <a:gd name="T38" fmla="*/ 31 w 32"/>
              <a:gd name="T39" fmla="*/ 856 h 1065"/>
              <a:gd name="T40" fmla="*/ 31 w 32"/>
              <a:gd name="T41" fmla="*/ 1064 h 1065"/>
              <a:gd name="T42" fmla="*/ 0 w 32"/>
              <a:gd name="T43" fmla="*/ 1064 h 1065"/>
              <a:gd name="T44" fmla="*/ 0 w 32"/>
              <a:gd name="T45" fmla="*/ 978 h 1065"/>
              <a:gd name="T46" fmla="*/ 31 w 32"/>
              <a:gd name="T47" fmla="*/ 978 h 1065"/>
              <a:gd name="T48" fmla="*/ 31 w 32"/>
              <a:gd name="T49" fmla="*/ 106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1065">
                <a:moveTo>
                  <a:pt x="31" y="122"/>
                </a:moveTo>
                <a:lnTo>
                  <a:pt x="0" y="122"/>
                </a:lnTo>
                <a:lnTo>
                  <a:pt x="0" y="0"/>
                </a:lnTo>
                <a:lnTo>
                  <a:pt x="31" y="0"/>
                </a:lnTo>
                <a:lnTo>
                  <a:pt x="31" y="122"/>
                </a:lnTo>
                <a:close/>
                <a:moveTo>
                  <a:pt x="31" y="367"/>
                </a:moveTo>
                <a:lnTo>
                  <a:pt x="0" y="367"/>
                </a:lnTo>
                <a:lnTo>
                  <a:pt x="0" y="244"/>
                </a:lnTo>
                <a:lnTo>
                  <a:pt x="31" y="244"/>
                </a:lnTo>
                <a:lnTo>
                  <a:pt x="31" y="367"/>
                </a:lnTo>
                <a:close/>
                <a:moveTo>
                  <a:pt x="31" y="611"/>
                </a:moveTo>
                <a:lnTo>
                  <a:pt x="0" y="611"/>
                </a:lnTo>
                <a:lnTo>
                  <a:pt x="0" y="489"/>
                </a:lnTo>
                <a:lnTo>
                  <a:pt x="31" y="489"/>
                </a:lnTo>
                <a:lnTo>
                  <a:pt x="31" y="611"/>
                </a:lnTo>
                <a:close/>
                <a:moveTo>
                  <a:pt x="31" y="856"/>
                </a:moveTo>
                <a:lnTo>
                  <a:pt x="0" y="856"/>
                </a:lnTo>
                <a:lnTo>
                  <a:pt x="0" y="734"/>
                </a:lnTo>
                <a:lnTo>
                  <a:pt x="31" y="734"/>
                </a:lnTo>
                <a:lnTo>
                  <a:pt x="31" y="856"/>
                </a:lnTo>
                <a:close/>
                <a:moveTo>
                  <a:pt x="31" y="1064"/>
                </a:moveTo>
                <a:lnTo>
                  <a:pt x="0" y="1064"/>
                </a:lnTo>
                <a:lnTo>
                  <a:pt x="0" y="978"/>
                </a:lnTo>
                <a:lnTo>
                  <a:pt x="31" y="978"/>
                </a:lnTo>
                <a:lnTo>
                  <a:pt x="31" y="1064"/>
                </a:lnTo>
                <a:close/>
              </a:path>
            </a:pathLst>
          </a:custGeom>
          <a:solidFill>
            <a:schemeClr val="accent1"/>
          </a:solidFill>
          <a:ln>
            <a:noFill/>
          </a:ln>
          <a:effectLst/>
        </p:spPr>
        <p:txBody>
          <a:bodyPr wrap="none" anchor="ctr"/>
          <a:lstStyle/>
          <a:p>
            <a:endParaRPr lang="en-US" sz="900" dirty="0">
              <a:latin typeface="DM Sans" pitchFamily="2" charset="77"/>
            </a:endParaRPr>
          </a:p>
        </p:txBody>
      </p:sp>
      <p:sp>
        <p:nvSpPr>
          <p:cNvPr id="360" name="Freeform 359">
            <a:extLst>
              <a:ext uri="{FF2B5EF4-FFF2-40B4-BE49-F238E27FC236}">
                <a16:creationId xmlns:a16="http://schemas.microsoft.com/office/drawing/2014/main" id="{6A647363-E742-40F6-B0AC-1FB6719F5550}"/>
              </a:ext>
            </a:extLst>
          </p:cNvPr>
          <p:cNvSpPr>
            <a:spLocks noChangeArrowheads="1"/>
          </p:cNvSpPr>
          <p:nvPr/>
        </p:nvSpPr>
        <p:spPr bwMode="auto">
          <a:xfrm>
            <a:off x="1117012" y="398957"/>
            <a:ext cx="10791543" cy="4857903"/>
          </a:xfrm>
          <a:custGeom>
            <a:avLst/>
            <a:gdLst>
              <a:gd name="T0" fmla="*/ 16598 w 17205"/>
              <a:gd name="T1" fmla="*/ 932 h 7820"/>
              <a:gd name="T2" fmla="*/ 17204 w 17205"/>
              <a:gd name="T3" fmla="*/ 116 h 7820"/>
              <a:gd name="T4" fmla="*/ 16194 w 17205"/>
              <a:gd name="T5" fmla="*/ 0 h 7820"/>
              <a:gd name="T6" fmla="*/ 16356 w 17205"/>
              <a:gd name="T7" fmla="*/ 373 h 7820"/>
              <a:gd name="T8" fmla="*/ 734 w 17205"/>
              <a:gd name="T9" fmla="*/ 7143 h 7820"/>
              <a:gd name="T10" fmla="*/ 283 w 17205"/>
              <a:gd name="T11" fmla="*/ 7032 h 7820"/>
              <a:gd name="T12" fmla="*/ 84 w 17205"/>
              <a:gd name="T13" fmla="*/ 7536 h 7820"/>
              <a:gd name="T14" fmla="*/ 588 w 17205"/>
              <a:gd name="T15" fmla="*/ 7736 h 7820"/>
              <a:gd name="T16" fmla="*/ 815 w 17205"/>
              <a:gd name="T17" fmla="*/ 7330 h 7820"/>
              <a:gd name="T18" fmla="*/ 16437 w 17205"/>
              <a:gd name="T19" fmla="*/ 559 h 7820"/>
              <a:gd name="T20" fmla="*/ 16598 w 17205"/>
              <a:gd name="T21" fmla="*/ 932 h 7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05" h="7820">
                <a:moveTo>
                  <a:pt x="16598" y="932"/>
                </a:moveTo>
                <a:lnTo>
                  <a:pt x="17204" y="116"/>
                </a:lnTo>
                <a:lnTo>
                  <a:pt x="16194" y="0"/>
                </a:lnTo>
                <a:lnTo>
                  <a:pt x="16356" y="373"/>
                </a:lnTo>
                <a:lnTo>
                  <a:pt x="734" y="7143"/>
                </a:lnTo>
                <a:cubicBezTo>
                  <a:pt x="628" y="7012"/>
                  <a:pt x="445" y="6962"/>
                  <a:pt x="283" y="7032"/>
                </a:cubicBezTo>
                <a:cubicBezTo>
                  <a:pt x="89" y="7116"/>
                  <a:pt x="0" y="7342"/>
                  <a:pt x="84" y="7536"/>
                </a:cubicBezTo>
                <a:cubicBezTo>
                  <a:pt x="168" y="7730"/>
                  <a:pt x="394" y="7819"/>
                  <a:pt x="588" y="7736"/>
                </a:cubicBezTo>
                <a:cubicBezTo>
                  <a:pt x="750" y="7665"/>
                  <a:pt x="839" y="7497"/>
                  <a:pt x="815" y="7330"/>
                </a:cubicBezTo>
                <a:lnTo>
                  <a:pt x="16437" y="559"/>
                </a:lnTo>
                <a:lnTo>
                  <a:pt x="16598" y="932"/>
                </a:lnTo>
              </a:path>
            </a:pathLst>
          </a:custGeom>
          <a:solidFill>
            <a:schemeClr val="accent6"/>
          </a:solidFill>
          <a:ln>
            <a:noFill/>
          </a:ln>
          <a:effectLst/>
        </p:spPr>
        <p:txBody>
          <a:bodyPr wrap="none" anchor="ctr"/>
          <a:lstStyle/>
          <a:p>
            <a:endParaRPr lang="en-US" sz="900" dirty="0">
              <a:latin typeface="DM Sans" pitchFamily="2" charset="77"/>
            </a:endParaRPr>
          </a:p>
        </p:txBody>
      </p:sp>
      <p:sp>
        <p:nvSpPr>
          <p:cNvPr id="363" name="Freeform 362">
            <a:extLst>
              <a:ext uri="{FF2B5EF4-FFF2-40B4-BE49-F238E27FC236}">
                <a16:creationId xmlns:a16="http://schemas.microsoft.com/office/drawing/2014/main" id="{CF266E88-FCD2-4445-A5B0-2B4440895178}"/>
              </a:ext>
            </a:extLst>
          </p:cNvPr>
          <p:cNvSpPr>
            <a:spLocks noChangeArrowheads="1"/>
          </p:cNvSpPr>
          <p:nvPr/>
        </p:nvSpPr>
        <p:spPr bwMode="auto">
          <a:xfrm>
            <a:off x="5284074" y="1873127"/>
            <a:ext cx="19225" cy="664645"/>
          </a:xfrm>
          <a:custGeom>
            <a:avLst/>
            <a:gdLst>
              <a:gd name="T0" fmla="*/ 31 w 32"/>
              <a:gd name="T1" fmla="*/ 122 h 1065"/>
              <a:gd name="T2" fmla="*/ 0 w 32"/>
              <a:gd name="T3" fmla="*/ 122 h 1065"/>
              <a:gd name="T4" fmla="*/ 0 w 32"/>
              <a:gd name="T5" fmla="*/ 0 h 1065"/>
              <a:gd name="T6" fmla="*/ 31 w 32"/>
              <a:gd name="T7" fmla="*/ 0 h 1065"/>
              <a:gd name="T8" fmla="*/ 31 w 32"/>
              <a:gd name="T9" fmla="*/ 122 h 1065"/>
              <a:gd name="T10" fmla="*/ 31 w 32"/>
              <a:gd name="T11" fmla="*/ 367 h 1065"/>
              <a:gd name="T12" fmla="*/ 0 w 32"/>
              <a:gd name="T13" fmla="*/ 367 h 1065"/>
              <a:gd name="T14" fmla="*/ 0 w 32"/>
              <a:gd name="T15" fmla="*/ 244 h 1065"/>
              <a:gd name="T16" fmla="*/ 31 w 32"/>
              <a:gd name="T17" fmla="*/ 244 h 1065"/>
              <a:gd name="T18" fmla="*/ 31 w 32"/>
              <a:gd name="T19" fmla="*/ 367 h 1065"/>
              <a:gd name="T20" fmla="*/ 31 w 32"/>
              <a:gd name="T21" fmla="*/ 611 h 1065"/>
              <a:gd name="T22" fmla="*/ 0 w 32"/>
              <a:gd name="T23" fmla="*/ 611 h 1065"/>
              <a:gd name="T24" fmla="*/ 0 w 32"/>
              <a:gd name="T25" fmla="*/ 489 h 1065"/>
              <a:gd name="T26" fmla="*/ 31 w 32"/>
              <a:gd name="T27" fmla="*/ 489 h 1065"/>
              <a:gd name="T28" fmla="*/ 31 w 32"/>
              <a:gd name="T29" fmla="*/ 611 h 1065"/>
              <a:gd name="T30" fmla="*/ 31 w 32"/>
              <a:gd name="T31" fmla="*/ 856 h 1065"/>
              <a:gd name="T32" fmla="*/ 0 w 32"/>
              <a:gd name="T33" fmla="*/ 856 h 1065"/>
              <a:gd name="T34" fmla="*/ 0 w 32"/>
              <a:gd name="T35" fmla="*/ 734 h 1065"/>
              <a:gd name="T36" fmla="*/ 31 w 32"/>
              <a:gd name="T37" fmla="*/ 734 h 1065"/>
              <a:gd name="T38" fmla="*/ 31 w 32"/>
              <a:gd name="T39" fmla="*/ 856 h 1065"/>
              <a:gd name="T40" fmla="*/ 31 w 32"/>
              <a:gd name="T41" fmla="*/ 1064 h 1065"/>
              <a:gd name="T42" fmla="*/ 0 w 32"/>
              <a:gd name="T43" fmla="*/ 1064 h 1065"/>
              <a:gd name="T44" fmla="*/ 0 w 32"/>
              <a:gd name="T45" fmla="*/ 978 h 1065"/>
              <a:gd name="T46" fmla="*/ 31 w 32"/>
              <a:gd name="T47" fmla="*/ 978 h 1065"/>
              <a:gd name="T48" fmla="*/ 31 w 32"/>
              <a:gd name="T49" fmla="*/ 106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1065">
                <a:moveTo>
                  <a:pt x="31" y="122"/>
                </a:moveTo>
                <a:lnTo>
                  <a:pt x="0" y="122"/>
                </a:lnTo>
                <a:lnTo>
                  <a:pt x="0" y="0"/>
                </a:lnTo>
                <a:lnTo>
                  <a:pt x="31" y="0"/>
                </a:lnTo>
                <a:lnTo>
                  <a:pt x="31" y="122"/>
                </a:lnTo>
                <a:close/>
                <a:moveTo>
                  <a:pt x="31" y="367"/>
                </a:moveTo>
                <a:lnTo>
                  <a:pt x="0" y="367"/>
                </a:lnTo>
                <a:lnTo>
                  <a:pt x="0" y="244"/>
                </a:lnTo>
                <a:lnTo>
                  <a:pt x="31" y="244"/>
                </a:lnTo>
                <a:lnTo>
                  <a:pt x="31" y="367"/>
                </a:lnTo>
                <a:close/>
                <a:moveTo>
                  <a:pt x="31" y="611"/>
                </a:moveTo>
                <a:lnTo>
                  <a:pt x="0" y="611"/>
                </a:lnTo>
                <a:lnTo>
                  <a:pt x="0" y="489"/>
                </a:lnTo>
                <a:lnTo>
                  <a:pt x="31" y="489"/>
                </a:lnTo>
                <a:lnTo>
                  <a:pt x="31" y="611"/>
                </a:lnTo>
                <a:close/>
                <a:moveTo>
                  <a:pt x="31" y="856"/>
                </a:moveTo>
                <a:lnTo>
                  <a:pt x="0" y="856"/>
                </a:lnTo>
                <a:lnTo>
                  <a:pt x="0" y="734"/>
                </a:lnTo>
                <a:lnTo>
                  <a:pt x="31" y="734"/>
                </a:lnTo>
                <a:lnTo>
                  <a:pt x="31" y="856"/>
                </a:lnTo>
                <a:close/>
                <a:moveTo>
                  <a:pt x="31" y="1064"/>
                </a:moveTo>
                <a:lnTo>
                  <a:pt x="0" y="1064"/>
                </a:lnTo>
                <a:lnTo>
                  <a:pt x="0" y="978"/>
                </a:lnTo>
                <a:lnTo>
                  <a:pt x="31" y="978"/>
                </a:lnTo>
                <a:lnTo>
                  <a:pt x="31" y="1064"/>
                </a:lnTo>
                <a:close/>
              </a:path>
            </a:pathLst>
          </a:custGeom>
          <a:solidFill>
            <a:schemeClr val="accent2"/>
          </a:solidFill>
          <a:ln>
            <a:noFill/>
          </a:ln>
          <a:effectLst/>
        </p:spPr>
        <p:txBody>
          <a:bodyPr wrap="none" anchor="ctr"/>
          <a:lstStyle/>
          <a:p>
            <a:endParaRPr lang="en-US" sz="900" dirty="0">
              <a:latin typeface="DM Sans" pitchFamily="2" charset="77"/>
            </a:endParaRPr>
          </a:p>
        </p:txBody>
      </p:sp>
      <p:sp>
        <p:nvSpPr>
          <p:cNvPr id="367" name="Freeform 366">
            <a:extLst>
              <a:ext uri="{FF2B5EF4-FFF2-40B4-BE49-F238E27FC236}">
                <a16:creationId xmlns:a16="http://schemas.microsoft.com/office/drawing/2014/main" id="{027C3A56-0115-4DFB-8CF9-D7668F5EBA02}"/>
              </a:ext>
            </a:extLst>
          </p:cNvPr>
          <p:cNvSpPr>
            <a:spLocks noChangeArrowheads="1"/>
          </p:cNvSpPr>
          <p:nvPr/>
        </p:nvSpPr>
        <p:spPr bwMode="auto">
          <a:xfrm>
            <a:off x="7857313" y="2831644"/>
            <a:ext cx="19226" cy="664645"/>
          </a:xfrm>
          <a:custGeom>
            <a:avLst/>
            <a:gdLst>
              <a:gd name="T0" fmla="*/ 30 w 31"/>
              <a:gd name="T1" fmla="*/ 85 h 1065"/>
              <a:gd name="T2" fmla="*/ 0 w 31"/>
              <a:gd name="T3" fmla="*/ 85 h 1065"/>
              <a:gd name="T4" fmla="*/ 0 w 31"/>
              <a:gd name="T5" fmla="*/ 0 h 1065"/>
              <a:gd name="T6" fmla="*/ 30 w 31"/>
              <a:gd name="T7" fmla="*/ 0 h 1065"/>
              <a:gd name="T8" fmla="*/ 30 w 31"/>
              <a:gd name="T9" fmla="*/ 85 h 1065"/>
              <a:gd name="T10" fmla="*/ 30 w 31"/>
              <a:gd name="T11" fmla="*/ 330 h 1065"/>
              <a:gd name="T12" fmla="*/ 0 w 31"/>
              <a:gd name="T13" fmla="*/ 330 h 1065"/>
              <a:gd name="T14" fmla="*/ 0 w 31"/>
              <a:gd name="T15" fmla="*/ 208 h 1065"/>
              <a:gd name="T16" fmla="*/ 30 w 31"/>
              <a:gd name="T17" fmla="*/ 208 h 1065"/>
              <a:gd name="T18" fmla="*/ 30 w 31"/>
              <a:gd name="T19" fmla="*/ 330 h 1065"/>
              <a:gd name="T20" fmla="*/ 30 w 31"/>
              <a:gd name="T21" fmla="*/ 575 h 1065"/>
              <a:gd name="T22" fmla="*/ 0 w 31"/>
              <a:gd name="T23" fmla="*/ 575 h 1065"/>
              <a:gd name="T24" fmla="*/ 0 w 31"/>
              <a:gd name="T25" fmla="*/ 452 h 1065"/>
              <a:gd name="T26" fmla="*/ 30 w 31"/>
              <a:gd name="T27" fmla="*/ 452 h 1065"/>
              <a:gd name="T28" fmla="*/ 30 w 31"/>
              <a:gd name="T29" fmla="*/ 575 h 1065"/>
              <a:gd name="T30" fmla="*/ 30 w 31"/>
              <a:gd name="T31" fmla="*/ 819 h 1065"/>
              <a:gd name="T32" fmla="*/ 0 w 31"/>
              <a:gd name="T33" fmla="*/ 819 h 1065"/>
              <a:gd name="T34" fmla="*/ 0 w 31"/>
              <a:gd name="T35" fmla="*/ 697 h 1065"/>
              <a:gd name="T36" fmla="*/ 30 w 31"/>
              <a:gd name="T37" fmla="*/ 697 h 1065"/>
              <a:gd name="T38" fmla="*/ 30 w 31"/>
              <a:gd name="T39" fmla="*/ 819 h 1065"/>
              <a:gd name="T40" fmla="*/ 30 w 31"/>
              <a:gd name="T41" fmla="*/ 1064 h 1065"/>
              <a:gd name="T42" fmla="*/ 0 w 31"/>
              <a:gd name="T43" fmla="*/ 1064 h 1065"/>
              <a:gd name="T44" fmla="*/ 0 w 31"/>
              <a:gd name="T45" fmla="*/ 942 h 1065"/>
              <a:gd name="T46" fmla="*/ 30 w 31"/>
              <a:gd name="T47" fmla="*/ 942 h 1065"/>
              <a:gd name="T48" fmla="*/ 30 w 31"/>
              <a:gd name="T49" fmla="*/ 1064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 h="1065">
                <a:moveTo>
                  <a:pt x="30" y="85"/>
                </a:moveTo>
                <a:lnTo>
                  <a:pt x="0" y="85"/>
                </a:lnTo>
                <a:lnTo>
                  <a:pt x="0" y="0"/>
                </a:lnTo>
                <a:lnTo>
                  <a:pt x="30" y="0"/>
                </a:lnTo>
                <a:lnTo>
                  <a:pt x="30" y="85"/>
                </a:lnTo>
                <a:close/>
                <a:moveTo>
                  <a:pt x="30" y="330"/>
                </a:moveTo>
                <a:lnTo>
                  <a:pt x="0" y="330"/>
                </a:lnTo>
                <a:lnTo>
                  <a:pt x="0" y="208"/>
                </a:lnTo>
                <a:lnTo>
                  <a:pt x="30" y="208"/>
                </a:lnTo>
                <a:lnTo>
                  <a:pt x="30" y="330"/>
                </a:lnTo>
                <a:close/>
                <a:moveTo>
                  <a:pt x="30" y="575"/>
                </a:moveTo>
                <a:lnTo>
                  <a:pt x="0" y="575"/>
                </a:lnTo>
                <a:lnTo>
                  <a:pt x="0" y="452"/>
                </a:lnTo>
                <a:lnTo>
                  <a:pt x="30" y="452"/>
                </a:lnTo>
                <a:lnTo>
                  <a:pt x="30" y="575"/>
                </a:lnTo>
                <a:close/>
                <a:moveTo>
                  <a:pt x="30" y="819"/>
                </a:moveTo>
                <a:lnTo>
                  <a:pt x="0" y="819"/>
                </a:lnTo>
                <a:lnTo>
                  <a:pt x="0" y="697"/>
                </a:lnTo>
                <a:lnTo>
                  <a:pt x="30" y="697"/>
                </a:lnTo>
                <a:lnTo>
                  <a:pt x="30" y="819"/>
                </a:lnTo>
                <a:close/>
                <a:moveTo>
                  <a:pt x="30" y="1064"/>
                </a:moveTo>
                <a:lnTo>
                  <a:pt x="0" y="1064"/>
                </a:lnTo>
                <a:lnTo>
                  <a:pt x="0" y="942"/>
                </a:lnTo>
                <a:lnTo>
                  <a:pt x="30" y="942"/>
                </a:lnTo>
                <a:lnTo>
                  <a:pt x="30" y="1064"/>
                </a:lnTo>
                <a:close/>
              </a:path>
            </a:pathLst>
          </a:custGeom>
          <a:solidFill>
            <a:schemeClr val="accent4"/>
          </a:solidFill>
          <a:ln>
            <a:noFill/>
          </a:ln>
          <a:effectLst/>
        </p:spPr>
        <p:txBody>
          <a:bodyPr wrap="none" anchor="ctr"/>
          <a:lstStyle/>
          <a:p>
            <a:endParaRPr lang="en-US" sz="900" dirty="0">
              <a:latin typeface="DM Sans" pitchFamily="2" charset="77"/>
            </a:endParaRPr>
          </a:p>
        </p:txBody>
      </p:sp>
      <p:sp>
        <p:nvSpPr>
          <p:cNvPr id="369" name="Freeform 368">
            <a:extLst>
              <a:ext uri="{FF2B5EF4-FFF2-40B4-BE49-F238E27FC236}">
                <a16:creationId xmlns:a16="http://schemas.microsoft.com/office/drawing/2014/main" id="{3732C2D6-C14F-413A-99B6-33C52D488E10}"/>
              </a:ext>
            </a:extLst>
          </p:cNvPr>
          <p:cNvSpPr>
            <a:spLocks noChangeArrowheads="1"/>
          </p:cNvSpPr>
          <p:nvPr/>
        </p:nvSpPr>
        <p:spPr bwMode="auto">
          <a:xfrm>
            <a:off x="2007538" y="3641852"/>
            <a:ext cx="1466614" cy="1466614"/>
          </a:xfrm>
          <a:custGeom>
            <a:avLst/>
            <a:gdLst>
              <a:gd name="T0" fmla="*/ 2353 w 2354"/>
              <a:gd name="T1" fmla="*/ 1176 h 2355"/>
              <a:gd name="T2" fmla="*/ 1177 w 2354"/>
              <a:gd name="T3" fmla="*/ 2354 h 2355"/>
              <a:gd name="T4" fmla="*/ 0 w 2354"/>
              <a:gd name="T5" fmla="*/ 1176 h 2355"/>
              <a:gd name="T6" fmla="*/ 1177 w 2354"/>
              <a:gd name="T7" fmla="*/ 0 h 2355"/>
              <a:gd name="T8" fmla="*/ 2353 w 2354"/>
              <a:gd name="T9" fmla="*/ 1176 h 2355"/>
            </a:gdLst>
            <a:ahLst/>
            <a:cxnLst>
              <a:cxn ang="0">
                <a:pos x="T0" y="T1"/>
              </a:cxn>
              <a:cxn ang="0">
                <a:pos x="T2" y="T3"/>
              </a:cxn>
              <a:cxn ang="0">
                <a:pos x="T4" y="T5"/>
              </a:cxn>
              <a:cxn ang="0">
                <a:pos x="T6" y="T7"/>
              </a:cxn>
              <a:cxn ang="0">
                <a:pos x="T8" y="T9"/>
              </a:cxn>
            </a:cxnLst>
            <a:rect l="0" t="0" r="r" b="b"/>
            <a:pathLst>
              <a:path w="2354" h="2355">
                <a:moveTo>
                  <a:pt x="2353" y="1176"/>
                </a:moveTo>
                <a:cubicBezTo>
                  <a:pt x="2353" y="1826"/>
                  <a:pt x="1826" y="2354"/>
                  <a:pt x="1177" y="2354"/>
                </a:cubicBezTo>
                <a:cubicBezTo>
                  <a:pt x="527" y="2354"/>
                  <a:pt x="0" y="1826"/>
                  <a:pt x="0" y="1176"/>
                </a:cubicBezTo>
                <a:cubicBezTo>
                  <a:pt x="0" y="527"/>
                  <a:pt x="527" y="0"/>
                  <a:pt x="1177" y="0"/>
                </a:cubicBezTo>
                <a:cubicBezTo>
                  <a:pt x="1826" y="0"/>
                  <a:pt x="2353" y="527"/>
                  <a:pt x="2353" y="1176"/>
                </a:cubicBezTo>
              </a:path>
            </a:pathLst>
          </a:custGeom>
          <a:solidFill>
            <a:schemeClr val="accent1"/>
          </a:solidFill>
          <a:ln>
            <a:noFill/>
          </a:ln>
          <a:effectLst/>
        </p:spPr>
        <p:txBody>
          <a:bodyPr wrap="none" anchor="ctr"/>
          <a:lstStyle/>
          <a:p>
            <a:endParaRPr lang="en-US" sz="900" dirty="0">
              <a:latin typeface="DM Sans" pitchFamily="2" charset="77"/>
            </a:endParaRPr>
          </a:p>
        </p:txBody>
      </p:sp>
      <p:sp>
        <p:nvSpPr>
          <p:cNvPr id="371" name="Freeform 370">
            <a:extLst>
              <a:ext uri="{FF2B5EF4-FFF2-40B4-BE49-F238E27FC236}">
                <a16:creationId xmlns:a16="http://schemas.microsoft.com/office/drawing/2014/main" id="{DB5F342A-E7D3-4FA9-9655-051AABC2AA0F}"/>
              </a:ext>
            </a:extLst>
          </p:cNvPr>
          <p:cNvSpPr>
            <a:spLocks noChangeArrowheads="1"/>
          </p:cNvSpPr>
          <p:nvPr/>
        </p:nvSpPr>
        <p:spPr bwMode="auto">
          <a:xfrm>
            <a:off x="4561752" y="2535025"/>
            <a:ext cx="1466614" cy="1466614"/>
          </a:xfrm>
          <a:custGeom>
            <a:avLst/>
            <a:gdLst>
              <a:gd name="T0" fmla="*/ 2354 w 2355"/>
              <a:gd name="T1" fmla="*/ 1177 h 2355"/>
              <a:gd name="T2" fmla="*/ 1177 w 2355"/>
              <a:gd name="T3" fmla="*/ 2354 h 2355"/>
              <a:gd name="T4" fmla="*/ 0 w 2355"/>
              <a:gd name="T5" fmla="*/ 1177 h 2355"/>
              <a:gd name="T6" fmla="*/ 1177 w 2355"/>
              <a:gd name="T7" fmla="*/ 0 h 2355"/>
              <a:gd name="T8" fmla="*/ 2354 w 2355"/>
              <a:gd name="T9" fmla="*/ 1177 h 2355"/>
            </a:gdLst>
            <a:ahLst/>
            <a:cxnLst>
              <a:cxn ang="0">
                <a:pos x="T0" y="T1"/>
              </a:cxn>
              <a:cxn ang="0">
                <a:pos x="T2" y="T3"/>
              </a:cxn>
              <a:cxn ang="0">
                <a:pos x="T4" y="T5"/>
              </a:cxn>
              <a:cxn ang="0">
                <a:pos x="T6" y="T7"/>
              </a:cxn>
              <a:cxn ang="0">
                <a:pos x="T8" y="T9"/>
              </a:cxn>
            </a:cxnLst>
            <a:rect l="0" t="0" r="r" b="b"/>
            <a:pathLst>
              <a:path w="2355" h="2355">
                <a:moveTo>
                  <a:pt x="2354" y="1177"/>
                </a:moveTo>
                <a:cubicBezTo>
                  <a:pt x="2354" y="1827"/>
                  <a:pt x="1827" y="2354"/>
                  <a:pt x="1177" y="2354"/>
                </a:cubicBezTo>
                <a:cubicBezTo>
                  <a:pt x="527" y="2354"/>
                  <a:pt x="0" y="1827"/>
                  <a:pt x="0" y="1177"/>
                </a:cubicBezTo>
                <a:cubicBezTo>
                  <a:pt x="0" y="527"/>
                  <a:pt x="527" y="0"/>
                  <a:pt x="1177" y="0"/>
                </a:cubicBezTo>
                <a:cubicBezTo>
                  <a:pt x="1827" y="0"/>
                  <a:pt x="2354" y="527"/>
                  <a:pt x="2354" y="1177"/>
                </a:cubicBezTo>
              </a:path>
            </a:pathLst>
          </a:custGeom>
          <a:solidFill>
            <a:schemeClr val="accent2"/>
          </a:solidFill>
          <a:ln>
            <a:noFill/>
          </a:ln>
          <a:effectLst/>
        </p:spPr>
        <p:txBody>
          <a:bodyPr wrap="none" anchor="ctr"/>
          <a:lstStyle/>
          <a:p>
            <a:endParaRPr lang="en-US" sz="900" dirty="0">
              <a:latin typeface="DM Sans" pitchFamily="2" charset="77"/>
            </a:endParaRPr>
          </a:p>
        </p:txBody>
      </p:sp>
      <p:sp>
        <p:nvSpPr>
          <p:cNvPr id="375" name="Freeform 374">
            <a:extLst>
              <a:ext uri="{FF2B5EF4-FFF2-40B4-BE49-F238E27FC236}">
                <a16:creationId xmlns:a16="http://schemas.microsoft.com/office/drawing/2014/main" id="{4C272169-5879-41EB-BC9D-0150CF028416}"/>
              </a:ext>
            </a:extLst>
          </p:cNvPr>
          <p:cNvSpPr>
            <a:spLocks noChangeArrowheads="1"/>
          </p:cNvSpPr>
          <p:nvPr/>
        </p:nvSpPr>
        <p:spPr bwMode="auto">
          <a:xfrm>
            <a:off x="7132246" y="1365030"/>
            <a:ext cx="1466614" cy="1466614"/>
          </a:xfrm>
          <a:custGeom>
            <a:avLst/>
            <a:gdLst>
              <a:gd name="T0" fmla="*/ 2354 w 2355"/>
              <a:gd name="T1" fmla="*/ 1177 h 2355"/>
              <a:gd name="T2" fmla="*/ 1177 w 2355"/>
              <a:gd name="T3" fmla="*/ 2354 h 2355"/>
              <a:gd name="T4" fmla="*/ 0 w 2355"/>
              <a:gd name="T5" fmla="*/ 1177 h 2355"/>
              <a:gd name="T6" fmla="*/ 1177 w 2355"/>
              <a:gd name="T7" fmla="*/ 0 h 2355"/>
              <a:gd name="T8" fmla="*/ 2354 w 2355"/>
              <a:gd name="T9" fmla="*/ 1177 h 2355"/>
            </a:gdLst>
            <a:ahLst/>
            <a:cxnLst>
              <a:cxn ang="0">
                <a:pos x="T0" y="T1"/>
              </a:cxn>
              <a:cxn ang="0">
                <a:pos x="T2" y="T3"/>
              </a:cxn>
              <a:cxn ang="0">
                <a:pos x="T4" y="T5"/>
              </a:cxn>
              <a:cxn ang="0">
                <a:pos x="T6" y="T7"/>
              </a:cxn>
              <a:cxn ang="0">
                <a:pos x="T8" y="T9"/>
              </a:cxn>
            </a:cxnLst>
            <a:rect l="0" t="0" r="r" b="b"/>
            <a:pathLst>
              <a:path w="2355" h="2355">
                <a:moveTo>
                  <a:pt x="2354" y="1177"/>
                </a:moveTo>
                <a:cubicBezTo>
                  <a:pt x="2354" y="1826"/>
                  <a:pt x="1827" y="2354"/>
                  <a:pt x="1177" y="2354"/>
                </a:cubicBezTo>
                <a:cubicBezTo>
                  <a:pt x="527" y="2354"/>
                  <a:pt x="0" y="1826"/>
                  <a:pt x="0" y="1177"/>
                </a:cubicBezTo>
                <a:cubicBezTo>
                  <a:pt x="0" y="527"/>
                  <a:pt x="527" y="0"/>
                  <a:pt x="1177" y="0"/>
                </a:cubicBezTo>
                <a:cubicBezTo>
                  <a:pt x="1827" y="0"/>
                  <a:pt x="2354" y="527"/>
                  <a:pt x="2354" y="1177"/>
                </a:cubicBezTo>
              </a:path>
            </a:pathLst>
          </a:custGeom>
          <a:solidFill>
            <a:schemeClr val="accent4"/>
          </a:solidFill>
          <a:ln>
            <a:noFill/>
          </a:ln>
          <a:effectLst/>
        </p:spPr>
        <p:txBody>
          <a:bodyPr wrap="none" anchor="ctr"/>
          <a:lstStyle/>
          <a:p>
            <a:endParaRPr lang="en-US" sz="900" dirty="0">
              <a:latin typeface="DM Sans" pitchFamily="2" charset="77"/>
            </a:endParaRPr>
          </a:p>
        </p:txBody>
      </p:sp>
      <p:sp>
        <p:nvSpPr>
          <p:cNvPr id="370" name="Freeform 369">
            <a:extLst>
              <a:ext uri="{FF2B5EF4-FFF2-40B4-BE49-F238E27FC236}">
                <a16:creationId xmlns:a16="http://schemas.microsoft.com/office/drawing/2014/main" id="{9D5E3117-9007-4EFD-9704-9F99F4355DD5}"/>
              </a:ext>
            </a:extLst>
          </p:cNvPr>
          <p:cNvSpPr>
            <a:spLocks noChangeArrowheads="1"/>
          </p:cNvSpPr>
          <p:nvPr/>
        </p:nvSpPr>
        <p:spPr bwMode="auto">
          <a:xfrm>
            <a:off x="2368166" y="4020865"/>
            <a:ext cx="1104080" cy="1087601"/>
          </a:xfrm>
          <a:custGeom>
            <a:avLst/>
            <a:gdLst>
              <a:gd name="T0" fmla="*/ 1773 w 1774"/>
              <a:gd name="T1" fmla="*/ 539 h 1746"/>
              <a:gd name="T2" fmla="*/ 1234 w 1774"/>
              <a:gd name="T3" fmla="*/ 0 h 1746"/>
              <a:gd name="T4" fmla="*/ 1450 w 1774"/>
              <a:gd name="T5" fmla="*/ 567 h 1746"/>
              <a:gd name="T6" fmla="*/ 597 w 1774"/>
              <a:gd name="T7" fmla="*/ 1421 h 1746"/>
              <a:gd name="T8" fmla="*/ 0 w 1774"/>
              <a:gd name="T9" fmla="*/ 1177 h 1746"/>
              <a:gd name="T10" fmla="*/ 567 w 1774"/>
              <a:gd name="T11" fmla="*/ 1744 h 1746"/>
              <a:gd name="T12" fmla="*/ 597 w 1774"/>
              <a:gd name="T13" fmla="*/ 1745 h 1746"/>
              <a:gd name="T14" fmla="*/ 1773 w 1774"/>
              <a:gd name="T15" fmla="*/ 567 h 1746"/>
              <a:gd name="T16" fmla="*/ 1773 w 1774"/>
              <a:gd name="T17" fmla="*/ 539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4" h="1746">
                <a:moveTo>
                  <a:pt x="1773" y="539"/>
                </a:moveTo>
                <a:lnTo>
                  <a:pt x="1234" y="0"/>
                </a:lnTo>
                <a:cubicBezTo>
                  <a:pt x="1368" y="151"/>
                  <a:pt x="1450" y="350"/>
                  <a:pt x="1450" y="567"/>
                </a:cubicBezTo>
                <a:cubicBezTo>
                  <a:pt x="1450" y="1039"/>
                  <a:pt x="1068" y="1421"/>
                  <a:pt x="597" y="1421"/>
                </a:cubicBezTo>
                <a:cubicBezTo>
                  <a:pt x="364" y="1421"/>
                  <a:pt x="153" y="1327"/>
                  <a:pt x="0" y="1177"/>
                </a:cubicBezTo>
                <a:lnTo>
                  <a:pt x="567" y="1744"/>
                </a:lnTo>
                <a:cubicBezTo>
                  <a:pt x="576" y="1744"/>
                  <a:pt x="586" y="1745"/>
                  <a:pt x="597" y="1745"/>
                </a:cubicBezTo>
                <a:cubicBezTo>
                  <a:pt x="1246" y="1745"/>
                  <a:pt x="1773" y="1217"/>
                  <a:pt x="1773" y="567"/>
                </a:cubicBezTo>
                <a:cubicBezTo>
                  <a:pt x="1773" y="558"/>
                  <a:pt x="1773" y="549"/>
                  <a:pt x="1773" y="539"/>
                </a:cubicBezTo>
              </a:path>
            </a:pathLst>
          </a:custGeom>
          <a:solidFill>
            <a:schemeClr val="accent1"/>
          </a:solidFill>
          <a:ln>
            <a:noFill/>
          </a:ln>
          <a:effectLst/>
        </p:spPr>
        <p:txBody>
          <a:bodyPr wrap="none" anchor="ctr"/>
          <a:lstStyle/>
          <a:p>
            <a:endParaRPr lang="en-US" sz="900" dirty="0">
              <a:latin typeface="DM Sans" pitchFamily="2" charset="77"/>
            </a:endParaRPr>
          </a:p>
        </p:txBody>
      </p:sp>
      <p:sp>
        <p:nvSpPr>
          <p:cNvPr id="372" name="Freeform 371">
            <a:extLst>
              <a:ext uri="{FF2B5EF4-FFF2-40B4-BE49-F238E27FC236}">
                <a16:creationId xmlns:a16="http://schemas.microsoft.com/office/drawing/2014/main" id="{2E1AAB86-055F-4A88-8A63-BFCBC476F23E}"/>
              </a:ext>
            </a:extLst>
          </p:cNvPr>
          <p:cNvSpPr>
            <a:spLocks noChangeArrowheads="1"/>
          </p:cNvSpPr>
          <p:nvPr/>
        </p:nvSpPr>
        <p:spPr bwMode="auto">
          <a:xfrm>
            <a:off x="4919635" y="2914037"/>
            <a:ext cx="1106826" cy="1087601"/>
          </a:xfrm>
          <a:custGeom>
            <a:avLst/>
            <a:gdLst>
              <a:gd name="T0" fmla="*/ 1773 w 1775"/>
              <a:gd name="T1" fmla="*/ 539 h 1745"/>
              <a:gd name="T2" fmla="*/ 1235 w 1775"/>
              <a:gd name="T3" fmla="*/ 0 h 1745"/>
              <a:gd name="T4" fmla="*/ 1450 w 1775"/>
              <a:gd name="T5" fmla="*/ 567 h 1745"/>
              <a:gd name="T6" fmla="*/ 597 w 1775"/>
              <a:gd name="T7" fmla="*/ 1420 h 1745"/>
              <a:gd name="T8" fmla="*/ 0 w 1775"/>
              <a:gd name="T9" fmla="*/ 1176 h 1745"/>
              <a:gd name="T10" fmla="*/ 567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5" y="0"/>
                </a:lnTo>
                <a:cubicBezTo>
                  <a:pt x="1368" y="151"/>
                  <a:pt x="1450" y="350"/>
                  <a:pt x="1450" y="567"/>
                </a:cubicBezTo>
                <a:cubicBezTo>
                  <a:pt x="1450" y="1038"/>
                  <a:pt x="1068" y="1420"/>
                  <a:pt x="597" y="1420"/>
                </a:cubicBezTo>
                <a:cubicBezTo>
                  <a:pt x="364" y="1420"/>
                  <a:pt x="154" y="1327"/>
                  <a:pt x="0" y="1176"/>
                </a:cubicBezTo>
                <a:lnTo>
                  <a:pt x="567" y="1743"/>
                </a:lnTo>
                <a:cubicBezTo>
                  <a:pt x="577" y="1743"/>
                  <a:pt x="587" y="1744"/>
                  <a:pt x="597" y="1744"/>
                </a:cubicBezTo>
                <a:cubicBezTo>
                  <a:pt x="1247" y="1744"/>
                  <a:pt x="1774" y="1217"/>
                  <a:pt x="1774" y="567"/>
                </a:cubicBezTo>
                <a:cubicBezTo>
                  <a:pt x="1774" y="557"/>
                  <a:pt x="1773" y="548"/>
                  <a:pt x="1773" y="539"/>
                </a:cubicBezTo>
              </a:path>
            </a:pathLst>
          </a:custGeom>
          <a:solidFill>
            <a:schemeClr val="accent2"/>
          </a:solidFill>
          <a:ln>
            <a:noFill/>
          </a:ln>
          <a:effectLst/>
        </p:spPr>
        <p:txBody>
          <a:bodyPr wrap="none" anchor="ctr"/>
          <a:lstStyle/>
          <a:p>
            <a:endParaRPr lang="en-US" sz="900" dirty="0">
              <a:latin typeface="DM Sans" pitchFamily="2" charset="77"/>
            </a:endParaRPr>
          </a:p>
        </p:txBody>
      </p:sp>
      <p:sp>
        <p:nvSpPr>
          <p:cNvPr id="376" name="Freeform 375">
            <a:extLst>
              <a:ext uri="{FF2B5EF4-FFF2-40B4-BE49-F238E27FC236}">
                <a16:creationId xmlns:a16="http://schemas.microsoft.com/office/drawing/2014/main" id="{58FA3EF0-C43C-429D-A37B-80E15497103B}"/>
              </a:ext>
            </a:extLst>
          </p:cNvPr>
          <p:cNvSpPr>
            <a:spLocks noChangeArrowheads="1"/>
          </p:cNvSpPr>
          <p:nvPr/>
        </p:nvSpPr>
        <p:spPr bwMode="auto">
          <a:xfrm>
            <a:off x="7503269" y="1760521"/>
            <a:ext cx="1106828" cy="1087601"/>
          </a:xfrm>
          <a:custGeom>
            <a:avLst/>
            <a:gdLst>
              <a:gd name="T0" fmla="*/ 1773 w 1775"/>
              <a:gd name="T1" fmla="*/ 539 h 1745"/>
              <a:gd name="T2" fmla="*/ 1234 w 1775"/>
              <a:gd name="T3" fmla="*/ 0 h 1745"/>
              <a:gd name="T4" fmla="*/ 1450 w 1775"/>
              <a:gd name="T5" fmla="*/ 567 h 1745"/>
              <a:gd name="T6" fmla="*/ 597 w 1775"/>
              <a:gd name="T7" fmla="*/ 1420 h 1745"/>
              <a:gd name="T8" fmla="*/ 0 w 1775"/>
              <a:gd name="T9" fmla="*/ 1176 h 1745"/>
              <a:gd name="T10" fmla="*/ 566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4" y="0"/>
                </a:lnTo>
                <a:cubicBezTo>
                  <a:pt x="1369" y="151"/>
                  <a:pt x="1450" y="349"/>
                  <a:pt x="1450" y="567"/>
                </a:cubicBezTo>
                <a:cubicBezTo>
                  <a:pt x="1450" y="1038"/>
                  <a:pt x="1068" y="1420"/>
                  <a:pt x="597" y="1420"/>
                </a:cubicBezTo>
                <a:cubicBezTo>
                  <a:pt x="364" y="1420"/>
                  <a:pt x="154" y="1327"/>
                  <a:pt x="0" y="1176"/>
                </a:cubicBezTo>
                <a:lnTo>
                  <a:pt x="566" y="1743"/>
                </a:lnTo>
                <a:cubicBezTo>
                  <a:pt x="577" y="1744"/>
                  <a:pt x="587" y="1744"/>
                  <a:pt x="597" y="1744"/>
                </a:cubicBezTo>
                <a:cubicBezTo>
                  <a:pt x="1247" y="1744"/>
                  <a:pt x="1774" y="1216"/>
                  <a:pt x="1774" y="567"/>
                </a:cubicBezTo>
                <a:cubicBezTo>
                  <a:pt x="1774" y="557"/>
                  <a:pt x="1773" y="548"/>
                  <a:pt x="1773" y="539"/>
                </a:cubicBezTo>
              </a:path>
            </a:pathLst>
          </a:custGeom>
          <a:solidFill>
            <a:schemeClr val="accent4"/>
          </a:solidFill>
          <a:ln>
            <a:noFill/>
          </a:ln>
          <a:effectLst/>
        </p:spPr>
        <p:txBody>
          <a:bodyPr wrap="none" anchor="ctr"/>
          <a:lstStyle/>
          <a:p>
            <a:endParaRPr lang="en-US" sz="900" dirty="0">
              <a:latin typeface="DM Sans" pitchFamily="2" charset="77"/>
            </a:endParaRPr>
          </a:p>
        </p:txBody>
      </p:sp>
      <p:sp>
        <p:nvSpPr>
          <p:cNvPr id="40" name="Freeform 369">
            <a:extLst>
              <a:ext uri="{FF2B5EF4-FFF2-40B4-BE49-F238E27FC236}">
                <a16:creationId xmlns:a16="http://schemas.microsoft.com/office/drawing/2014/main" id="{AE1A4ECC-EE9D-4367-B19A-C306433DE9F2}"/>
              </a:ext>
            </a:extLst>
          </p:cNvPr>
          <p:cNvSpPr>
            <a:spLocks noChangeArrowheads="1"/>
          </p:cNvSpPr>
          <p:nvPr/>
        </p:nvSpPr>
        <p:spPr bwMode="auto">
          <a:xfrm>
            <a:off x="2367339" y="4022579"/>
            <a:ext cx="1104080" cy="1087601"/>
          </a:xfrm>
          <a:custGeom>
            <a:avLst/>
            <a:gdLst>
              <a:gd name="T0" fmla="*/ 1773 w 1774"/>
              <a:gd name="T1" fmla="*/ 539 h 1746"/>
              <a:gd name="T2" fmla="*/ 1234 w 1774"/>
              <a:gd name="T3" fmla="*/ 0 h 1746"/>
              <a:gd name="T4" fmla="*/ 1450 w 1774"/>
              <a:gd name="T5" fmla="*/ 567 h 1746"/>
              <a:gd name="T6" fmla="*/ 597 w 1774"/>
              <a:gd name="T7" fmla="*/ 1421 h 1746"/>
              <a:gd name="T8" fmla="*/ 0 w 1774"/>
              <a:gd name="T9" fmla="*/ 1177 h 1746"/>
              <a:gd name="T10" fmla="*/ 567 w 1774"/>
              <a:gd name="T11" fmla="*/ 1744 h 1746"/>
              <a:gd name="T12" fmla="*/ 597 w 1774"/>
              <a:gd name="T13" fmla="*/ 1745 h 1746"/>
              <a:gd name="T14" fmla="*/ 1773 w 1774"/>
              <a:gd name="T15" fmla="*/ 567 h 1746"/>
              <a:gd name="T16" fmla="*/ 1773 w 1774"/>
              <a:gd name="T17" fmla="*/ 539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4" h="1746">
                <a:moveTo>
                  <a:pt x="1773" y="539"/>
                </a:moveTo>
                <a:lnTo>
                  <a:pt x="1234" y="0"/>
                </a:lnTo>
                <a:cubicBezTo>
                  <a:pt x="1368" y="151"/>
                  <a:pt x="1450" y="350"/>
                  <a:pt x="1450" y="567"/>
                </a:cubicBezTo>
                <a:cubicBezTo>
                  <a:pt x="1450" y="1039"/>
                  <a:pt x="1068" y="1421"/>
                  <a:pt x="597" y="1421"/>
                </a:cubicBezTo>
                <a:cubicBezTo>
                  <a:pt x="364" y="1421"/>
                  <a:pt x="153" y="1327"/>
                  <a:pt x="0" y="1177"/>
                </a:cubicBezTo>
                <a:lnTo>
                  <a:pt x="567" y="1744"/>
                </a:lnTo>
                <a:cubicBezTo>
                  <a:pt x="576" y="1744"/>
                  <a:pt x="586" y="1745"/>
                  <a:pt x="597" y="1745"/>
                </a:cubicBezTo>
                <a:cubicBezTo>
                  <a:pt x="1246" y="1745"/>
                  <a:pt x="1773" y="1217"/>
                  <a:pt x="1773" y="567"/>
                </a:cubicBezTo>
                <a:cubicBezTo>
                  <a:pt x="1773" y="558"/>
                  <a:pt x="1773" y="549"/>
                  <a:pt x="1773" y="539"/>
                </a:cubicBezTo>
              </a:path>
            </a:pathLst>
          </a:custGeom>
          <a:solidFill>
            <a:srgbClr val="000000">
              <a:alpha val="25098"/>
            </a:srgbClr>
          </a:solidFill>
          <a:ln>
            <a:noFill/>
          </a:ln>
          <a:effectLst/>
        </p:spPr>
        <p:txBody>
          <a:bodyPr wrap="none" anchor="ctr"/>
          <a:lstStyle/>
          <a:p>
            <a:endParaRPr lang="en-US" sz="900" dirty="0">
              <a:latin typeface="DM Sans" pitchFamily="2" charset="77"/>
            </a:endParaRPr>
          </a:p>
        </p:txBody>
      </p:sp>
      <p:sp>
        <p:nvSpPr>
          <p:cNvPr id="41" name="Freeform 371">
            <a:extLst>
              <a:ext uri="{FF2B5EF4-FFF2-40B4-BE49-F238E27FC236}">
                <a16:creationId xmlns:a16="http://schemas.microsoft.com/office/drawing/2014/main" id="{1DF8E00C-2EC9-41E4-B178-8075A335D388}"/>
              </a:ext>
            </a:extLst>
          </p:cNvPr>
          <p:cNvSpPr>
            <a:spLocks noChangeArrowheads="1"/>
          </p:cNvSpPr>
          <p:nvPr/>
        </p:nvSpPr>
        <p:spPr bwMode="auto">
          <a:xfrm>
            <a:off x="4918809" y="2915752"/>
            <a:ext cx="1106826" cy="1087601"/>
          </a:xfrm>
          <a:custGeom>
            <a:avLst/>
            <a:gdLst>
              <a:gd name="T0" fmla="*/ 1773 w 1775"/>
              <a:gd name="T1" fmla="*/ 539 h 1745"/>
              <a:gd name="T2" fmla="*/ 1235 w 1775"/>
              <a:gd name="T3" fmla="*/ 0 h 1745"/>
              <a:gd name="T4" fmla="*/ 1450 w 1775"/>
              <a:gd name="T5" fmla="*/ 567 h 1745"/>
              <a:gd name="T6" fmla="*/ 597 w 1775"/>
              <a:gd name="T7" fmla="*/ 1420 h 1745"/>
              <a:gd name="T8" fmla="*/ 0 w 1775"/>
              <a:gd name="T9" fmla="*/ 1176 h 1745"/>
              <a:gd name="T10" fmla="*/ 567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5" y="0"/>
                </a:lnTo>
                <a:cubicBezTo>
                  <a:pt x="1368" y="151"/>
                  <a:pt x="1450" y="350"/>
                  <a:pt x="1450" y="567"/>
                </a:cubicBezTo>
                <a:cubicBezTo>
                  <a:pt x="1450" y="1038"/>
                  <a:pt x="1068" y="1420"/>
                  <a:pt x="597" y="1420"/>
                </a:cubicBezTo>
                <a:cubicBezTo>
                  <a:pt x="364" y="1420"/>
                  <a:pt x="154" y="1327"/>
                  <a:pt x="0" y="1176"/>
                </a:cubicBezTo>
                <a:lnTo>
                  <a:pt x="567" y="1743"/>
                </a:lnTo>
                <a:cubicBezTo>
                  <a:pt x="577" y="1743"/>
                  <a:pt x="587" y="1744"/>
                  <a:pt x="597" y="1744"/>
                </a:cubicBezTo>
                <a:cubicBezTo>
                  <a:pt x="1247" y="1744"/>
                  <a:pt x="1774" y="1217"/>
                  <a:pt x="1774" y="567"/>
                </a:cubicBezTo>
                <a:cubicBezTo>
                  <a:pt x="1774" y="557"/>
                  <a:pt x="1773" y="548"/>
                  <a:pt x="1773" y="539"/>
                </a:cubicBezTo>
              </a:path>
            </a:pathLst>
          </a:custGeom>
          <a:solidFill>
            <a:srgbClr val="000000">
              <a:alpha val="25098"/>
            </a:srgbClr>
          </a:solidFill>
          <a:ln>
            <a:noFill/>
          </a:ln>
          <a:effectLst/>
        </p:spPr>
        <p:txBody>
          <a:bodyPr wrap="none" anchor="ctr"/>
          <a:lstStyle/>
          <a:p>
            <a:endParaRPr lang="en-US" sz="900" dirty="0">
              <a:latin typeface="DM Sans" pitchFamily="2" charset="77"/>
            </a:endParaRPr>
          </a:p>
        </p:txBody>
      </p:sp>
      <p:sp>
        <p:nvSpPr>
          <p:cNvPr id="45" name="Freeform 375">
            <a:extLst>
              <a:ext uri="{FF2B5EF4-FFF2-40B4-BE49-F238E27FC236}">
                <a16:creationId xmlns:a16="http://schemas.microsoft.com/office/drawing/2014/main" id="{71D704D1-83F8-4F29-A883-2A93E1272F7E}"/>
              </a:ext>
            </a:extLst>
          </p:cNvPr>
          <p:cNvSpPr>
            <a:spLocks noChangeArrowheads="1"/>
          </p:cNvSpPr>
          <p:nvPr/>
        </p:nvSpPr>
        <p:spPr bwMode="auto">
          <a:xfrm>
            <a:off x="7492048" y="1745757"/>
            <a:ext cx="1106828" cy="1087601"/>
          </a:xfrm>
          <a:custGeom>
            <a:avLst/>
            <a:gdLst>
              <a:gd name="T0" fmla="*/ 1773 w 1775"/>
              <a:gd name="T1" fmla="*/ 539 h 1745"/>
              <a:gd name="T2" fmla="*/ 1234 w 1775"/>
              <a:gd name="T3" fmla="*/ 0 h 1745"/>
              <a:gd name="T4" fmla="*/ 1450 w 1775"/>
              <a:gd name="T5" fmla="*/ 567 h 1745"/>
              <a:gd name="T6" fmla="*/ 597 w 1775"/>
              <a:gd name="T7" fmla="*/ 1420 h 1745"/>
              <a:gd name="T8" fmla="*/ 0 w 1775"/>
              <a:gd name="T9" fmla="*/ 1176 h 1745"/>
              <a:gd name="T10" fmla="*/ 566 w 1775"/>
              <a:gd name="T11" fmla="*/ 1743 h 1745"/>
              <a:gd name="T12" fmla="*/ 597 w 1775"/>
              <a:gd name="T13" fmla="*/ 1744 h 1745"/>
              <a:gd name="T14" fmla="*/ 1774 w 1775"/>
              <a:gd name="T15" fmla="*/ 567 h 1745"/>
              <a:gd name="T16" fmla="*/ 1773 w 1775"/>
              <a:gd name="T17" fmla="*/ 539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 h="1745">
                <a:moveTo>
                  <a:pt x="1773" y="539"/>
                </a:moveTo>
                <a:lnTo>
                  <a:pt x="1234" y="0"/>
                </a:lnTo>
                <a:cubicBezTo>
                  <a:pt x="1369" y="151"/>
                  <a:pt x="1450" y="349"/>
                  <a:pt x="1450" y="567"/>
                </a:cubicBezTo>
                <a:cubicBezTo>
                  <a:pt x="1450" y="1038"/>
                  <a:pt x="1068" y="1420"/>
                  <a:pt x="597" y="1420"/>
                </a:cubicBezTo>
                <a:cubicBezTo>
                  <a:pt x="364" y="1420"/>
                  <a:pt x="154" y="1327"/>
                  <a:pt x="0" y="1176"/>
                </a:cubicBezTo>
                <a:lnTo>
                  <a:pt x="566" y="1743"/>
                </a:lnTo>
                <a:cubicBezTo>
                  <a:pt x="577" y="1744"/>
                  <a:pt x="587" y="1744"/>
                  <a:pt x="597" y="1744"/>
                </a:cubicBezTo>
                <a:cubicBezTo>
                  <a:pt x="1247" y="1744"/>
                  <a:pt x="1774" y="1216"/>
                  <a:pt x="1774" y="567"/>
                </a:cubicBezTo>
                <a:cubicBezTo>
                  <a:pt x="1774" y="557"/>
                  <a:pt x="1773" y="548"/>
                  <a:pt x="1773" y="539"/>
                </a:cubicBezTo>
              </a:path>
            </a:pathLst>
          </a:custGeom>
          <a:solidFill>
            <a:srgbClr val="000000">
              <a:alpha val="25098"/>
            </a:srgbClr>
          </a:solidFill>
          <a:ln>
            <a:noFill/>
          </a:ln>
          <a:effectLst/>
        </p:spPr>
        <p:txBody>
          <a:bodyPr wrap="none" anchor="ctr"/>
          <a:lstStyle/>
          <a:p>
            <a:endParaRPr lang="en-US" sz="900" dirty="0">
              <a:latin typeface="DM Sans" pitchFamily="2" charset="77"/>
            </a:endParaRPr>
          </a:p>
        </p:txBody>
      </p:sp>
      <p:sp>
        <p:nvSpPr>
          <p:cNvPr id="362" name="Freeform 361">
            <a:extLst>
              <a:ext uri="{FF2B5EF4-FFF2-40B4-BE49-F238E27FC236}">
                <a16:creationId xmlns:a16="http://schemas.microsoft.com/office/drawing/2014/main" id="{BCCC1EEE-4ACE-4F54-9FFD-9B9E48CAC6F2}"/>
              </a:ext>
            </a:extLst>
          </p:cNvPr>
          <p:cNvSpPr>
            <a:spLocks noChangeArrowheads="1"/>
          </p:cNvSpPr>
          <p:nvPr/>
        </p:nvSpPr>
        <p:spPr bwMode="auto">
          <a:xfrm>
            <a:off x="2630986" y="2867348"/>
            <a:ext cx="219718" cy="219718"/>
          </a:xfrm>
          <a:custGeom>
            <a:avLst/>
            <a:gdLst>
              <a:gd name="T0" fmla="*/ 0 w 354"/>
              <a:gd name="T1" fmla="*/ 177 h 354"/>
              <a:gd name="T2" fmla="*/ 177 w 354"/>
              <a:gd name="T3" fmla="*/ 0 h 354"/>
              <a:gd name="T4" fmla="*/ 353 w 354"/>
              <a:gd name="T5" fmla="*/ 177 h 354"/>
              <a:gd name="T6" fmla="*/ 177 w 354"/>
              <a:gd name="T7" fmla="*/ 353 h 354"/>
              <a:gd name="T8" fmla="*/ 0 w 354"/>
              <a:gd name="T9" fmla="*/ 177 h 354"/>
            </a:gdLst>
            <a:ahLst/>
            <a:cxnLst>
              <a:cxn ang="0">
                <a:pos x="T0" y="T1"/>
              </a:cxn>
              <a:cxn ang="0">
                <a:pos x="T2" y="T3"/>
              </a:cxn>
              <a:cxn ang="0">
                <a:pos x="T4" y="T5"/>
              </a:cxn>
              <a:cxn ang="0">
                <a:pos x="T6" y="T7"/>
              </a:cxn>
              <a:cxn ang="0">
                <a:pos x="T8" y="T9"/>
              </a:cxn>
            </a:cxnLst>
            <a:rect l="0" t="0" r="r" b="b"/>
            <a:pathLst>
              <a:path w="354" h="354">
                <a:moveTo>
                  <a:pt x="0" y="177"/>
                </a:moveTo>
                <a:cubicBezTo>
                  <a:pt x="0" y="79"/>
                  <a:pt x="79" y="0"/>
                  <a:pt x="177" y="0"/>
                </a:cubicBezTo>
                <a:cubicBezTo>
                  <a:pt x="274" y="0"/>
                  <a:pt x="353" y="79"/>
                  <a:pt x="353" y="177"/>
                </a:cubicBezTo>
                <a:cubicBezTo>
                  <a:pt x="353" y="274"/>
                  <a:pt x="274" y="353"/>
                  <a:pt x="177" y="353"/>
                </a:cubicBezTo>
                <a:cubicBezTo>
                  <a:pt x="79" y="353"/>
                  <a:pt x="0" y="274"/>
                  <a:pt x="0" y="177"/>
                </a:cubicBezTo>
              </a:path>
            </a:pathLst>
          </a:custGeom>
          <a:solidFill>
            <a:schemeClr val="accent1"/>
          </a:solidFill>
          <a:ln>
            <a:noFill/>
          </a:ln>
          <a:effectLst/>
        </p:spPr>
        <p:txBody>
          <a:bodyPr wrap="none" anchor="ctr"/>
          <a:lstStyle/>
          <a:p>
            <a:endParaRPr lang="en-US" sz="900" dirty="0">
              <a:latin typeface="DM Sans" pitchFamily="2" charset="77"/>
            </a:endParaRPr>
          </a:p>
        </p:txBody>
      </p:sp>
      <p:sp>
        <p:nvSpPr>
          <p:cNvPr id="364" name="Freeform 363">
            <a:extLst>
              <a:ext uri="{FF2B5EF4-FFF2-40B4-BE49-F238E27FC236}">
                <a16:creationId xmlns:a16="http://schemas.microsoft.com/office/drawing/2014/main" id="{AA21C371-E533-4CB8-9E6F-C301C0DA8985}"/>
              </a:ext>
            </a:extLst>
          </p:cNvPr>
          <p:cNvSpPr>
            <a:spLocks noChangeArrowheads="1"/>
          </p:cNvSpPr>
          <p:nvPr/>
        </p:nvSpPr>
        <p:spPr bwMode="auto">
          <a:xfrm>
            <a:off x="5185201" y="1760521"/>
            <a:ext cx="219718" cy="219718"/>
          </a:xfrm>
          <a:custGeom>
            <a:avLst/>
            <a:gdLst>
              <a:gd name="T0" fmla="*/ 0 w 354"/>
              <a:gd name="T1" fmla="*/ 177 h 354"/>
              <a:gd name="T2" fmla="*/ 177 w 354"/>
              <a:gd name="T3" fmla="*/ 0 h 354"/>
              <a:gd name="T4" fmla="*/ 353 w 354"/>
              <a:gd name="T5" fmla="*/ 177 h 354"/>
              <a:gd name="T6" fmla="*/ 177 w 354"/>
              <a:gd name="T7" fmla="*/ 353 h 354"/>
              <a:gd name="T8" fmla="*/ 0 w 354"/>
              <a:gd name="T9" fmla="*/ 177 h 354"/>
            </a:gdLst>
            <a:ahLst/>
            <a:cxnLst>
              <a:cxn ang="0">
                <a:pos x="T0" y="T1"/>
              </a:cxn>
              <a:cxn ang="0">
                <a:pos x="T2" y="T3"/>
              </a:cxn>
              <a:cxn ang="0">
                <a:pos x="T4" y="T5"/>
              </a:cxn>
              <a:cxn ang="0">
                <a:pos x="T6" y="T7"/>
              </a:cxn>
              <a:cxn ang="0">
                <a:pos x="T8" y="T9"/>
              </a:cxn>
            </a:cxnLst>
            <a:rect l="0" t="0" r="r" b="b"/>
            <a:pathLst>
              <a:path w="354" h="354">
                <a:moveTo>
                  <a:pt x="0" y="177"/>
                </a:moveTo>
                <a:cubicBezTo>
                  <a:pt x="0" y="79"/>
                  <a:pt x="79" y="0"/>
                  <a:pt x="177" y="0"/>
                </a:cubicBezTo>
                <a:cubicBezTo>
                  <a:pt x="275" y="0"/>
                  <a:pt x="353" y="79"/>
                  <a:pt x="353" y="177"/>
                </a:cubicBezTo>
                <a:cubicBezTo>
                  <a:pt x="353" y="274"/>
                  <a:pt x="275" y="353"/>
                  <a:pt x="177" y="353"/>
                </a:cubicBezTo>
                <a:cubicBezTo>
                  <a:pt x="79" y="353"/>
                  <a:pt x="0" y="274"/>
                  <a:pt x="0" y="177"/>
                </a:cubicBezTo>
              </a:path>
            </a:pathLst>
          </a:custGeom>
          <a:solidFill>
            <a:schemeClr val="accent2"/>
          </a:solidFill>
          <a:ln>
            <a:noFill/>
          </a:ln>
          <a:effectLst/>
        </p:spPr>
        <p:txBody>
          <a:bodyPr wrap="none" anchor="ctr"/>
          <a:lstStyle/>
          <a:p>
            <a:endParaRPr lang="en-US" sz="900" dirty="0">
              <a:latin typeface="DM Sans" pitchFamily="2" charset="77"/>
            </a:endParaRPr>
          </a:p>
        </p:txBody>
      </p:sp>
      <p:sp>
        <p:nvSpPr>
          <p:cNvPr id="368" name="Freeform 367">
            <a:extLst>
              <a:ext uri="{FF2B5EF4-FFF2-40B4-BE49-F238E27FC236}">
                <a16:creationId xmlns:a16="http://schemas.microsoft.com/office/drawing/2014/main" id="{82C02EDC-9333-4164-B778-8696DA82B5A9}"/>
              </a:ext>
            </a:extLst>
          </p:cNvPr>
          <p:cNvSpPr>
            <a:spLocks noChangeArrowheads="1"/>
          </p:cNvSpPr>
          <p:nvPr/>
        </p:nvSpPr>
        <p:spPr bwMode="auto">
          <a:xfrm>
            <a:off x="7766089" y="3400163"/>
            <a:ext cx="222463" cy="219718"/>
          </a:xfrm>
          <a:custGeom>
            <a:avLst/>
            <a:gdLst>
              <a:gd name="T0" fmla="*/ 354 w 355"/>
              <a:gd name="T1" fmla="*/ 176 h 354"/>
              <a:gd name="T2" fmla="*/ 177 w 355"/>
              <a:gd name="T3" fmla="*/ 353 h 354"/>
              <a:gd name="T4" fmla="*/ 0 w 355"/>
              <a:gd name="T5" fmla="*/ 176 h 354"/>
              <a:gd name="T6" fmla="*/ 177 w 355"/>
              <a:gd name="T7" fmla="*/ 0 h 354"/>
              <a:gd name="T8" fmla="*/ 354 w 355"/>
              <a:gd name="T9" fmla="*/ 176 h 354"/>
            </a:gdLst>
            <a:ahLst/>
            <a:cxnLst>
              <a:cxn ang="0">
                <a:pos x="T0" y="T1"/>
              </a:cxn>
              <a:cxn ang="0">
                <a:pos x="T2" y="T3"/>
              </a:cxn>
              <a:cxn ang="0">
                <a:pos x="T4" y="T5"/>
              </a:cxn>
              <a:cxn ang="0">
                <a:pos x="T6" y="T7"/>
              </a:cxn>
              <a:cxn ang="0">
                <a:pos x="T8" y="T9"/>
              </a:cxn>
            </a:cxnLst>
            <a:rect l="0" t="0" r="r" b="b"/>
            <a:pathLst>
              <a:path w="355" h="354">
                <a:moveTo>
                  <a:pt x="354" y="176"/>
                </a:moveTo>
                <a:cubicBezTo>
                  <a:pt x="354" y="274"/>
                  <a:pt x="274" y="353"/>
                  <a:pt x="177" y="353"/>
                </a:cubicBezTo>
                <a:cubicBezTo>
                  <a:pt x="79" y="353"/>
                  <a:pt x="0" y="274"/>
                  <a:pt x="0" y="176"/>
                </a:cubicBezTo>
                <a:cubicBezTo>
                  <a:pt x="0" y="78"/>
                  <a:pt x="79" y="0"/>
                  <a:pt x="177" y="0"/>
                </a:cubicBezTo>
                <a:cubicBezTo>
                  <a:pt x="274" y="0"/>
                  <a:pt x="354" y="78"/>
                  <a:pt x="354" y="176"/>
                </a:cubicBezTo>
              </a:path>
            </a:pathLst>
          </a:custGeom>
          <a:solidFill>
            <a:schemeClr val="accent4"/>
          </a:solidFill>
          <a:ln>
            <a:noFill/>
          </a:ln>
          <a:effectLst/>
        </p:spPr>
        <p:txBody>
          <a:bodyPr wrap="none" anchor="ctr"/>
          <a:lstStyle/>
          <a:p>
            <a:endParaRPr lang="en-US" sz="900" dirty="0">
              <a:latin typeface="DM Sans" pitchFamily="2" charset="77"/>
            </a:endParaRPr>
          </a:p>
        </p:txBody>
      </p:sp>
      <p:sp>
        <p:nvSpPr>
          <p:cNvPr id="378" name="Freeform 377">
            <a:extLst>
              <a:ext uri="{FF2B5EF4-FFF2-40B4-BE49-F238E27FC236}">
                <a16:creationId xmlns:a16="http://schemas.microsoft.com/office/drawing/2014/main" id="{CD1928CE-BB3D-447A-A4A2-CCAC614AD978}"/>
              </a:ext>
            </a:extLst>
          </p:cNvPr>
          <p:cNvSpPr>
            <a:spLocks noChangeArrowheads="1"/>
          </p:cNvSpPr>
          <p:nvPr/>
        </p:nvSpPr>
        <p:spPr bwMode="auto">
          <a:xfrm>
            <a:off x="7618371" y="1848408"/>
            <a:ext cx="497110" cy="491619"/>
          </a:xfrm>
          <a:custGeom>
            <a:avLst/>
            <a:gdLst>
              <a:gd name="T0" fmla="*/ 247 w 799"/>
              <a:gd name="T1" fmla="*/ 145 h 791"/>
              <a:gd name="T2" fmla="*/ 260 w 799"/>
              <a:gd name="T3" fmla="*/ 195 h 791"/>
              <a:gd name="T4" fmla="*/ 762 w 799"/>
              <a:gd name="T5" fmla="*/ 318 h 791"/>
              <a:gd name="T6" fmla="*/ 36 w 799"/>
              <a:gd name="T7" fmla="*/ 246 h 791"/>
              <a:gd name="T8" fmla="*/ 762 w 799"/>
              <a:gd name="T9" fmla="*/ 318 h 791"/>
              <a:gd name="T10" fmla="*/ 109 w 799"/>
              <a:gd name="T11" fmla="*/ 754 h 791"/>
              <a:gd name="T12" fmla="*/ 689 w 799"/>
              <a:gd name="T13" fmla="*/ 355 h 791"/>
              <a:gd name="T14" fmla="*/ 252 w 799"/>
              <a:gd name="T15" fmla="*/ 64 h 791"/>
              <a:gd name="T16" fmla="*/ 364 w 799"/>
              <a:gd name="T17" fmla="*/ 87 h 791"/>
              <a:gd name="T18" fmla="*/ 212 w 799"/>
              <a:gd name="T19" fmla="*/ 209 h 791"/>
              <a:gd name="T20" fmla="*/ 210 w 799"/>
              <a:gd name="T21" fmla="*/ 209 h 791"/>
              <a:gd name="T22" fmla="*/ 252 w 799"/>
              <a:gd name="T23" fmla="*/ 64 h 791"/>
              <a:gd name="T24" fmla="*/ 336 w 799"/>
              <a:gd name="T25" fmla="*/ 209 h 791"/>
              <a:gd name="T26" fmla="*/ 575 w 799"/>
              <a:gd name="T27" fmla="*/ 209 h 791"/>
              <a:gd name="T28" fmla="*/ 633 w 799"/>
              <a:gd name="T29" fmla="*/ 136 h 791"/>
              <a:gd name="T30" fmla="*/ 648 w 799"/>
              <a:gd name="T31" fmla="*/ 209 h 791"/>
              <a:gd name="T32" fmla="*/ 607 w 799"/>
              <a:gd name="T33" fmla="*/ 181 h 791"/>
              <a:gd name="T34" fmla="*/ 563 w 799"/>
              <a:gd name="T35" fmla="*/ 156 h 791"/>
              <a:gd name="T36" fmla="*/ 520 w 799"/>
              <a:gd name="T37" fmla="*/ 135 h 791"/>
              <a:gd name="T38" fmla="*/ 589 w 799"/>
              <a:gd name="T39" fmla="*/ 111 h 791"/>
              <a:gd name="T40" fmla="*/ 690 w 799"/>
              <a:gd name="T41" fmla="*/ 209 h 791"/>
              <a:gd name="T42" fmla="*/ 579 w 799"/>
              <a:gd name="T43" fmla="*/ 76 h 791"/>
              <a:gd name="T44" fmla="*/ 319 w 799"/>
              <a:gd name="T45" fmla="*/ 20 h 791"/>
              <a:gd name="T46" fmla="*/ 126 w 799"/>
              <a:gd name="T47" fmla="*/ 209 h 791"/>
              <a:gd name="T48" fmla="*/ 0 w 799"/>
              <a:gd name="T49" fmla="*/ 246 h 791"/>
              <a:gd name="T50" fmla="*/ 36 w 799"/>
              <a:gd name="T51" fmla="*/ 355 h 791"/>
              <a:gd name="T52" fmla="*/ 73 w 799"/>
              <a:gd name="T53" fmla="*/ 754 h 791"/>
              <a:gd name="T54" fmla="*/ 689 w 799"/>
              <a:gd name="T55" fmla="*/ 790 h 791"/>
              <a:gd name="T56" fmla="*/ 726 w 799"/>
              <a:gd name="T57" fmla="*/ 355 h 791"/>
              <a:gd name="T58" fmla="*/ 798 w 799"/>
              <a:gd name="T59" fmla="*/ 318 h 791"/>
              <a:gd name="T60" fmla="*/ 762 w 799"/>
              <a:gd name="T61" fmla="*/ 209 h 791"/>
              <a:gd name="T62" fmla="*/ 508 w 799"/>
              <a:gd name="T63" fmla="*/ 464 h 791"/>
              <a:gd name="T64" fmla="*/ 290 w 799"/>
              <a:gd name="T65" fmla="*/ 500 h 791"/>
              <a:gd name="T66" fmla="*/ 290 w 799"/>
              <a:gd name="T67" fmla="*/ 536 h 791"/>
              <a:gd name="T68" fmla="*/ 544 w 799"/>
              <a:gd name="T69" fmla="*/ 500 h 791"/>
              <a:gd name="T70" fmla="*/ 508 w 799"/>
              <a:gd name="T71" fmla="*/ 427 h 791"/>
              <a:gd name="T72" fmla="*/ 253 w 799"/>
              <a:gd name="T73" fmla="*/ 464 h 791"/>
              <a:gd name="T74" fmla="*/ 290 w 799"/>
              <a:gd name="T75" fmla="*/ 536 h 791"/>
              <a:gd name="T76" fmla="*/ 283 w 799"/>
              <a:gd name="T77" fmla="*/ 83 h 791"/>
              <a:gd name="T78" fmla="*/ 296 w 799"/>
              <a:gd name="T79" fmla="*/ 132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9" h="791">
                <a:moveTo>
                  <a:pt x="278" y="163"/>
                </a:moveTo>
                <a:lnTo>
                  <a:pt x="247" y="145"/>
                </a:lnTo>
                <a:lnTo>
                  <a:pt x="228" y="177"/>
                </a:lnTo>
                <a:lnTo>
                  <a:pt x="260" y="195"/>
                </a:lnTo>
                <a:lnTo>
                  <a:pt x="278" y="163"/>
                </a:lnTo>
                <a:close/>
                <a:moveTo>
                  <a:pt x="762" y="318"/>
                </a:moveTo>
                <a:lnTo>
                  <a:pt x="36" y="318"/>
                </a:lnTo>
                <a:lnTo>
                  <a:pt x="36" y="246"/>
                </a:lnTo>
                <a:lnTo>
                  <a:pt x="762" y="246"/>
                </a:lnTo>
                <a:lnTo>
                  <a:pt x="762" y="318"/>
                </a:lnTo>
                <a:close/>
                <a:moveTo>
                  <a:pt x="689" y="754"/>
                </a:moveTo>
                <a:lnTo>
                  <a:pt x="109" y="754"/>
                </a:lnTo>
                <a:lnTo>
                  <a:pt x="109" y="355"/>
                </a:lnTo>
                <a:lnTo>
                  <a:pt x="689" y="355"/>
                </a:lnTo>
                <a:lnTo>
                  <a:pt x="689" y="754"/>
                </a:lnTo>
                <a:close/>
                <a:moveTo>
                  <a:pt x="252" y="64"/>
                </a:moveTo>
                <a:cubicBezTo>
                  <a:pt x="262" y="47"/>
                  <a:pt x="284" y="41"/>
                  <a:pt x="301" y="51"/>
                </a:cubicBezTo>
                <a:lnTo>
                  <a:pt x="364" y="87"/>
                </a:lnTo>
                <a:lnTo>
                  <a:pt x="293" y="209"/>
                </a:lnTo>
                <a:lnTo>
                  <a:pt x="212" y="209"/>
                </a:lnTo>
                <a:lnTo>
                  <a:pt x="210" y="208"/>
                </a:lnTo>
                <a:lnTo>
                  <a:pt x="210" y="209"/>
                </a:lnTo>
                <a:lnTo>
                  <a:pt x="168" y="209"/>
                </a:lnTo>
                <a:lnTo>
                  <a:pt x="252" y="64"/>
                </a:lnTo>
                <a:close/>
                <a:moveTo>
                  <a:pt x="575" y="209"/>
                </a:moveTo>
                <a:lnTo>
                  <a:pt x="336" y="209"/>
                </a:lnTo>
                <a:lnTo>
                  <a:pt x="395" y="105"/>
                </a:lnTo>
                <a:lnTo>
                  <a:pt x="575" y="209"/>
                </a:lnTo>
                <a:close/>
                <a:moveTo>
                  <a:pt x="589" y="111"/>
                </a:moveTo>
                <a:cubicBezTo>
                  <a:pt x="608" y="105"/>
                  <a:pt x="628" y="117"/>
                  <a:pt x="633" y="136"/>
                </a:cubicBezTo>
                <a:lnTo>
                  <a:pt x="652" y="209"/>
                </a:lnTo>
                <a:lnTo>
                  <a:pt x="648" y="209"/>
                </a:lnTo>
                <a:lnTo>
                  <a:pt x="602" y="182"/>
                </a:lnTo>
                <a:lnTo>
                  <a:pt x="607" y="181"/>
                </a:lnTo>
                <a:lnTo>
                  <a:pt x="598" y="146"/>
                </a:lnTo>
                <a:lnTo>
                  <a:pt x="563" y="156"/>
                </a:lnTo>
                <a:lnTo>
                  <a:pt x="564" y="161"/>
                </a:lnTo>
                <a:lnTo>
                  <a:pt x="520" y="135"/>
                </a:lnTo>
                <a:lnTo>
                  <a:pt x="518" y="130"/>
                </a:lnTo>
                <a:lnTo>
                  <a:pt x="589" y="111"/>
                </a:lnTo>
                <a:close/>
                <a:moveTo>
                  <a:pt x="762" y="209"/>
                </a:moveTo>
                <a:lnTo>
                  <a:pt x="690" y="209"/>
                </a:lnTo>
                <a:lnTo>
                  <a:pt x="668" y="127"/>
                </a:lnTo>
                <a:cubicBezTo>
                  <a:pt x="658" y="88"/>
                  <a:pt x="618" y="66"/>
                  <a:pt x="579" y="76"/>
                </a:cubicBezTo>
                <a:lnTo>
                  <a:pt x="468" y="105"/>
                </a:lnTo>
                <a:lnTo>
                  <a:pt x="319" y="20"/>
                </a:lnTo>
                <a:cubicBezTo>
                  <a:pt x="285" y="0"/>
                  <a:pt x="240" y="11"/>
                  <a:pt x="220" y="46"/>
                </a:cubicBezTo>
                <a:lnTo>
                  <a:pt x="126" y="209"/>
                </a:lnTo>
                <a:lnTo>
                  <a:pt x="36" y="209"/>
                </a:lnTo>
                <a:cubicBezTo>
                  <a:pt x="16" y="209"/>
                  <a:pt x="0" y="226"/>
                  <a:pt x="0" y="246"/>
                </a:cubicBezTo>
                <a:lnTo>
                  <a:pt x="0" y="318"/>
                </a:lnTo>
                <a:cubicBezTo>
                  <a:pt x="0" y="338"/>
                  <a:pt x="16" y="355"/>
                  <a:pt x="36" y="355"/>
                </a:cubicBezTo>
                <a:lnTo>
                  <a:pt x="73" y="355"/>
                </a:lnTo>
                <a:lnTo>
                  <a:pt x="73" y="754"/>
                </a:lnTo>
                <a:cubicBezTo>
                  <a:pt x="73" y="774"/>
                  <a:pt x="89" y="790"/>
                  <a:pt x="109" y="790"/>
                </a:cubicBezTo>
                <a:lnTo>
                  <a:pt x="689" y="790"/>
                </a:lnTo>
                <a:cubicBezTo>
                  <a:pt x="709" y="790"/>
                  <a:pt x="726" y="774"/>
                  <a:pt x="726" y="754"/>
                </a:cubicBezTo>
                <a:lnTo>
                  <a:pt x="726" y="355"/>
                </a:lnTo>
                <a:lnTo>
                  <a:pt x="762" y="355"/>
                </a:lnTo>
                <a:cubicBezTo>
                  <a:pt x="782" y="355"/>
                  <a:pt x="798" y="338"/>
                  <a:pt x="798" y="318"/>
                </a:cubicBezTo>
                <a:lnTo>
                  <a:pt x="798" y="246"/>
                </a:lnTo>
                <a:cubicBezTo>
                  <a:pt x="798" y="226"/>
                  <a:pt x="782" y="209"/>
                  <a:pt x="762" y="209"/>
                </a:cubicBezTo>
                <a:close/>
                <a:moveTo>
                  <a:pt x="290" y="464"/>
                </a:moveTo>
                <a:lnTo>
                  <a:pt x="508" y="464"/>
                </a:lnTo>
                <a:lnTo>
                  <a:pt x="508" y="500"/>
                </a:lnTo>
                <a:lnTo>
                  <a:pt x="290" y="500"/>
                </a:lnTo>
                <a:lnTo>
                  <a:pt x="290" y="464"/>
                </a:lnTo>
                <a:close/>
                <a:moveTo>
                  <a:pt x="290" y="536"/>
                </a:moveTo>
                <a:lnTo>
                  <a:pt x="508" y="536"/>
                </a:lnTo>
                <a:cubicBezTo>
                  <a:pt x="527" y="536"/>
                  <a:pt x="544" y="520"/>
                  <a:pt x="544" y="500"/>
                </a:cubicBezTo>
                <a:lnTo>
                  <a:pt x="544" y="464"/>
                </a:lnTo>
                <a:cubicBezTo>
                  <a:pt x="544" y="444"/>
                  <a:pt x="527" y="427"/>
                  <a:pt x="508" y="427"/>
                </a:cubicBezTo>
                <a:lnTo>
                  <a:pt x="290" y="427"/>
                </a:lnTo>
                <a:cubicBezTo>
                  <a:pt x="270" y="427"/>
                  <a:pt x="253" y="444"/>
                  <a:pt x="253" y="464"/>
                </a:cubicBezTo>
                <a:lnTo>
                  <a:pt x="253" y="500"/>
                </a:lnTo>
                <a:cubicBezTo>
                  <a:pt x="253" y="520"/>
                  <a:pt x="270" y="536"/>
                  <a:pt x="290" y="536"/>
                </a:cubicBezTo>
                <a:close/>
                <a:moveTo>
                  <a:pt x="314" y="100"/>
                </a:moveTo>
                <a:lnTo>
                  <a:pt x="283" y="83"/>
                </a:lnTo>
                <a:lnTo>
                  <a:pt x="264" y="114"/>
                </a:lnTo>
                <a:lnTo>
                  <a:pt x="296" y="132"/>
                </a:lnTo>
                <a:lnTo>
                  <a:pt x="314" y="100"/>
                </a:lnTo>
                <a:close/>
              </a:path>
            </a:pathLst>
          </a:custGeom>
          <a:solidFill>
            <a:schemeClr val="bg1"/>
          </a:solidFill>
          <a:ln>
            <a:noFill/>
          </a:ln>
          <a:effectLst/>
        </p:spPr>
        <p:txBody>
          <a:bodyPr wrap="none" anchor="ctr"/>
          <a:lstStyle/>
          <a:p>
            <a:endParaRPr lang="en-US" sz="900" dirty="0">
              <a:latin typeface="DM Sans" pitchFamily="2" charset="77"/>
            </a:endParaRPr>
          </a:p>
        </p:txBody>
      </p:sp>
      <p:sp>
        <p:nvSpPr>
          <p:cNvPr id="379" name="Freeform 378">
            <a:extLst>
              <a:ext uri="{FF2B5EF4-FFF2-40B4-BE49-F238E27FC236}">
                <a16:creationId xmlns:a16="http://schemas.microsoft.com/office/drawing/2014/main" id="{0415D4D4-3347-454F-9560-1030D4AEEC08}"/>
              </a:ext>
            </a:extLst>
          </p:cNvPr>
          <p:cNvSpPr>
            <a:spLocks noChangeArrowheads="1"/>
          </p:cNvSpPr>
          <p:nvPr/>
        </p:nvSpPr>
        <p:spPr bwMode="auto">
          <a:xfrm>
            <a:off x="2537606" y="4125230"/>
            <a:ext cx="409223" cy="497110"/>
          </a:xfrm>
          <a:custGeom>
            <a:avLst/>
            <a:gdLst>
              <a:gd name="T0" fmla="*/ 128 w 655"/>
              <a:gd name="T1" fmla="*/ 472 h 799"/>
              <a:gd name="T2" fmla="*/ 363 w 655"/>
              <a:gd name="T3" fmla="*/ 454 h 799"/>
              <a:gd name="T4" fmla="*/ 128 w 655"/>
              <a:gd name="T5" fmla="*/ 436 h 799"/>
              <a:gd name="T6" fmla="*/ 509 w 655"/>
              <a:gd name="T7" fmla="*/ 145 h 799"/>
              <a:gd name="T8" fmla="*/ 603 w 655"/>
              <a:gd name="T9" fmla="*/ 145 h 799"/>
              <a:gd name="T10" fmla="*/ 527 w 655"/>
              <a:gd name="T11" fmla="*/ 0 h 799"/>
              <a:gd name="T12" fmla="*/ 182 w 655"/>
              <a:gd name="T13" fmla="*/ 73 h 799"/>
              <a:gd name="T14" fmla="*/ 200 w 655"/>
              <a:gd name="T15" fmla="*/ 145 h 799"/>
              <a:gd name="T16" fmla="*/ 218 w 655"/>
              <a:gd name="T17" fmla="*/ 73 h 799"/>
              <a:gd name="T18" fmla="*/ 472 w 655"/>
              <a:gd name="T19" fmla="*/ 37 h 799"/>
              <a:gd name="T20" fmla="*/ 509 w 655"/>
              <a:gd name="T21" fmla="*/ 182 h 799"/>
              <a:gd name="T22" fmla="*/ 618 w 655"/>
              <a:gd name="T23" fmla="*/ 545 h 799"/>
              <a:gd name="T24" fmla="*/ 527 w 655"/>
              <a:gd name="T25" fmla="*/ 581 h 799"/>
              <a:gd name="T26" fmla="*/ 527 w 655"/>
              <a:gd name="T27" fmla="*/ 617 h 799"/>
              <a:gd name="T28" fmla="*/ 654 w 655"/>
              <a:gd name="T29" fmla="*/ 545 h 799"/>
              <a:gd name="T30" fmla="*/ 527 w 655"/>
              <a:gd name="T31" fmla="*/ 0 h 799"/>
              <a:gd name="T32" fmla="*/ 327 w 655"/>
              <a:gd name="T33" fmla="*/ 221 h 799"/>
              <a:gd name="T34" fmla="*/ 327 w 655"/>
              <a:gd name="T35" fmla="*/ 327 h 799"/>
              <a:gd name="T36" fmla="*/ 400 w 655"/>
              <a:gd name="T37" fmla="*/ 763 h 799"/>
              <a:gd name="T38" fmla="*/ 37 w 655"/>
              <a:gd name="T39" fmla="*/ 726 h 799"/>
              <a:gd name="T40" fmla="*/ 73 w 655"/>
              <a:gd name="T41" fmla="*/ 218 h 799"/>
              <a:gd name="T42" fmla="*/ 291 w 655"/>
              <a:gd name="T43" fmla="*/ 327 h 799"/>
              <a:gd name="T44" fmla="*/ 436 w 655"/>
              <a:gd name="T45" fmla="*/ 363 h 799"/>
              <a:gd name="T46" fmla="*/ 73 w 655"/>
              <a:gd name="T47" fmla="*/ 182 h 799"/>
              <a:gd name="T48" fmla="*/ 0 w 655"/>
              <a:gd name="T49" fmla="*/ 726 h 799"/>
              <a:gd name="T50" fmla="*/ 400 w 655"/>
              <a:gd name="T51" fmla="*/ 798 h 799"/>
              <a:gd name="T52" fmla="*/ 472 w 655"/>
              <a:gd name="T53" fmla="*/ 327 h 799"/>
              <a:gd name="T54" fmla="*/ 73 w 655"/>
              <a:gd name="T55" fmla="*/ 182 h 799"/>
              <a:gd name="T56" fmla="*/ 200 w 655"/>
              <a:gd name="T57" fmla="*/ 363 h 799"/>
              <a:gd name="T58" fmla="*/ 200 w 655"/>
              <a:gd name="T59" fmla="*/ 327 h 799"/>
              <a:gd name="T60" fmla="*/ 109 w 655"/>
              <a:gd name="T61" fmla="*/ 345 h 799"/>
              <a:gd name="T62" fmla="*/ 273 w 655"/>
              <a:gd name="T63" fmla="*/ 654 h 799"/>
              <a:gd name="T64" fmla="*/ 109 w 655"/>
              <a:gd name="T65" fmla="*/ 671 h 799"/>
              <a:gd name="T66" fmla="*/ 273 w 655"/>
              <a:gd name="T67" fmla="*/ 690 h 799"/>
              <a:gd name="T68" fmla="*/ 273 w 655"/>
              <a:gd name="T69" fmla="*/ 654 h 799"/>
              <a:gd name="T70" fmla="*/ 128 w 655"/>
              <a:gd name="T71" fmla="*/ 545 h 799"/>
              <a:gd name="T72" fmla="*/ 128 w 655"/>
              <a:gd name="T73" fmla="*/ 581 h 799"/>
              <a:gd name="T74" fmla="*/ 363 w 655"/>
              <a:gd name="T75" fmla="*/ 562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5" h="799">
                <a:moveTo>
                  <a:pt x="109" y="454"/>
                </a:moveTo>
                <a:cubicBezTo>
                  <a:pt x="109" y="464"/>
                  <a:pt x="117" y="472"/>
                  <a:pt x="128" y="472"/>
                </a:cubicBezTo>
                <a:lnTo>
                  <a:pt x="345" y="472"/>
                </a:lnTo>
                <a:cubicBezTo>
                  <a:pt x="355" y="472"/>
                  <a:pt x="363" y="464"/>
                  <a:pt x="363" y="454"/>
                </a:cubicBezTo>
                <a:cubicBezTo>
                  <a:pt x="363" y="444"/>
                  <a:pt x="355" y="436"/>
                  <a:pt x="345" y="436"/>
                </a:cubicBezTo>
                <a:lnTo>
                  <a:pt x="128" y="436"/>
                </a:lnTo>
                <a:cubicBezTo>
                  <a:pt x="117" y="436"/>
                  <a:pt x="109" y="444"/>
                  <a:pt x="109" y="454"/>
                </a:cubicBezTo>
                <a:close/>
                <a:moveTo>
                  <a:pt x="509" y="145"/>
                </a:moveTo>
                <a:lnTo>
                  <a:pt x="509" y="40"/>
                </a:lnTo>
                <a:lnTo>
                  <a:pt x="603" y="145"/>
                </a:lnTo>
                <a:lnTo>
                  <a:pt x="509" y="145"/>
                </a:lnTo>
                <a:close/>
                <a:moveTo>
                  <a:pt x="527" y="0"/>
                </a:moveTo>
                <a:lnTo>
                  <a:pt x="254" y="0"/>
                </a:lnTo>
                <a:cubicBezTo>
                  <a:pt x="215" y="0"/>
                  <a:pt x="182" y="33"/>
                  <a:pt x="182" y="73"/>
                </a:cubicBezTo>
                <a:lnTo>
                  <a:pt x="182" y="127"/>
                </a:lnTo>
                <a:cubicBezTo>
                  <a:pt x="182" y="137"/>
                  <a:pt x="190" y="145"/>
                  <a:pt x="200" y="145"/>
                </a:cubicBezTo>
                <a:cubicBezTo>
                  <a:pt x="210" y="145"/>
                  <a:pt x="218" y="137"/>
                  <a:pt x="218" y="127"/>
                </a:cubicBezTo>
                <a:lnTo>
                  <a:pt x="218" y="73"/>
                </a:lnTo>
                <a:cubicBezTo>
                  <a:pt x="218" y="53"/>
                  <a:pt x="235" y="37"/>
                  <a:pt x="254" y="37"/>
                </a:cubicBezTo>
                <a:lnTo>
                  <a:pt x="472" y="37"/>
                </a:lnTo>
                <a:lnTo>
                  <a:pt x="472" y="145"/>
                </a:lnTo>
                <a:cubicBezTo>
                  <a:pt x="472" y="166"/>
                  <a:pt x="488" y="182"/>
                  <a:pt x="509" y="182"/>
                </a:cubicBezTo>
                <a:lnTo>
                  <a:pt x="618" y="182"/>
                </a:lnTo>
                <a:lnTo>
                  <a:pt x="618" y="545"/>
                </a:lnTo>
                <a:cubicBezTo>
                  <a:pt x="618" y="564"/>
                  <a:pt x="601" y="581"/>
                  <a:pt x="581" y="581"/>
                </a:cubicBezTo>
                <a:lnTo>
                  <a:pt x="527" y="581"/>
                </a:lnTo>
                <a:cubicBezTo>
                  <a:pt x="517" y="581"/>
                  <a:pt x="509" y="589"/>
                  <a:pt x="509" y="599"/>
                </a:cubicBezTo>
                <a:cubicBezTo>
                  <a:pt x="509" y="609"/>
                  <a:pt x="517" y="617"/>
                  <a:pt x="527" y="617"/>
                </a:cubicBezTo>
                <a:lnTo>
                  <a:pt x="581" y="617"/>
                </a:lnTo>
                <a:cubicBezTo>
                  <a:pt x="621" y="617"/>
                  <a:pt x="654" y="585"/>
                  <a:pt x="654" y="545"/>
                </a:cubicBezTo>
                <a:lnTo>
                  <a:pt x="654" y="145"/>
                </a:lnTo>
                <a:lnTo>
                  <a:pt x="527" y="0"/>
                </a:lnTo>
                <a:close/>
                <a:moveTo>
                  <a:pt x="327" y="327"/>
                </a:moveTo>
                <a:lnTo>
                  <a:pt x="327" y="221"/>
                </a:lnTo>
                <a:lnTo>
                  <a:pt x="422" y="327"/>
                </a:lnTo>
                <a:lnTo>
                  <a:pt x="327" y="327"/>
                </a:lnTo>
                <a:close/>
                <a:moveTo>
                  <a:pt x="436" y="726"/>
                </a:moveTo>
                <a:cubicBezTo>
                  <a:pt x="436" y="746"/>
                  <a:pt x="420" y="763"/>
                  <a:pt x="400" y="763"/>
                </a:cubicBezTo>
                <a:lnTo>
                  <a:pt x="73" y="763"/>
                </a:lnTo>
                <a:cubicBezTo>
                  <a:pt x="53" y="763"/>
                  <a:pt x="37" y="746"/>
                  <a:pt x="37" y="726"/>
                </a:cubicBezTo>
                <a:lnTo>
                  <a:pt x="37" y="254"/>
                </a:lnTo>
                <a:cubicBezTo>
                  <a:pt x="37" y="234"/>
                  <a:pt x="53" y="218"/>
                  <a:pt x="73" y="218"/>
                </a:cubicBezTo>
                <a:lnTo>
                  <a:pt x="291" y="218"/>
                </a:lnTo>
                <a:lnTo>
                  <a:pt x="291" y="327"/>
                </a:lnTo>
                <a:cubicBezTo>
                  <a:pt x="291" y="347"/>
                  <a:pt x="307" y="363"/>
                  <a:pt x="327" y="363"/>
                </a:cubicBezTo>
                <a:lnTo>
                  <a:pt x="436" y="363"/>
                </a:lnTo>
                <a:lnTo>
                  <a:pt x="436" y="726"/>
                </a:lnTo>
                <a:close/>
                <a:moveTo>
                  <a:pt x="73" y="182"/>
                </a:moveTo>
                <a:cubicBezTo>
                  <a:pt x="33" y="182"/>
                  <a:pt x="0" y="214"/>
                  <a:pt x="0" y="254"/>
                </a:cubicBezTo>
                <a:lnTo>
                  <a:pt x="0" y="726"/>
                </a:lnTo>
                <a:cubicBezTo>
                  <a:pt x="0" y="766"/>
                  <a:pt x="33" y="798"/>
                  <a:pt x="73" y="798"/>
                </a:cubicBezTo>
                <a:lnTo>
                  <a:pt x="400" y="798"/>
                </a:lnTo>
                <a:cubicBezTo>
                  <a:pt x="440" y="798"/>
                  <a:pt x="472" y="766"/>
                  <a:pt x="472" y="726"/>
                </a:cubicBezTo>
                <a:lnTo>
                  <a:pt x="472" y="327"/>
                </a:lnTo>
                <a:lnTo>
                  <a:pt x="345" y="182"/>
                </a:lnTo>
                <a:lnTo>
                  <a:pt x="73" y="182"/>
                </a:lnTo>
                <a:close/>
                <a:moveTo>
                  <a:pt x="128" y="363"/>
                </a:moveTo>
                <a:lnTo>
                  <a:pt x="200" y="363"/>
                </a:lnTo>
                <a:cubicBezTo>
                  <a:pt x="210" y="363"/>
                  <a:pt x="218" y="355"/>
                  <a:pt x="218" y="345"/>
                </a:cubicBezTo>
                <a:cubicBezTo>
                  <a:pt x="218" y="335"/>
                  <a:pt x="210" y="327"/>
                  <a:pt x="200" y="327"/>
                </a:cubicBezTo>
                <a:lnTo>
                  <a:pt x="128" y="327"/>
                </a:lnTo>
                <a:cubicBezTo>
                  <a:pt x="117" y="327"/>
                  <a:pt x="109" y="335"/>
                  <a:pt x="109" y="345"/>
                </a:cubicBezTo>
                <a:cubicBezTo>
                  <a:pt x="109" y="355"/>
                  <a:pt x="117" y="363"/>
                  <a:pt x="128" y="363"/>
                </a:cubicBezTo>
                <a:close/>
                <a:moveTo>
                  <a:pt x="273" y="654"/>
                </a:moveTo>
                <a:lnTo>
                  <a:pt x="128" y="654"/>
                </a:lnTo>
                <a:cubicBezTo>
                  <a:pt x="117" y="654"/>
                  <a:pt x="109" y="661"/>
                  <a:pt x="109" y="671"/>
                </a:cubicBezTo>
                <a:cubicBezTo>
                  <a:pt x="109" y="682"/>
                  <a:pt x="117" y="690"/>
                  <a:pt x="128" y="690"/>
                </a:cubicBezTo>
                <a:lnTo>
                  <a:pt x="273" y="690"/>
                </a:lnTo>
                <a:cubicBezTo>
                  <a:pt x="283" y="690"/>
                  <a:pt x="291" y="682"/>
                  <a:pt x="291" y="671"/>
                </a:cubicBezTo>
                <a:cubicBezTo>
                  <a:pt x="291" y="661"/>
                  <a:pt x="283" y="654"/>
                  <a:pt x="273" y="654"/>
                </a:cubicBezTo>
                <a:close/>
                <a:moveTo>
                  <a:pt x="345" y="545"/>
                </a:moveTo>
                <a:lnTo>
                  <a:pt x="128" y="545"/>
                </a:lnTo>
                <a:cubicBezTo>
                  <a:pt x="117" y="545"/>
                  <a:pt x="109" y="553"/>
                  <a:pt x="109" y="562"/>
                </a:cubicBezTo>
                <a:cubicBezTo>
                  <a:pt x="109" y="573"/>
                  <a:pt x="117" y="581"/>
                  <a:pt x="128" y="581"/>
                </a:cubicBezTo>
                <a:lnTo>
                  <a:pt x="345" y="581"/>
                </a:lnTo>
                <a:cubicBezTo>
                  <a:pt x="355" y="581"/>
                  <a:pt x="363" y="573"/>
                  <a:pt x="363" y="562"/>
                </a:cubicBezTo>
                <a:cubicBezTo>
                  <a:pt x="363" y="553"/>
                  <a:pt x="355" y="545"/>
                  <a:pt x="345" y="545"/>
                </a:cubicBezTo>
                <a:close/>
              </a:path>
            </a:pathLst>
          </a:custGeom>
          <a:solidFill>
            <a:schemeClr val="bg1"/>
          </a:solidFill>
          <a:ln>
            <a:noFill/>
          </a:ln>
          <a:effectLst/>
        </p:spPr>
        <p:txBody>
          <a:bodyPr wrap="none" anchor="ctr"/>
          <a:lstStyle/>
          <a:p>
            <a:endParaRPr lang="en-US" sz="900" dirty="0">
              <a:latin typeface="DM Sans" pitchFamily="2" charset="77"/>
            </a:endParaRPr>
          </a:p>
        </p:txBody>
      </p:sp>
      <p:sp>
        <p:nvSpPr>
          <p:cNvPr id="380" name="Freeform 379">
            <a:extLst>
              <a:ext uri="{FF2B5EF4-FFF2-40B4-BE49-F238E27FC236}">
                <a16:creationId xmlns:a16="http://schemas.microsoft.com/office/drawing/2014/main" id="{72101928-9551-4C2F-B9F1-E6AB80050471}"/>
              </a:ext>
            </a:extLst>
          </p:cNvPr>
          <p:cNvSpPr>
            <a:spLocks noChangeArrowheads="1"/>
          </p:cNvSpPr>
          <p:nvPr/>
        </p:nvSpPr>
        <p:spPr bwMode="auto">
          <a:xfrm>
            <a:off x="5045131" y="3018403"/>
            <a:ext cx="497112" cy="497112"/>
          </a:xfrm>
          <a:custGeom>
            <a:avLst/>
            <a:gdLst>
              <a:gd name="T0" fmla="*/ 742 w 799"/>
              <a:gd name="T1" fmla="*/ 319 h 799"/>
              <a:gd name="T2" fmla="*/ 634 w 799"/>
              <a:gd name="T3" fmla="*/ 273 h 799"/>
              <a:gd name="T4" fmla="*/ 601 w 799"/>
              <a:gd name="T5" fmla="*/ 254 h 799"/>
              <a:gd name="T6" fmla="*/ 479 w 799"/>
              <a:gd name="T7" fmla="*/ 314 h 799"/>
              <a:gd name="T8" fmla="*/ 408 w 799"/>
              <a:gd name="T9" fmla="*/ 408 h 799"/>
              <a:gd name="T10" fmla="*/ 334 w 799"/>
              <a:gd name="T11" fmla="*/ 407 h 799"/>
              <a:gd name="T12" fmla="*/ 290 w 799"/>
              <a:gd name="T13" fmla="*/ 536 h 799"/>
              <a:gd name="T14" fmla="*/ 307 w 799"/>
              <a:gd name="T15" fmla="*/ 653 h 799"/>
              <a:gd name="T16" fmla="*/ 254 w 799"/>
              <a:gd name="T17" fmla="*/ 705 h 799"/>
              <a:gd name="T18" fmla="*/ 72 w 799"/>
              <a:gd name="T19" fmla="*/ 762 h 799"/>
              <a:gd name="T20" fmla="*/ 36 w 799"/>
              <a:gd name="T21" fmla="*/ 417 h 799"/>
              <a:gd name="T22" fmla="*/ 98 w 799"/>
              <a:gd name="T23" fmla="*/ 391 h 799"/>
              <a:gd name="T24" fmla="*/ 191 w 799"/>
              <a:gd name="T25" fmla="*/ 317 h 799"/>
              <a:gd name="T26" fmla="*/ 247 w 799"/>
              <a:gd name="T27" fmla="*/ 344 h 799"/>
              <a:gd name="T28" fmla="*/ 338 w 799"/>
              <a:gd name="T29" fmla="*/ 262 h 799"/>
              <a:gd name="T30" fmla="*/ 317 w 799"/>
              <a:gd name="T31" fmla="*/ 191 h 799"/>
              <a:gd name="T32" fmla="*/ 391 w 799"/>
              <a:gd name="T33" fmla="*/ 98 h 799"/>
              <a:gd name="T34" fmla="*/ 417 w 799"/>
              <a:gd name="T35" fmla="*/ 36 h 799"/>
              <a:gd name="T36" fmla="*/ 762 w 799"/>
              <a:gd name="T37" fmla="*/ 72 h 799"/>
              <a:gd name="T38" fmla="*/ 762 w 799"/>
              <a:gd name="T39" fmla="*/ 465 h 799"/>
              <a:gd name="T40" fmla="*/ 435 w 799"/>
              <a:gd name="T41" fmla="*/ 653 h 799"/>
              <a:gd name="T42" fmla="*/ 306 w 799"/>
              <a:gd name="T43" fmla="*/ 762 h 799"/>
              <a:gd name="T44" fmla="*/ 325 w 799"/>
              <a:gd name="T45" fmla="*/ 685 h 799"/>
              <a:gd name="T46" fmla="*/ 354 w 799"/>
              <a:gd name="T47" fmla="*/ 573 h 799"/>
              <a:gd name="T48" fmla="*/ 317 w 799"/>
              <a:gd name="T49" fmla="*/ 511 h 799"/>
              <a:gd name="T50" fmla="*/ 361 w 799"/>
              <a:gd name="T51" fmla="*/ 433 h 799"/>
              <a:gd name="T52" fmla="*/ 434 w 799"/>
              <a:gd name="T53" fmla="*/ 434 h 799"/>
              <a:gd name="T54" fmla="*/ 517 w 799"/>
              <a:gd name="T55" fmla="*/ 353 h 799"/>
              <a:gd name="T56" fmla="*/ 602 w 799"/>
              <a:gd name="T57" fmla="*/ 291 h 799"/>
              <a:gd name="T58" fmla="*/ 635 w 799"/>
              <a:gd name="T59" fmla="*/ 339 h 799"/>
              <a:gd name="T60" fmla="*/ 733 w 799"/>
              <a:gd name="T61" fmla="*/ 354 h 799"/>
              <a:gd name="T62" fmla="*/ 762 w 799"/>
              <a:gd name="T63" fmla="*/ 465 h 799"/>
              <a:gd name="T64" fmla="*/ 706 w 799"/>
              <a:gd name="T65" fmla="*/ 603 h 799"/>
              <a:gd name="T66" fmla="*/ 600 w 799"/>
              <a:gd name="T67" fmla="*/ 603 h 799"/>
              <a:gd name="T68" fmla="*/ 653 w 799"/>
              <a:gd name="T69" fmla="*/ 471 h 799"/>
              <a:gd name="T70" fmla="*/ 762 w 799"/>
              <a:gd name="T71" fmla="*/ 572 h 799"/>
              <a:gd name="T72" fmla="*/ 726 w 799"/>
              <a:gd name="T73" fmla="*/ 762 h 799"/>
              <a:gd name="T74" fmla="*/ 671 w 799"/>
              <a:gd name="T75" fmla="*/ 723 h 799"/>
              <a:gd name="T76" fmla="*/ 723 w 799"/>
              <a:gd name="T77" fmla="*/ 635 h 799"/>
              <a:gd name="T78" fmla="*/ 762 w 799"/>
              <a:gd name="T79" fmla="*/ 726 h 799"/>
              <a:gd name="T80" fmla="*/ 653 w 799"/>
              <a:gd name="T81" fmla="*/ 617 h 799"/>
              <a:gd name="T82" fmla="*/ 653 w 799"/>
              <a:gd name="T83" fmla="*/ 689 h 799"/>
              <a:gd name="T84" fmla="*/ 635 w 799"/>
              <a:gd name="T85" fmla="*/ 762 h 799"/>
              <a:gd name="T86" fmla="*/ 471 w 799"/>
              <a:gd name="T87" fmla="*/ 653 h 799"/>
              <a:gd name="T88" fmla="*/ 583 w 799"/>
              <a:gd name="T89" fmla="*/ 635 h 799"/>
              <a:gd name="T90" fmla="*/ 635 w 799"/>
              <a:gd name="T91" fmla="*/ 723 h 799"/>
              <a:gd name="T92" fmla="*/ 36 w 799"/>
              <a:gd name="T93" fmla="*/ 199 h 799"/>
              <a:gd name="T94" fmla="*/ 381 w 799"/>
              <a:gd name="T95" fmla="*/ 36 h 799"/>
              <a:gd name="T96" fmla="*/ 380 w 799"/>
              <a:gd name="T97" fmla="*/ 63 h 799"/>
              <a:gd name="T98" fmla="*/ 317 w 799"/>
              <a:gd name="T99" fmla="*/ 98 h 799"/>
              <a:gd name="T100" fmla="*/ 286 w 799"/>
              <a:gd name="T101" fmla="*/ 210 h 799"/>
              <a:gd name="T102" fmla="*/ 243 w 799"/>
              <a:gd name="T103" fmla="*/ 306 h 799"/>
              <a:gd name="T104" fmla="*/ 191 w 799"/>
              <a:gd name="T105" fmla="*/ 281 h 799"/>
              <a:gd name="T106" fmla="*/ 98 w 799"/>
              <a:gd name="T107" fmla="*/ 317 h 799"/>
              <a:gd name="T108" fmla="*/ 63 w 799"/>
              <a:gd name="T109" fmla="*/ 380 h 799"/>
              <a:gd name="T110" fmla="*/ 36 w 799"/>
              <a:gd name="T111" fmla="*/ 381 h 799"/>
              <a:gd name="T112" fmla="*/ 36 w 799"/>
              <a:gd name="T113" fmla="*/ 72 h 799"/>
              <a:gd name="T114" fmla="*/ 162 w 799"/>
              <a:gd name="T115" fmla="*/ 36 h 799"/>
              <a:gd name="T116" fmla="*/ 36 w 799"/>
              <a:gd name="T117" fmla="*/ 72 h 799"/>
              <a:gd name="T118" fmla="*/ 72 w 799"/>
              <a:gd name="T119" fmla="*/ 0 h 799"/>
              <a:gd name="T120" fmla="*/ 0 w 799"/>
              <a:gd name="T121" fmla="*/ 726 h 799"/>
              <a:gd name="T122" fmla="*/ 726 w 799"/>
              <a:gd name="T123" fmla="*/ 798 h 799"/>
              <a:gd name="T124" fmla="*/ 798 w 799"/>
              <a:gd name="T125" fmla="*/ 72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9" h="799">
                <a:moveTo>
                  <a:pt x="762" y="299"/>
                </a:moveTo>
                <a:lnTo>
                  <a:pt x="742" y="319"/>
                </a:lnTo>
                <a:cubicBezTo>
                  <a:pt x="713" y="311"/>
                  <a:pt x="683" y="308"/>
                  <a:pt x="653" y="308"/>
                </a:cubicBezTo>
                <a:lnTo>
                  <a:pt x="634" y="273"/>
                </a:lnTo>
                <a:cubicBezTo>
                  <a:pt x="630" y="266"/>
                  <a:pt x="625" y="260"/>
                  <a:pt x="619" y="256"/>
                </a:cubicBezTo>
                <a:cubicBezTo>
                  <a:pt x="613" y="253"/>
                  <a:pt x="608" y="252"/>
                  <a:pt x="601" y="254"/>
                </a:cubicBezTo>
                <a:lnTo>
                  <a:pt x="498" y="281"/>
                </a:lnTo>
                <a:cubicBezTo>
                  <a:pt x="484" y="285"/>
                  <a:pt x="480" y="300"/>
                  <a:pt x="479" y="314"/>
                </a:cubicBezTo>
                <a:lnTo>
                  <a:pt x="480" y="353"/>
                </a:lnTo>
                <a:cubicBezTo>
                  <a:pt x="454" y="369"/>
                  <a:pt x="430" y="387"/>
                  <a:pt x="408" y="408"/>
                </a:cubicBezTo>
                <a:lnTo>
                  <a:pt x="371" y="397"/>
                </a:lnTo>
                <a:cubicBezTo>
                  <a:pt x="357" y="394"/>
                  <a:pt x="341" y="394"/>
                  <a:pt x="334" y="407"/>
                </a:cubicBezTo>
                <a:lnTo>
                  <a:pt x="280" y="499"/>
                </a:lnTo>
                <a:cubicBezTo>
                  <a:pt x="273" y="512"/>
                  <a:pt x="281" y="526"/>
                  <a:pt x="290" y="536"/>
                </a:cubicBezTo>
                <a:lnTo>
                  <a:pt x="319" y="563"/>
                </a:lnTo>
                <a:cubicBezTo>
                  <a:pt x="311" y="593"/>
                  <a:pt x="307" y="623"/>
                  <a:pt x="307" y="653"/>
                </a:cubicBezTo>
                <a:lnTo>
                  <a:pt x="273" y="672"/>
                </a:lnTo>
                <a:cubicBezTo>
                  <a:pt x="261" y="679"/>
                  <a:pt x="250" y="691"/>
                  <a:pt x="254" y="705"/>
                </a:cubicBezTo>
                <a:lnTo>
                  <a:pt x="269" y="762"/>
                </a:lnTo>
                <a:lnTo>
                  <a:pt x="72" y="762"/>
                </a:lnTo>
                <a:cubicBezTo>
                  <a:pt x="53" y="762"/>
                  <a:pt x="36" y="745"/>
                  <a:pt x="36" y="726"/>
                </a:cubicBezTo>
                <a:lnTo>
                  <a:pt x="36" y="417"/>
                </a:lnTo>
                <a:lnTo>
                  <a:pt x="72" y="417"/>
                </a:lnTo>
                <a:cubicBezTo>
                  <a:pt x="86" y="417"/>
                  <a:pt x="94" y="403"/>
                  <a:pt x="98" y="391"/>
                </a:cubicBezTo>
                <a:lnTo>
                  <a:pt x="107" y="351"/>
                </a:lnTo>
                <a:cubicBezTo>
                  <a:pt x="137" y="344"/>
                  <a:pt x="165" y="332"/>
                  <a:pt x="191" y="317"/>
                </a:cubicBezTo>
                <a:lnTo>
                  <a:pt x="225" y="338"/>
                </a:lnTo>
                <a:cubicBezTo>
                  <a:pt x="232" y="341"/>
                  <a:pt x="240" y="344"/>
                  <a:pt x="247" y="344"/>
                </a:cubicBezTo>
                <a:cubicBezTo>
                  <a:pt x="252" y="344"/>
                  <a:pt x="258" y="342"/>
                  <a:pt x="263" y="338"/>
                </a:cubicBezTo>
                <a:lnTo>
                  <a:pt x="338" y="262"/>
                </a:lnTo>
                <a:cubicBezTo>
                  <a:pt x="348" y="252"/>
                  <a:pt x="345" y="236"/>
                  <a:pt x="338" y="225"/>
                </a:cubicBezTo>
                <a:lnTo>
                  <a:pt x="317" y="191"/>
                </a:lnTo>
                <a:cubicBezTo>
                  <a:pt x="332" y="165"/>
                  <a:pt x="344" y="137"/>
                  <a:pt x="352" y="108"/>
                </a:cubicBezTo>
                <a:lnTo>
                  <a:pt x="391" y="98"/>
                </a:lnTo>
                <a:cubicBezTo>
                  <a:pt x="404" y="93"/>
                  <a:pt x="417" y="85"/>
                  <a:pt x="417" y="71"/>
                </a:cubicBezTo>
                <a:lnTo>
                  <a:pt x="417" y="36"/>
                </a:lnTo>
                <a:lnTo>
                  <a:pt x="726" y="36"/>
                </a:lnTo>
                <a:cubicBezTo>
                  <a:pt x="745" y="36"/>
                  <a:pt x="762" y="52"/>
                  <a:pt x="762" y="72"/>
                </a:cubicBezTo>
                <a:lnTo>
                  <a:pt x="762" y="299"/>
                </a:lnTo>
                <a:close/>
                <a:moveTo>
                  <a:pt x="762" y="465"/>
                </a:moveTo>
                <a:cubicBezTo>
                  <a:pt x="729" y="446"/>
                  <a:pt x="693" y="435"/>
                  <a:pt x="653" y="435"/>
                </a:cubicBezTo>
                <a:cubicBezTo>
                  <a:pt x="532" y="435"/>
                  <a:pt x="435" y="533"/>
                  <a:pt x="435" y="653"/>
                </a:cubicBezTo>
                <a:cubicBezTo>
                  <a:pt x="435" y="693"/>
                  <a:pt x="446" y="729"/>
                  <a:pt x="465" y="762"/>
                </a:cubicBezTo>
                <a:lnTo>
                  <a:pt x="306" y="762"/>
                </a:lnTo>
                <a:lnTo>
                  <a:pt x="291" y="704"/>
                </a:lnTo>
                <a:lnTo>
                  <a:pt x="325" y="685"/>
                </a:lnTo>
                <a:cubicBezTo>
                  <a:pt x="336" y="678"/>
                  <a:pt x="343" y="666"/>
                  <a:pt x="343" y="653"/>
                </a:cubicBezTo>
                <a:cubicBezTo>
                  <a:pt x="343" y="626"/>
                  <a:pt x="347" y="598"/>
                  <a:pt x="354" y="573"/>
                </a:cubicBezTo>
                <a:cubicBezTo>
                  <a:pt x="357" y="560"/>
                  <a:pt x="353" y="546"/>
                  <a:pt x="344" y="538"/>
                </a:cubicBezTo>
                <a:lnTo>
                  <a:pt x="317" y="511"/>
                </a:lnTo>
                <a:lnTo>
                  <a:pt x="316" y="511"/>
                </a:lnTo>
                <a:lnTo>
                  <a:pt x="361" y="433"/>
                </a:lnTo>
                <a:lnTo>
                  <a:pt x="399" y="443"/>
                </a:lnTo>
                <a:cubicBezTo>
                  <a:pt x="411" y="447"/>
                  <a:pt x="425" y="443"/>
                  <a:pt x="434" y="434"/>
                </a:cubicBezTo>
                <a:cubicBezTo>
                  <a:pt x="453" y="415"/>
                  <a:pt x="474" y="399"/>
                  <a:pt x="498" y="385"/>
                </a:cubicBezTo>
                <a:cubicBezTo>
                  <a:pt x="510" y="378"/>
                  <a:pt x="517" y="366"/>
                  <a:pt x="517" y="353"/>
                </a:cubicBezTo>
                <a:lnTo>
                  <a:pt x="516" y="314"/>
                </a:lnTo>
                <a:lnTo>
                  <a:pt x="602" y="291"/>
                </a:lnTo>
                <a:lnTo>
                  <a:pt x="621" y="325"/>
                </a:lnTo>
                <a:cubicBezTo>
                  <a:pt x="624" y="331"/>
                  <a:pt x="629" y="336"/>
                  <a:pt x="635" y="339"/>
                </a:cubicBezTo>
                <a:cubicBezTo>
                  <a:pt x="640" y="342"/>
                  <a:pt x="646" y="344"/>
                  <a:pt x="653" y="344"/>
                </a:cubicBezTo>
                <a:cubicBezTo>
                  <a:pt x="680" y="344"/>
                  <a:pt x="707" y="347"/>
                  <a:pt x="733" y="354"/>
                </a:cubicBezTo>
                <a:cubicBezTo>
                  <a:pt x="743" y="357"/>
                  <a:pt x="753" y="355"/>
                  <a:pt x="762" y="350"/>
                </a:cubicBezTo>
                <a:lnTo>
                  <a:pt x="762" y="465"/>
                </a:lnTo>
                <a:close/>
                <a:moveTo>
                  <a:pt x="762" y="572"/>
                </a:moveTo>
                <a:lnTo>
                  <a:pt x="706" y="603"/>
                </a:lnTo>
                <a:cubicBezTo>
                  <a:pt x="692" y="590"/>
                  <a:pt x="674" y="580"/>
                  <a:pt x="653" y="580"/>
                </a:cubicBezTo>
                <a:cubicBezTo>
                  <a:pt x="632" y="580"/>
                  <a:pt x="614" y="590"/>
                  <a:pt x="600" y="603"/>
                </a:cubicBezTo>
                <a:lnTo>
                  <a:pt x="504" y="550"/>
                </a:lnTo>
                <a:cubicBezTo>
                  <a:pt x="537" y="503"/>
                  <a:pt x="591" y="471"/>
                  <a:pt x="653" y="471"/>
                </a:cubicBezTo>
                <a:cubicBezTo>
                  <a:pt x="694" y="471"/>
                  <a:pt x="731" y="486"/>
                  <a:pt x="762" y="509"/>
                </a:cubicBezTo>
                <a:lnTo>
                  <a:pt x="762" y="572"/>
                </a:lnTo>
                <a:close/>
                <a:moveTo>
                  <a:pt x="762" y="726"/>
                </a:moveTo>
                <a:cubicBezTo>
                  <a:pt x="762" y="745"/>
                  <a:pt x="745" y="762"/>
                  <a:pt x="726" y="762"/>
                </a:cubicBezTo>
                <a:lnTo>
                  <a:pt x="671" y="762"/>
                </a:lnTo>
                <a:lnTo>
                  <a:pt x="671" y="723"/>
                </a:lnTo>
                <a:cubicBezTo>
                  <a:pt x="703" y="715"/>
                  <a:pt x="726" y="687"/>
                  <a:pt x="726" y="653"/>
                </a:cubicBezTo>
                <a:cubicBezTo>
                  <a:pt x="726" y="647"/>
                  <a:pt x="725" y="641"/>
                  <a:pt x="723" y="635"/>
                </a:cubicBezTo>
                <a:lnTo>
                  <a:pt x="762" y="613"/>
                </a:lnTo>
                <a:lnTo>
                  <a:pt x="762" y="726"/>
                </a:lnTo>
                <a:close/>
                <a:moveTo>
                  <a:pt x="617" y="653"/>
                </a:moveTo>
                <a:cubicBezTo>
                  <a:pt x="617" y="633"/>
                  <a:pt x="633" y="617"/>
                  <a:pt x="653" y="617"/>
                </a:cubicBezTo>
                <a:cubicBezTo>
                  <a:pt x="673" y="617"/>
                  <a:pt x="689" y="633"/>
                  <a:pt x="689" y="653"/>
                </a:cubicBezTo>
                <a:cubicBezTo>
                  <a:pt x="689" y="673"/>
                  <a:pt x="673" y="689"/>
                  <a:pt x="653" y="689"/>
                </a:cubicBezTo>
                <a:cubicBezTo>
                  <a:pt x="633" y="689"/>
                  <a:pt x="617" y="673"/>
                  <a:pt x="617" y="653"/>
                </a:cubicBezTo>
                <a:close/>
                <a:moveTo>
                  <a:pt x="635" y="762"/>
                </a:moveTo>
                <a:lnTo>
                  <a:pt x="508" y="762"/>
                </a:lnTo>
                <a:cubicBezTo>
                  <a:pt x="485" y="731"/>
                  <a:pt x="471" y="694"/>
                  <a:pt x="471" y="653"/>
                </a:cubicBezTo>
                <a:cubicBezTo>
                  <a:pt x="471" y="627"/>
                  <a:pt x="477" y="603"/>
                  <a:pt x="486" y="581"/>
                </a:cubicBezTo>
                <a:lnTo>
                  <a:pt x="583" y="635"/>
                </a:lnTo>
                <a:cubicBezTo>
                  <a:pt x="582" y="641"/>
                  <a:pt x="580" y="647"/>
                  <a:pt x="580" y="653"/>
                </a:cubicBezTo>
                <a:cubicBezTo>
                  <a:pt x="580" y="687"/>
                  <a:pt x="604" y="715"/>
                  <a:pt x="635" y="723"/>
                </a:cubicBezTo>
                <a:lnTo>
                  <a:pt x="635" y="762"/>
                </a:lnTo>
                <a:close/>
                <a:moveTo>
                  <a:pt x="36" y="199"/>
                </a:moveTo>
                <a:cubicBezTo>
                  <a:pt x="122" y="190"/>
                  <a:pt x="190" y="121"/>
                  <a:pt x="199" y="36"/>
                </a:cubicBezTo>
                <a:lnTo>
                  <a:pt x="381" y="36"/>
                </a:lnTo>
                <a:lnTo>
                  <a:pt x="381" y="63"/>
                </a:lnTo>
                <a:lnTo>
                  <a:pt x="380" y="63"/>
                </a:lnTo>
                <a:lnTo>
                  <a:pt x="343" y="72"/>
                </a:lnTo>
                <a:cubicBezTo>
                  <a:pt x="331" y="75"/>
                  <a:pt x="320" y="85"/>
                  <a:pt x="317" y="98"/>
                </a:cubicBezTo>
                <a:cubicBezTo>
                  <a:pt x="310" y="124"/>
                  <a:pt x="300" y="149"/>
                  <a:pt x="286" y="172"/>
                </a:cubicBezTo>
                <a:cubicBezTo>
                  <a:pt x="279" y="184"/>
                  <a:pt x="279" y="198"/>
                  <a:pt x="286" y="210"/>
                </a:cubicBezTo>
                <a:lnTo>
                  <a:pt x="306" y="243"/>
                </a:lnTo>
                <a:lnTo>
                  <a:pt x="243" y="306"/>
                </a:lnTo>
                <a:lnTo>
                  <a:pt x="209" y="286"/>
                </a:lnTo>
                <a:cubicBezTo>
                  <a:pt x="204" y="282"/>
                  <a:pt x="198" y="281"/>
                  <a:pt x="191" y="281"/>
                </a:cubicBezTo>
                <a:cubicBezTo>
                  <a:pt x="185" y="281"/>
                  <a:pt x="178" y="282"/>
                  <a:pt x="172" y="286"/>
                </a:cubicBezTo>
                <a:cubicBezTo>
                  <a:pt x="149" y="299"/>
                  <a:pt x="124" y="310"/>
                  <a:pt x="98" y="317"/>
                </a:cubicBezTo>
                <a:cubicBezTo>
                  <a:pt x="85" y="320"/>
                  <a:pt x="76" y="330"/>
                  <a:pt x="72" y="343"/>
                </a:cubicBezTo>
                <a:lnTo>
                  <a:pt x="63" y="380"/>
                </a:lnTo>
                <a:lnTo>
                  <a:pt x="63" y="381"/>
                </a:lnTo>
                <a:lnTo>
                  <a:pt x="36" y="381"/>
                </a:lnTo>
                <a:lnTo>
                  <a:pt x="36" y="199"/>
                </a:lnTo>
                <a:close/>
                <a:moveTo>
                  <a:pt x="36" y="72"/>
                </a:moveTo>
                <a:cubicBezTo>
                  <a:pt x="36" y="52"/>
                  <a:pt x="53" y="36"/>
                  <a:pt x="72" y="36"/>
                </a:cubicBezTo>
                <a:lnTo>
                  <a:pt x="162" y="36"/>
                </a:lnTo>
                <a:cubicBezTo>
                  <a:pt x="153" y="102"/>
                  <a:pt x="101" y="153"/>
                  <a:pt x="36" y="162"/>
                </a:cubicBezTo>
                <a:lnTo>
                  <a:pt x="36" y="72"/>
                </a:lnTo>
                <a:close/>
                <a:moveTo>
                  <a:pt x="726" y="0"/>
                </a:moveTo>
                <a:lnTo>
                  <a:pt x="72" y="0"/>
                </a:lnTo>
                <a:cubicBezTo>
                  <a:pt x="32" y="0"/>
                  <a:pt x="0" y="32"/>
                  <a:pt x="0" y="72"/>
                </a:cubicBezTo>
                <a:lnTo>
                  <a:pt x="0" y="726"/>
                </a:lnTo>
                <a:cubicBezTo>
                  <a:pt x="0" y="765"/>
                  <a:pt x="32" y="798"/>
                  <a:pt x="72" y="798"/>
                </a:cubicBezTo>
                <a:lnTo>
                  <a:pt x="726" y="798"/>
                </a:lnTo>
                <a:cubicBezTo>
                  <a:pt x="766" y="798"/>
                  <a:pt x="798" y="765"/>
                  <a:pt x="798" y="726"/>
                </a:cubicBezTo>
                <a:lnTo>
                  <a:pt x="798" y="72"/>
                </a:lnTo>
                <a:cubicBezTo>
                  <a:pt x="798" y="32"/>
                  <a:pt x="766" y="0"/>
                  <a:pt x="726" y="0"/>
                </a:cubicBezTo>
                <a:close/>
              </a:path>
            </a:pathLst>
          </a:custGeom>
          <a:solidFill>
            <a:schemeClr val="bg1"/>
          </a:solidFill>
          <a:ln>
            <a:noFill/>
          </a:ln>
          <a:effectLst/>
        </p:spPr>
        <p:txBody>
          <a:bodyPr wrap="none" anchor="ctr"/>
          <a:lstStyle/>
          <a:p>
            <a:endParaRPr lang="en-US" sz="900" dirty="0">
              <a:latin typeface="DM Sans" pitchFamily="2" charset="77"/>
            </a:endParaRPr>
          </a:p>
        </p:txBody>
      </p:sp>
      <p:sp>
        <p:nvSpPr>
          <p:cNvPr id="42" name="TextBox 41">
            <a:extLst>
              <a:ext uri="{FF2B5EF4-FFF2-40B4-BE49-F238E27FC236}">
                <a16:creationId xmlns:a16="http://schemas.microsoft.com/office/drawing/2014/main" id="{63302AAA-5E5A-4FEB-9273-630A38AAD6CB}"/>
              </a:ext>
            </a:extLst>
          </p:cNvPr>
          <p:cNvSpPr txBox="1"/>
          <p:nvPr/>
        </p:nvSpPr>
        <p:spPr>
          <a:xfrm>
            <a:off x="3373610" y="5972092"/>
            <a:ext cx="3623182" cy="656590"/>
          </a:xfrm>
          <a:prstGeom prst="rect">
            <a:avLst/>
          </a:prstGeom>
          <a:noFill/>
        </p:spPr>
        <p:txBody>
          <a:bodyPr wrap="square" rtlCol="0" anchor="b">
            <a:spAutoFit/>
          </a:bodyPr>
          <a:lstStyle/>
          <a:p>
            <a:pPr algn="ctr">
              <a:lnSpc>
                <a:spcPts val="4440"/>
              </a:lnSpc>
            </a:pPr>
            <a:r>
              <a:rPr lang="en-US" sz="3700" b="1" spc="-145" dirty="0">
                <a:solidFill>
                  <a:schemeClr val="tx2"/>
                </a:solidFill>
                <a:latin typeface="DM Sans" pitchFamily="2" charset="77"/>
              </a:rPr>
              <a:t>PAC PRINCIPLE</a:t>
            </a:r>
          </a:p>
        </p:txBody>
      </p:sp>
      <p:sp>
        <p:nvSpPr>
          <p:cNvPr id="43" name="TextBox 42">
            <a:extLst>
              <a:ext uri="{FF2B5EF4-FFF2-40B4-BE49-F238E27FC236}">
                <a16:creationId xmlns:a16="http://schemas.microsoft.com/office/drawing/2014/main" id="{1E81F502-9803-421B-8E52-D163B6ACE747}"/>
              </a:ext>
            </a:extLst>
          </p:cNvPr>
          <p:cNvSpPr txBox="1"/>
          <p:nvPr/>
        </p:nvSpPr>
        <p:spPr>
          <a:xfrm>
            <a:off x="6706294" y="6138460"/>
            <a:ext cx="3766776" cy="335989"/>
          </a:xfrm>
          <a:prstGeom prst="rect">
            <a:avLst/>
          </a:prstGeom>
          <a:noFill/>
        </p:spPr>
        <p:txBody>
          <a:bodyPr wrap="square" rtlCol="0" anchor="t">
            <a:spAutoFit/>
          </a:bodyPr>
          <a:lstStyle/>
          <a:p>
            <a:pPr algn="ctr">
              <a:lnSpc>
                <a:spcPts val="1920"/>
              </a:lnSpc>
            </a:pPr>
            <a:r>
              <a:rPr lang="en-US" sz="1600" spc="-65" dirty="0">
                <a:latin typeface="DM Sans" pitchFamily="2" charset="77"/>
              </a:rPr>
              <a:t>(PRESSION=AVANCER+CONSERVATION)</a:t>
            </a:r>
          </a:p>
        </p:txBody>
      </p:sp>
      <p:sp>
        <p:nvSpPr>
          <p:cNvPr id="2" name="Arrow: Left-Up 1">
            <a:extLst>
              <a:ext uri="{FF2B5EF4-FFF2-40B4-BE49-F238E27FC236}">
                <a16:creationId xmlns:a16="http://schemas.microsoft.com/office/drawing/2014/main" id="{9A29555B-F7DE-CE27-4078-089E05E9E733}"/>
              </a:ext>
            </a:extLst>
          </p:cNvPr>
          <p:cNvSpPr/>
          <p:nvPr/>
        </p:nvSpPr>
        <p:spPr>
          <a:xfrm flipH="1">
            <a:off x="327904" y="557613"/>
            <a:ext cx="9123957" cy="5530010"/>
          </a:xfrm>
          <a:prstGeom prst="leftUpArrow">
            <a:avLst>
              <a:gd name="adj1" fmla="val 7136"/>
              <a:gd name="adj2" fmla="val 6110"/>
              <a:gd name="adj3" fmla="val 9477"/>
            </a:avLst>
          </a:prstGeom>
          <a:solidFill>
            <a:srgbClr val="DD3F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79BFE0D2-7115-3769-ADB1-CBC5AC53073A}"/>
              </a:ext>
            </a:extLst>
          </p:cNvPr>
          <p:cNvSpPr txBox="1"/>
          <p:nvPr/>
        </p:nvSpPr>
        <p:spPr>
          <a:xfrm rot="16200000">
            <a:off x="-532179" y="3372045"/>
            <a:ext cx="2371187" cy="369332"/>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PRESSION</a:t>
            </a:r>
          </a:p>
        </p:txBody>
      </p:sp>
      <p:sp>
        <p:nvSpPr>
          <p:cNvPr id="46" name="TextBox 45">
            <a:extLst>
              <a:ext uri="{FF2B5EF4-FFF2-40B4-BE49-F238E27FC236}">
                <a16:creationId xmlns:a16="http://schemas.microsoft.com/office/drawing/2014/main" id="{60957D6D-A302-5AD5-95B3-88B31C93E349}"/>
              </a:ext>
            </a:extLst>
          </p:cNvPr>
          <p:cNvSpPr txBox="1"/>
          <p:nvPr/>
        </p:nvSpPr>
        <p:spPr>
          <a:xfrm rot="20237842">
            <a:off x="9143883" y="956814"/>
            <a:ext cx="2371187" cy="369332"/>
          </a:xfrm>
          <a:prstGeom prst="rect">
            <a:avLst/>
          </a:prstGeom>
          <a:solidFill>
            <a:schemeClr val="accent6"/>
          </a:solidFill>
        </p:spPr>
        <p:txBody>
          <a:bodyPr wrap="square" rtlCol="0">
            <a:spAutoFit/>
          </a:bodyPr>
          <a:lstStyle/>
          <a:p>
            <a:r>
              <a:rPr lang="fr-FR" b="1" dirty="0">
                <a:effectLst>
                  <a:outerShdw blurRad="38100" dist="38100" dir="2700000" algn="tl">
                    <a:srgbClr val="000000">
                      <a:alpha val="43137"/>
                    </a:srgbClr>
                  </a:outerShdw>
                </a:effectLst>
              </a:rPr>
              <a:t>CONSERVATION</a:t>
            </a:r>
          </a:p>
        </p:txBody>
      </p:sp>
      <p:sp>
        <p:nvSpPr>
          <p:cNvPr id="47" name="TextBox 46">
            <a:extLst>
              <a:ext uri="{FF2B5EF4-FFF2-40B4-BE49-F238E27FC236}">
                <a16:creationId xmlns:a16="http://schemas.microsoft.com/office/drawing/2014/main" id="{5BFAA1C3-6A98-25E6-9F91-1EC97E590402}"/>
              </a:ext>
            </a:extLst>
          </p:cNvPr>
          <p:cNvSpPr txBox="1"/>
          <p:nvPr/>
        </p:nvSpPr>
        <p:spPr>
          <a:xfrm>
            <a:off x="3172821" y="5583972"/>
            <a:ext cx="2371187" cy="369332"/>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rPr>
              <a:t>AVANCER</a:t>
            </a:r>
          </a:p>
        </p:txBody>
      </p:sp>
      <p:sp>
        <p:nvSpPr>
          <p:cNvPr id="4" name="Rectangle: Rounded Corners 3">
            <a:extLst>
              <a:ext uri="{FF2B5EF4-FFF2-40B4-BE49-F238E27FC236}">
                <a16:creationId xmlns:a16="http://schemas.microsoft.com/office/drawing/2014/main" id="{30F0F30B-F036-C5F7-BC52-7DA280F0A907}"/>
              </a:ext>
            </a:extLst>
          </p:cNvPr>
          <p:cNvSpPr/>
          <p:nvPr/>
        </p:nvSpPr>
        <p:spPr>
          <a:xfrm>
            <a:off x="1117012" y="368940"/>
            <a:ext cx="6004836" cy="2122141"/>
          </a:xfrm>
          <a:prstGeom prst="roundRect">
            <a:avLst/>
          </a:prstGeom>
          <a:solidFill>
            <a:srgbClr val="3984C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FR" sz="1200" u="sng" dirty="0">
                <a:solidFill>
                  <a:srgbClr val="FFFFFF"/>
                </a:solidFill>
                <a:latin typeface="Calibri"/>
                <a:ea typeface="Segoe UI"/>
                <a:cs typeface="Segoe UI"/>
              </a:rPr>
              <a:t>PAC Principe: </a:t>
            </a:r>
            <a:r>
              <a:rPr lang="en-US" sz="1200" u="sng" dirty="0">
                <a:solidFill>
                  <a:srgbClr val="FFFFFF"/>
                </a:solidFill>
                <a:latin typeface="Calibri"/>
                <a:ea typeface="Segoe UI"/>
                <a:cs typeface="Segoe UI"/>
              </a:rPr>
              <a:t>​JOUEURS SANS BALLON</a:t>
            </a:r>
            <a:r>
              <a:rPr lang="en-US" sz="1200" dirty="0">
                <a:solidFill>
                  <a:srgbClr val="FFFFFF"/>
                </a:solidFill>
                <a:latin typeface="Calibri"/>
                <a:ea typeface="Segoe UI"/>
                <a:cs typeface="Segoe UI"/>
              </a:rPr>
              <a:t>​</a:t>
            </a:r>
          </a:p>
          <a:p>
            <a:r>
              <a:rPr lang="fr-FR" sz="1200" dirty="0">
                <a:solidFill>
                  <a:srgbClr val="FFFFFF"/>
                </a:solidFill>
                <a:latin typeface="Calibri"/>
                <a:ea typeface="Segoe UI"/>
                <a:cs typeface="Segoe UI"/>
              </a:rPr>
              <a:t>Ici nous nous avons appuyé sur l'importance d'être disponible au jeu. Que ça soit dans le zones proche du cellule vie du ballon ou loin du actions dans le jeu. </a:t>
            </a:r>
            <a:br>
              <a:rPr lang="fr-FR" sz="1200" dirty="0">
                <a:solidFill>
                  <a:srgbClr val="FFFFFF"/>
                </a:solidFill>
                <a:latin typeface="Calibri"/>
                <a:ea typeface="Segoe UI"/>
                <a:cs typeface="Segoe UI"/>
              </a:rPr>
            </a:br>
            <a:endParaRPr lang="fr-FR" sz="1200" dirty="0">
              <a:ea typeface="Calibri" panose="020F0502020204030204"/>
              <a:cs typeface="Segoe UI"/>
            </a:endParaRPr>
          </a:p>
          <a:p>
            <a:r>
              <a:rPr lang="fr-FR" sz="1200" dirty="0">
                <a:ea typeface="Calibri" panose="020F0502020204030204"/>
                <a:cs typeface="Segoe UI"/>
              </a:rPr>
              <a:t>Nous avons insisté sur les retour dans jeu qualitatif, occupations des espaces axes profond pour menaces toute les espaces et aussi la communication. C'est aussi important que les joueuses circule vite dans le jeu pour apporter les soutions.</a:t>
            </a:r>
            <a:endParaRPr lang="fr-FR" sz="1600" dirty="0"/>
          </a:p>
          <a:p>
            <a:endParaRPr lang="fr-FR" sz="1200" dirty="0">
              <a:ea typeface="Calibri" panose="020F0502020204030204"/>
              <a:cs typeface="Segoe UI"/>
            </a:endParaRPr>
          </a:p>
          <a:p>
            <a:r>
              <a:rPr lang="fr-FR" sz="1200" dirty="0">
                <a:ea typeface="Calibri" panose="020F0502020204030204"/>
                <a:cs typeface="Segoe UI"/>
              </a:rPr>
              <a:t>Nous avons bosses dur les ressources physique de l'équipe pour que l'enchainement du taches en haute intensité soit au service de nos attentes.</a:t>
            </a:r>
            <a:endParaRPr lang="fr-FR" sz="1600" dirty="0"/>
          </a:p>
        </p:txBody>
      </p:sp>
      <p:sp>
        <p:nvSpPr>
          <p:cNvPr id="5" name="TextBox 4">
            <a:extLst>
              <a:ext uri="{FF2B5EF4-FFF2-40B4-BE49-F238E27FC236}">
                <a16:creationId xmlns:a16="http://schemas.microsoft.com/office/drawing/2014/main" id="{26BB7C71-4E3D-C2FE-A70E-74F8C718B5A5}"/>
              </a:ext>
            </a:extLst>
          </p:cNvPr>
          <p:cNvSpPr txBox="1"/>
          <p:nvPr/>
        </p:nvSpPr>
        <p:spPr>
          <a:xfrm>
            <a:off x="7192177" y="3868607"/>
            <a:ext cx="3150209" cy="1005596"/>
          </a:xfrm>
          <a:prstGeom prst="rect">
            <a:avLst/>
          </a:prstGeom>
          <a:noFill/>
        </p:spPr>
        <p:txBody>
          <a:bodyPr wrap="square" rtlCol="0" anchor="t">
            <a:spAutoFit/>
          </a:bodyPr>
          <a:lstStyle/>
          <a:p>
            <a:pPr marL="285750" indent="-285750">
              <a:lnSpc>
                <a:spcPts val="1800"/>
              </a:lnSpc>
              <a:buFont typeface="Arial" panose="020B0604020202020204" pitchFamily="34" charset="0"/>
              <a:buChar char="•"/>
            </a:pPr>
            <a:r>
              <a:rPr lang="en-US" sz="1300" spc="-15" dirty="0">
                <a:latin typeface="DM Sans" pitchFamily="2" charset="77"/>
              </a:rPr>
              <a:t>OCCUPATION ESPACES PROFOND</a:t>
            </a:r>
          </a:p>
          <a:p>
            <a:pPr marL="285750" indent="-285750">
              <a:lnSpc>
                <a:spcPts val="1800"/>
              </a:lnSpc>
              <a:buFont typeface="Arial" panose="020B0604020202020204" pitchFamily="34" charset="0"/>
              <a:buChar char="•"/>
            </a:pPr>
            <a:r>
              <a:rPr lang="en-US" sz="1300" spc="-15" dirty="0">
                <a:latin typeface="DM Sans" pitchFamily="2" charset="77"/>
              </a:rPr>
              <a:t>MOUVEMENT EN PERMANANCE</a:t>
            </a:r>
          </a:p>
          <a:p>
            <a:pPr marL="285750" indent="-285750">
              <a:lnSpc>
                <a:spcPts val="1800"/>
              </a:lnSpc>
              <a:buFont typeface="Arial" panose="020B0604020202020204" pitchFamily="34" charset="0"/>
              <a:buChar char="•"/>
            </a:pPr>
            <a:r>
              <a:rPr lang="en-US" sz="1300" spc="-15" dirty="0">
                <a:latin typeface="DM Sans" pitchFamily="2" charset="77"/>
              </a:rPr>
              <a:t>CIRCULATION  VIS A VIS LE RAPPORT DU FORCES</a:t>
            </a:r>
          </a:p>
        </p:txBody>
      </p:sp>
      <p:sp>
        <p:nvSpPr>
          <p:cNvPr id="6" name="TextBox 5">
            <a:extLst>
              <a:ext uri="{FF2B5EF4-FFF2-40B4-BE49-F238E27FC236}">
                <a16:creationId xmlns:a16="http://schemas.microsoft.com/office/drawing/2014/main" id="{21FA3450-54A0-C18C-B92D-5CABFB0C23E3}"/>
              </a:ext>
            </a:extLst>
          </p:cNvPr>
          <p:cNvSpPr txBox="1"/>
          <p:nvPr/>
        </p:nvSpPr>
        <p:spPr>
          <a:xfrm>
            <a:off x="6889403" y="3558048"/>
            <a:ext cx="2562459" cy="355225"/>
          </a:xfrm>
          <a:prstGeom prst="rect">
            <a:avLst/>
          </a:prstGeom>
          <a:noFill/>
        </p:spPr>
        <p:txBody>
          <a:bodyPr wrap="square" rtlCol="0" anchor="b">
            <a:spAutoFit/>
          </a:bodyPr>
          <a:lstStyle/>
          <a:p>
            <a:pPr algn="ctr">
              <a:lnSpc>
                <a:spcPts val="2160"/>
              </a:lnSpc>
            </a:pPr>
            <a:r>
              <a:rPr lang="en-US" sz="1400" b="1" spc="-15" dirty="0">
                <a:effectLst>
                  <a:outerShdw blurRad="38100" dist="38100" dir="2700000" algn="tl">
                    <a:srgbClr val="000000">
                      <a:alpha val="43137"/>
                    </a:srgbClr>
                  </a:outerShdw>
                </a:effectLst>
                <a:latin typeface="DM Sans" pitchFamily="2" charset="77"/>
              </a:rPr>
              <a:t>AUTRES JOUERS</a:t>
            </a:r>
          </a:p>
        </p:txBody>
      </p:sp>
    </p:spTree>
    <p:extLst>
      <p:ext uri="{BB962C8B-B14F-4D97-AF65-F5344CB8AC3E}">
        <p14:creationId xmlns:p14="http://schemas.microsoft.com/office/powerpoint/2010/main" val="1059587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58A296A-E800-9B41-97AC-B29F945EBDBC}" type="slidenum">
              <a:rPr lang="fr-FR" smtClean="0"/>
              <a:t>16</a:t>
            </a:fld>
            <a:endParaRPr lang="fr-FR" dirty="0"/>
          </a:p>
        </p:txBody>
      </p:sp>
      <p:sp>
        <p:nvSpPr>
          <p:cNvPr id="3" name="Titre 2"/>
          <p:cNvSpPr>
            <a:spLocks noGrp="1"/>
          </p:cNvSpPr>
          <p:nvPr>
            <p:ph type="title"/>
          </p:nvPr>
        </p:nvSpPr>
        <p:spPr>
          <a:xfrm>
            <a:off x="0" y="2493962"/>
            <a:ext cx="8818880" cy="1325563"/>
          </a:xfrm>
        </p:spPr>
        <p:txBody>
          <a:bodyPr/>
          <a:lstStyle/>
          <a:p>
            <a:r>
              <a:rPr lang="fr-FR" sz="4000" dirty="0">
                <a:latin typeface="Roboto"/>
                <a:cs typeface="MV Boli" panose="02000500030200090000" pitchFamily="2" charset="0"/>
              </a:rPr>
              <a:t>NIVEAU DU JEU</a:t>
            </a:r>
          </a:p>
        </p:txBody>
      </p:sp>
      <p:sp>
        <p:nvSpPr>
          <p:cNvPr id="4" name="Espace réservé du texte 3"/>
          <p:cNvSpPr>
            <a:spLocks noGrp="1"/>
          </p:cNvSpPr>
          <p:nvPr>
            <p:ph type="body" sz="quarter" idx="11"/>
          </p:nvPr>
        </p:nvSpPr>
        <p:spPr>
          <a:xfrm>
            <a:off x="3643313" y="3919388"/>
            <a:ext cx="7187444" cy="487363"/>
          </a:xfrm>
        </p:spPr>
        <p:txBody>
          <a:bodyPr>
            <a:noAutofit/>
          </a:bodyPr>
          <a:lstStyle/>
          <a:p>
            <a:pPr algn="ctr"/>
            <a:r>
              <a:rPr lang="fr-FR" sz="2000" dirty="0">
                <a:latin typeface="Roboto"/>
                <a:cs typeface="MV Boli" panose="02000500030200090000" pitchFamily="2" charset="0"/>
              </a:rPr>
              <a:t>LES ELEMENTS A PRENDS EN COMPTE</a:t>
            </a:r>
            <a:endParaRPr lang="fr-FR" sz="2000" dirty="0">
              <a:latin typeface="Roboto"/>
              <a:ea typeface="MS Gothic" panose="020B0609070205080204" pitchFamily="49" charset="-128"/>
              <a:cs typeface="MV Boli" panose="02000500030200090000" pitchFamily="2" charset="0"/>
            </a:endParaRPr>
          </a:p>
        </p:txBody>
      </p:sp>
      <p:sp>
        <p:nvSpPr>
          <p:cNvPr id="5" name="TextBox 4">
            <a:extLst>
              <a:ext uri="{FF2B5EF4-FFF2-40B4-BE49-F238E27FC236}">
                <a16:creationId xmlns:a16="http://schemas.microsoft.com/office/drawing/2014/main" id="{C437DC20-421A-FFFD-FEF3-955AF6BB370B}"/>
              </a:ext>
            </a:extLst>
          </p:cNvPr>
          <p:cNvSpPr txBox="1"/>
          <p:nvPr/>
        </p:nvSpPr>
        <p:spPr>
          <a:xfrm>
            <a:off x="3169864" y="4963738"/>
            <a:ext cx="886058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dirty="0">
                <a:ea typeface="+mn-lt"/>
                <a:cs typeface="+mn-lt"/>
              </a:rPr>
              <a:t>Le niveau de jeu initial de votre public</a:t>
            </a:r>
            <a:r>
              <a:rPr lang="fr-FR" sz="1200" b="1" dirty="0">
                <a:ea typeface="+mn-lt"/>
                <a:cs typeface="+mn-lt"/>
              </a:rPr>
              <a:t> cible déterminera la manière dont vous devez aborder et mener le jeu</a:t>
            </a:r>
            <a:r>
              <a:rPr lang="fr-FR" sz="1200" dirty="0">
                <a:ea typeface="+mn-lt"/>
                <a:cs typeface="+mn-lt"/>
              </a:rPr>
              <a:t>. Le rugby est un sport dynamique qui varie en intensité, en stratégie et en compétitivité en fonction du niveau de compétition. La conception du jeu pourra et mène </a:t>
            </a:r>
            <a:r>
              <a:rPr lang="fr-FR" sz="1200" b="1" dirty="0">
                <a:ea typeface="+mn-lt"/>
                <a:cs typeface="+mn-lt"/>
              </a:rPr>
              <a:t>dans un politique du formation</a:t>
            </a:r>
            <a:r>
              <a:rPr lang="fr-FR" sz="1200" dirty="0">
                <a:ea typeface="+mn-lt"/>
                <a:cs typeface="+mn-lt"/>
              </a:rPr>
              <a:t> de jeune public vers la haute niveau: (par exemple, Le Projet Bleus) ou dans votre club mais décliner pur adapter le diffèrent niveau d'écarte pour les diffèrent publics. </a:t>
            </a:r>
          </a:p>
          <a:p>
            <a:r>
              <a:rPr lang="fr-FR" sz="1200" dirty="0">
                <a:ea typeface="+mn-lt"/>
                <a:cs typeface="+mn-lt"/>
              </a:rPr>
              <a:t>Voici quelques points clés à prendre en compte :</a:t>
            </a:r>
            <a:endParaRPr lang="fr-FR" sz="1200">
              <a:ea typeface="Calibri"/>
              <a:cs typeface="Calibri"/>
            </a:endParaRPr>
          </a:p>
          <a:p>
            <a:endParaRPr lang="fr-FR" sz="1200" dirty="0">
              <a:ea typeface="Calibri"/>
              <a:cs typeface="Calibri"/>
            </a:endParaRPr>
          </a:p>
        </p:txBody>
      </p:sp>
    </p:spTree>
    <p:extLst>
      <p:ext uri="{BB962C8B-B14F-4D97-AF65-F5344CB8AC3E}">
        <p14:creationId xmlns:p14="http://schemas.microsoft.com/office/powerpoint/2010/main" val="3477855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529B37BB-00DC-B446-B268-94321FE9A6DF}"/>
              </a:ext>
            </a:extLst>
          </p:cNvPr>
          <p:cNvSpPr>
            <a:spLocks noChangeArrowheads="1"/>
          </p:cNvSpPr>
          <p:nvPr/>
        </p:nvSpPr>
        <p:spPr bwMode="auto">
          <a:xfrm>
            <a:off x="3684734" y="1132968"/>
            <a:ext cx="4820150" cy="645432"/>
          </a:xfrm>
          <a:custGeom>
            <a:avLst/>
            <a:gdLst>
              <a:gd name="T0" fmla="*/ 0 w 7739"/>
              <a:gd name="T1" fmla="*/ 1036 h 1037"/>
              <a:gd name="T2" fmla="*/ 0 w 7739"/>
              <a:gd name="T3" fmla="*/ 1036 h 1037"/>
              <a:gd name="T4" fmla="*/ 3869 w 7739"/>
              <a:gd name="T5" fmla="*/ 0 h 1037"/>
              <a:gd name="T6" fmla="*/ 3869 w 7739"/>
              <a:gd name="T7" fmla="*/ 0 h 1037"/>
              <a:gd name="T8" fmla="*/ 7738 w 7739"/>
              <a:gd name="T9" fmla="*/ 1036 h 1037"/>
            </a:gdLst>
            <a:ahLst/>
            <a:cxnLst>
              <a:cxn ang="0">
                <a:pos x="T0" y="T1"/>
              </a:cxn>
              <a:cxn ang="0">
                <a:pos x="T2" y="T3"/>
              </a:cxn>
              <a:cxn ang="0">
                <a:pos x="T4" y="T5"/>
              </a:cxn>
              <a:cxn ang="0">
                <a:pos x="T6" y="T7"/>
              </a:cxn>
              <a:cxn ang="0">
                <a:pos x="T8" y="T9"/>
              </a:cxn>
            </a:cxnLst>
            <a:rect l="0" t="0" r="r" b="b"/>
            <a:pathLst>
              <a:path w="7739" h="1037">
                <a:moveTo>
                  <a:pt x="0" y="1036"/>
                </a:moveTo>
                <a:lnTo>
                  <a:pt x="0" y="1036"/>
                </a:lnTo>
                <a:cubicBezTo>
                  <a:pt x="1025" y="368"/>
                  <a:pt x="2399" y="0"/>
                  <a:pt x="3869" y="0"/>
                </a:cubicBezTo>
                <a:lnTo>
                  <a:pt x="3869" y="0"/>
                </a:lnTo>
                <a:cubicBezTo>
                  <a:pt x="5339" y="0"/>
                  <a:pt x="6713" y="368"/>
                  <a:pt x="7738" y="1036"/>
                </a:cubicBezTo>
              </a:path>
            </a:pathLst>
          </a:custGeom>
          <a:noFill/>
          <a:ln w="25400" cap="flat">
            <a:solidFill>
              <a:schemeClr val="accent4"/>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15" name="Freeform 67">
            <a:extLst>
              <a:ext uri="{FF2B5EF4-FFF2-40B4-BE49-F238E27FC236}">
                <a16:creationId xmlns:a16="http://schemas.microsoft.com/office/drawing/2014/main" id="{3550790B-BB64-A34C-9A82-78B4E7A030F7}"/>
              </a:ext>
            </a:extLst>
          </p:cNvPr>
          <p:cNvSpPr>
            <a:spLocks noChangeArrowheads="1"/>
          </p:cNvSpPr>
          <p:nvPr/>
        </p:nvSpPr>
        <p:spPr bwMode="auto">
          <a:xfrm>
            <a:off x="9408488" y="1564172"/>
            <a:ext cx="1268894" cy="1268894"/>
          </a:xfrm>
          <a:custGeom>
            <a:avLst/>
            <a:gdLst>
              <a:gd name="T0" fmla="*/ 2038 w 2039"/>
              <a:gd name="T1" fmla="*/ 1020 h 2039"/>
              <a:gd name="T2" fmla="*/ 2038 w 2039"/>
              <a:gd name="T3" fmla="*/ 1020 h 2039"/>
              <a:gd name="T4" fmla="*/ 1019 w 2039"/>
              <a:gd name="T5" fmla="*/ 2038 h 2039"/>
              <a:gd name="T6" fmla="*/ 1019 w 2039"/>
              <a:gd name="T7" fmla="*/ 2038 h 2039"/>
              <a:gd name="T8" fmla="*/ 0 w 2039"/>
              <a:gd name="T9" fmla="*/ 1020 h 2039"/>
              <a:gd name="T10" fmla="*/ 0 w 2039"/>
              <a:gd name="T11" fmla="*/ 1020 h 2039"/>
              <a:gd name="T12" fmla="*/ 1019 w 2039"/>
              <a:gd name="T13" fmla="*/ 0 h 2039"/>
              <a:gd name="T14" fmla="*/ 1019 w 2039"/>
              <a:gd name="T15" fmla="*/ 0 h 2039"/>
              <a:gd name="T16" fmla="*/ 2038 w 2039"/>
              <a:gd name="T17" fmla="*/ 102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2038" y="1020"/>
                </a:moveTo>
                <a:lnTo>
                  <a:pt x="2038" y="1020"/>
                </a:lnTo>
                <a:cubicBezTo>
                  <a:pt x="2038" y="1583"/>
                  <a:pt x="1582" y="2038"/>
                  <a:pt x="1019" y="2038"/>
                </a:cubicBezTo>
                <a:lnTo>
                  <a:pt x="1019" y="2038"/>
                </a:lnTo>
                <a:cubicBezTo>
                  <a:pt x="456" y="2038"/>
                  <a:pt x="0" y="1583"/>
                  <a:pt x="0" y="1020"/>
                </a:cubicBezTo>
                <a:lnTo>
                  <a:pt x="0" y="1020"/>
                </a:lnTo>
                <a:cubicBezTo>
                  <a:pt x="0" y="457"/>
                  <a:pt x="456" y="0"/>
                  <a:pt x="1019" y="0"/>
                </a:cubicBezTo>
                <a:lnTo>
                  <a:pt x="1019" y="0"/>
                </a:lnTo>
                <a:cubicBezTo>
                  <a:pt x="1582" y="0"/>
                  <a:pt x="2038" y="457"/>
                  <a:pt x="2038" y="1020"/>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16" name="Freeform 15">
            <a:extLst>
              <a:ext uri="{FF2B5EF4-FFF2-40B4-BE49-F238E27FC236}">
                <a16:creationId xmlns:a16="http://schemas.microsoft.com/office/drawing/2014/main" id="{58381853-41D7-1E46-9EE2-B959D9096061}"/>
              </a:ext>
            </a:extLst>
          </p:cNvPr>
          <p:cNvSpPr>
            <a:spLocks noChangeArrowheads="1"/>
          </p:cNvSpPr>
          <p:nvPr/>
        </p:nvSpPr>
        <p:spPr bwMode="auto">
          <a:xfrm>
            <a:off x="9642621" y="2047559"/>
            <a:ext cx="797414" cy="414102"/>
          </a:xfrm>
          <a:custGeom>
            <a:avLst/>
            <a:gdLst>
              <a:gd name="connsiteX0" fmla="*/ 69137 w 1594827"/>
              <a:gd name="connsiteY0" fmla="*/ 385906 h 828203"/>
              <a:gd name="connsiteX1" fmla="*/ 117719 w 1594827"/>
              <a:gd name="connsiteY1" fmla="*/ 406551 h 828203"/>
              <a:gd name="connsiteX2" fmla="*/ 1476795 w 1594827"/>
              <a:gd name="connsiteY2" fmla="*/ 406551 h 828203"/>
              <a:gd name="connsiteX3" fmla="*/ 1575207 w 1594827"/>
              <a:gd name="connsiteY3" fmla="*/ 406551 h 828203"/>
              <a:gd name="connsiteX4" fmla="*/ 1575207 w 1594827"/>
              <a:gd name="connsiteY4" fmla="*/ 505395 h 828203"/>
              <a:gd name="connsiteX5" fmla="*/ 797881 w 1594827"/>
              <a:gd name="connsiteY5" fmla="*/ 828203 h 828203"/>
              <a:gd name="connsiteX6" fmla="*/ 20553 w 1594827"/>
              <a:gd name="connsiteY6" fmla="*/ 505395 h 828203"/>
              <a:gd name="connsiteX7" fmla="*/ 20553 w 1594827"/>
              <a:gd name="connsiteY7" fmla="*/ 406551 h 828203"/>
              <a:gd name="connsiteX8" fmla="*/ 69137 w 1594827"/>
              <a:gd name="connsiteY8" fmla="*/ 385906 h 828203"/>
              <a:gd name="connsiteX9" fmla="*/ 1146069 w 1594827"/>
              <a:gd name="connsiteY9" fmla="*/ 0 h 828203"/>
              <a:gd name="connsiteX10" fmla="*/ 1255309 w 1594827"/>
              <a:gd name="connsiteY10" fmla="*/ 109861 h 828203"/>
              <a:gd name="connsiteX11" fmla="*/ 1146069 w 1594827"/>
              <a:gd name="connsiteY11" fmla="*/ 218488 h 828203"/>
              <a:gd name="connsiteX12" fmla="*/ 1036829 w 1594827"/>
              <a:gd name="connsiteY12" fmla="*/ 109861 h 828203"/>
              <a:gd name="connsiteX13" fmla="*/ 1146069 w 1594827"/>
              <a:gd name="connsiteY13" fmla="*/ 0 h 828203"/>
              <a:gd name="connsiteX14" fmla="*/ 453945 w 1594827"/>
              <a:gd name="connsiteY14" fmla="*/ 0 h 828203"/>
              <a:gd name="connsiteX15" fmla="*/ 563185 w 1594827"/>
              <a:gd name="connsiteY15" fmla="*/ 109861 h 828203"/>
              <a:gd name="connsiteX16" fmla="*/ 453945 w 1594827"/>
              <a:gd name="connsiteY16" fmla="*/ 218488 h 828203"/>
              <a:gd name="connsiteX17" fmla="*/ 344705 w 1594827"/>
              <a:gd name="connsiteY17" fmla="*/ 109861 h 828203"/>
              <a:gd name="connsiteX18" fmla="*/ 453945 w 1594827"/>
              <a:gd name="connsiteY18" fmla="*/ 0 h 82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4827" h="828203">
                <a:moveTo>
                  <a:pt x="69137" y="385906"/>
                </a:moveTo>
                <a:cubicBezTo>
                  <a:pt x="86887" y="385906"/>
                  <a:pt x="104639" y="392788"/>
                  <a:pt x="117719" y="406551"/>
                </a:cubicBezTo>
                <a:cubicBezTo>
                  <a:pt x="492681" y="783160"/>
                  <a:pt x="1101835" y="783160"/>
                  <a:pt x="1476795" y="406551"/>
                </a:cubicBezTo>
                <a:cubicBezTo>
                  <a:pt x="1504201" y="379024"/>
                  <a:pt x="1547801" y="379024"/>
                  <a:pt x="1575207" y="406551"/>
                </a:cubicBezTo>
                <a:cubicBezTo>
                  <a:pt x="1601367" y="434077"/>
                  <a:pt x="1601367" y="477869"/>
                  <a:pt x="1575207" y="505395"/>
                </a:cubicBezTo>
                <a:cubicBezTo>
                  <a:pt x="1359699" y="720600"/>
                  <a:pt x="1079413" y="828203"/>
                  <a:pt x="797881" y="828203"/>
                </a:cubicBezTo>
                <a:cubicBezTo>
                  <a:pt x="516349" y="828203"/>
                  <a:pt x="234817" y="720600"/>
                  <a:pt x="20553" y="505395"/>
                </a:cubicBezTo>
                <a:cubicBezTo>
                  <a:pt x="-6851" y="477869"/>
                  <a:pt x="-6851" y="434077"/>
                  <a:pt x="20553" y="406551"/>
                </a:cubicBezTo>
                <a:cubicBezTo>
                  <a:pt x="33633" y="392788"/>
                  <a:pt x="51385" y="385906"/>
                  <a:pt x="69137" y="385906"/>
                </a:cubicBezTo>
                <a:close/>
                <a:moveTo>
                  <a:pt x="1146069" y="0"/>
                </a:moveTo>
                <a:cubicBezTo>
                  <a:pt x="1206895" y="0"/>
                  <a:pt x="1255309" y="49376"/>
                  <a:pt x="1255309" y="109861"/>
                </a:cubicBezTo>
                <a:cubicBezTo>
                  <a:pt x="1255309" y="169112"/>
                  <a:pt x="1206895" y="218488"/>
                  <a:pt x="1146069" y="218488"/>
                </a:cubicBezTo>
                <a:cubicBezTo>
                  <a:pt x="1086483" y="218488"/>
                  <a:pt x="1036829" y="169112"/>
                  <a:pt x="1036829" y="109861"/>
                </a:cubicBezTo>
                <a:cubicBezTo>
                  <a:pt x="1036829" y="49376"/>
                  <a:pt x="1086483" y="0"/>
                  <a:pt x="1146069" y="0"/>
                </a:cubicBezTo>
                <a:close/>
                <a:moveTo>
                  <a:pt x="453945" y="0"/>
                </a:moveTo>
                <a:cubicBezTo>
                  <a:pt x="514771" y="0"/>
                  <a:pt x="563185" y="49376"/>
                  <a:pt x="563185" y="109861"/>
                </a:cubicBezTo>
                <a:cubicBezTo>
                  <a:pt x="563185" y="169112"/>
                  <a:pt x="514771" y="218488"/>
                  <a:pt x="453945" y="218488"/>
                </a:cubicBezTo>
                <a:cubicBezTo>
                  <a:pt x="394359" y="218488"/>
                  <a:pt x="344705" y="169112"/>
                  <a:pt x="344705" y="109861"/>
                </a:cubicBezTo>
                <a:cubicBezTo>
                  <a:pt x="344705" y="49376"/>
                  <a:pt x="394359" y="0"/>
                  <a:pt x="453945"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17" name="Freeform 71">
            <a:extLst>
              <a:ext uri="{FF2B5EF4-FFF2-40B4-BE49-F238E27FC236}">
                <a16:creationId xmlns:a16="http://schemas.microsoft.com/office/drawing/2014/main" id="{50E7D0E7-0342-9041-86E8-67AA28159BB0}"/>
              </a:ext>
            </a:extLst>
          </p:cNvPr>
          <p:cNvSpPr>
            <a:spLocks noChangeArrowheads="1"/>
          </p:cNvSpPr>
          <p:nvPr/>
        </p:nvSpPr>
        <p:spPr bwMode="auto">
          <a:xfrm>
            <a:off x="1512234" y="1564172"/>
            <a:ext cx="1271640" cy="1268894"/>
          </a:xfrm>
          <a:custGeom>
            <a:avLst/>
            <a:gdLst>
              <a:gd name="T0" fmla="*/ 2039 w 2040"/>
              <a:gd name="T1" fmla="*/ 1020 h 2039"/>
              <a:gd name="T2" fmla="*/ 2039 w 2040"/>
              <a:gd name="T3" fmla="*/ 1020 h 2039"/>
              <a:gd name="T4" fmla="*/ 1020 w 2040"/>
              <a:gd name="T5" fmla="*/ 2038 h 2039"/>
              <a:gd name="T6" fmla="*/ 1020 w 2040"/>
              <a:gd name="T7" fmla="*/ 2038 h 2039"/>
              <a:gd name="T8" fmla="*/ 0 w 2040"/>
              <a:gd name="T9" fmla="*/ 1020 h 2039"/>
              <a:gd name="T10" fmla="*/ 0 w 2040"/>
              <a:gd name="T11" fmla="*/ 1020 h 2039"/>
              <a:gd name="T12" fmla="*/ 1020 w 2040"/>
              <a:gd name="T13" fmla="*/ 0 h 2039"/>
              <a:gd name="T14" fmla="*/ 1020 w 2040"/>
              <a:gd name="T15" fmla="*/ 0 h 2039"/>
              <a:gd name="T16" fmla="*/ 2039 w 2040"/>
              <a:gd name="T17" fmla="*/ 102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2039" y="1020"/>
                </a:moveTo>
                <a:lnTo>
                  <a:pt x="2039" y="1020"/>
                </a:lnTo>
                <a:cubicBezTo>
                  <a:pt x="2039" y="1583"/>
                  <a:pt x="1583" y="2038"/>
                  <a:pt x="1020" y="2038"/>
                </a:cubicBezTo>
                <a:lnTo>
                  <a:pt x="1020" y="2038"/>
                </a:lnTo>
                <a:cubicBezTo>
                  <a:pt x="457" y="2038"/>
                  <a:pt x="0" y="1583"/>
                  <a:pt x="0" y="1020"/>
                </a:cubicBezTo>
                <a:lnTo>
                  <a:pt x="0" y="1020"/>
                </a:lnTo>
                <a:cubicBezTo>
                  <a:pt x="0" y="457"/>
                  <a:pt x="457" y="0"/>
                  <a:pt x="1020" y="0"/>
                </a:cubicBezTo>
                <a:lnTo>
                  <a:pt x="1020" y="0"/>
                </a:lnTo>
                <a:cubicBezTo>
                  <a:pt x="1583" y="0"/>
                  <a:pt x="2039" y="457"/>
                  <a:pt x="2039" y="1020"/>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9" name="Freeform 279">
            <a:extLst>
              <a:ext uri="{FF2B5EF4-FFF2-40B4-BE49-F238E27FC236}">
                <a16:creationId xmlns:a16="http://schemas.microsoft.com/office/drawing/2014/main" id="{CE9BCB49-A141-4641-8DE5-44815C4AEAFF}"/>
              </a:ext>
            </a:extLst>
          </p:cNvPr>
          <p:cNvSpPr>
            <a:spLocks noChangeArrowheads="1"/>
          </p:cNvSpPr>
          <p:nvPr/>
        </p:nvSpPr>
        <p:spPr bwMode="auto">
          <a:xfrm>
            <a:off x="754194" y="3591106"/>
            <a:ext cx="3103572" cy="52185"/>
          </a:xfrm>
          <a:custGeom>
            <a:avLst/>
            <a:gdLst>
              <a:gd name="T0" fmla="*/ 4983 w 4984"/>
              <a:gd name="T1" fmla="*/ 83 h 84"/>
              <a:gd name="T2" fmla="*/ 0 w 4984"/>
              <a:gd name="T3" fmla="*/ 83 h 84"/>
              <a:gd name="T4" fmla="*/ 0 w 4984"/>
              <a:gd name="T5" fmla="*/ 0 h 84"/>
              <a:gd name="T6" fmla="*/ 4983 w 4984"/>
              <a:gd name="T7" fmla="*/ 0 h 84"/>
              <a:gd name="T8" fmla="*/ 4983 w 4984"/>
              <a:gd name="T9" fmla="*/ 83 h 84"/>
            </a:gdLst>
            <a:ahLst/>
            <a:cxnLst>
              <a:cxn ang="0">
                <a:pos x="T0" y="T1"/>
              </a:cxn>
              <a:cxn ang="0">
                <a:pos x="T2" y="T3"/>
              </a:cxn>
              <a:cxn ang="0">
                <a:pos x="T4" y="T5"/>
              </a:cxn>
              <a:cxn ang="0">
                <a:pos x="T6" y="T7"/>
              </a:cxn>
              <a:cxn ang="0">
                <a:pos x="T8" y="T9"/>
              </a:cxn>
            </a:cxnLst>
            <a:rect l="0" t="0" r="r" b="b"/>
            <a:pathLst>
              <a:path w="4984" h="84">
                <a:moveTo>
                  <a:pt x="4983" y="83"/>
                </a:moveTo>
                <a:lnTo>
                  <a:pt x="0" y="83"/>
                </a:lnTo>
                <a:lnTo>
                  <a:pt x="0" y="0"/>
                </a:lnTo>
                <a:lnTo>
                  <a:pt x="4983" y="0"/>
                </a:lnTo>
                <a:lnTo>
                  <a:pt x="4983" y="83"/>
                </a:lnTo>
              </a:path>
            </a:pathLst>
          </a:custGeom>
          <a:solidFill>
            <a:schemeClr val="accent2"/>
          </a:solidFill>
          <a:ln>
            <a:noFill/>
          </a:ln>
          <a:effectLst/>
        </p:spPr>
        <p:txBody>
          <a:bodyPr wrap="none" anchor="ctr"/>
          <a:lstStyle/>
          <a:p>
            <a:endParaRPr lang="en-US" dirty="0">
              <a:latin typeface="Poppins" pitchFamily="2" charset="77"/>
            </a:endParaRPr>
          </a:p>
        </p:txBody>
      </p:sp>
      <p:sp>
        <p:nvSpPr>
          <p:cNvPr id="20" name="Freeform 280">
            <a:extLst>
              <a:ext uri="{FF2B5EF4-FFF2-40B4-BE49-F238E27FC236}">
                <a16:creationId xmlns:a16="http://schemas.microsoft.com/office/drawing/2014/main" id="{2F542041-B3CE-7645-AB27-233893072D1E}"/>
              </a:ext>
            </a:extLst>
          </p:cNvPr>
          <p:cNvSpPr>
            <a:spLocks noChangeArrowheads="1"/>
          </p:cNvSpPr>
          <p:nvPr/>
        </p:nvSpPr>
        <p:spPr bwMode="auto">
          <a:xfrm>
            <a:off x="8331851" y="3591106"/>
            <a:ext cx="3103572" cy="52185"/>
          </a:xfrm>
          <a:custGeom>
            <a:avLst/>
            <a:gdLst>
              <a:gd name="T0" fmla="*/ 4983 w 4984"/>
              <a:gd name="T1" fmla="*/ 83 h 84"/>
              <a:gd name="T2" fmla="*/ 0 w 4984"/>
              <a:gd name="T3" fmla="*/ 83 h 84"/>
              <a:gd name="T4" fmla="*/ 0 w 4984"/>
              <a:gd name="T5" fmla="*/ 0 h 84"/>
              <a:gd name="T6" fmla="*/ 4983 w 4984"/>
              <a:gd name="T7" fmla="*/ 0 h 84"/>
              <a:gd name="T8" fmla="*/ 4983 w 4984"/>
              <a:gd name="T9" fmla="*/ 83 h 84"/>
            </a:gdLst>
            <a:ahLst/>
            <a:cxnLst>
              <a:cxn ang="0">
                <a:pos x="T0" y="T1"/>
              </a:cxn>
              <a:cxn ang="0">
                <a:pos x="T2" y="T3"/>
              </a:cxn>
              <a:cxn ang="0">
                <a:pos x="T4" y="T5"/>
              </a:cxn>
              <a:cxn ang="0">
                <a:pos x="T6" y="T7"/>
              </a:cxn>
              <a:cxn ang="0">
                <a:pos x="T8" y="T9"/>
              </a:cxn>
            </a:cxnLst>
            <a:rect l="0" t="0" r="r" b="b"/>
            <a:pathLst>
              <a:path w="4984" h="84">
                <a:moveTo>
                  <a:pt x="4983" y="83"/>
                </a:moveTo>
                <a:lnTo>
                  <a:pt x="0" y="83"/>
                </a:lnTo>
                <a:lnTo>
                  <a:pt x="0" y="0"/>
                </a:lnTo>
                <a:lnTo>
                  <a:pt x="4983" y="0"/>
                </a:lnTo>
                <a:lnTo>
                  <a:pt x="4983" y="83"/>
                </a:lnTo>
              </a:path>
            </a:pathLst>
          </a:custGeom>
          <a:solidFill>
            <a:schemeClr val="accent2"/>
          </a:solidFill>
          <a:ln>
            <a:noFill/>
          </a:ln>
          <a:effectLst/>
        </p:spPr>
        <p:txBody>
          <a:bodyPr wrap="none" anchor="ctr"/>
          <a:lstStyle/>
          <a:p>
            <a:endParaRPr lang="en-US" dirty="0">
              <a:latin typeface="Poppins" pitchFamily="2" charset="77"/>
            </a:endParaRPr>
          </a:p>
        </p:txBody>
      </p:sp>
      <p:sp>
        <p:nvSpPr>
          <p:cNvPr id="21" name="Freeform 357">
            <a:extLst>
              <a:ext uri="{FF2B5EF4-FFF2-40B4-BE49-F238E27FC236}">
                <a16:creationId xmlns:a16="http://schemas.microsoft.com/office/drawing/2014/main" id="{DB0A49D1-16F1-2E49-B635-5FCA5AB5688E}"/>
              </a:ext>
            </a:extLst>
          </p:cNvPr>
          <p:cNvSpPr>
            <a:spLocks noChangeArrowheads="1"/>
          </p:cNvSpPr>
          <p:nvPr/>
        </p:nvSpPr>
        <p:spPr bwMode="auto">
          <a:xfrm>
            <a:off x="3629804" y="1668538"/>
            <a:ext cx="4930011" cy="1922567"/>
          </a:xfrm>
          <a:custGeom>
            <a:avLst/>
            <a:gdLst>
              <a:gd name="T0" fmla="*/ 7539 w 7917"/>
              <a:gd name="T1" fmla="*/ 2207 h 3085"/>
              <a:gd name="T2" fmla="*/ 7539 w 7917"/>
              <a:gd name="T3" fmla="*/ 2207 h 3085"/>
              <a:gd name="T4" fmla="*/ 6031 w 7917"/>
              <a:gd name="T5" fmla="*/ 1062 h 3085"/>
              <a:gd name="T6" fmla="*/ 7539 w 7917"/>
              <a:gd name="T7" fmla="*/ 1708 h 3085"/>
              <a:gd name="T8" fmla="*/ 5654 w 7917"/>
              <a:gd name="T9" fmla="*/ 1428 h 3085"/>
              <a:gd name="T10" fmla="*/ 4146 w 7917"/>
              <a:gd name="T11" fmla="*/ 1242 h 3085"/>
              <a:gd name="T12" fmla="*/ 4146 w 7917"/>
              <a:gd name="T13" fmla="*/ 791 h 3085"/>
              <a:gd name="T14" fmla="*/ 5654 w 7917"/>
              <a:gd name="T15" fmla="*/ 1428 h 3085"/>
              <a:gd name="T16" fmla="*/ 3770 w 7917"/>
              <a:gd name="T17" fmla="*/ 1242 h 3085"/>
              <a:gd name="T18" fmla="*/ 2262 w 7917"/>
              <a:gd name="T19" fmla="*/ 968 h 3085"/>
              <a:gd name="T20" fmla="*/ 3770 w 7917"/>
              <a:gd name="T21" fmla="*/ 791 h 3085"/>
              <a:gd name="T22" fmla="*/ 1884 w 7917"/>
              <a:gd name="T23" fmla="*/ 1526 h 3085"/>
              <a:gd name="T24" fmla="*/ 377 w 7917"/>
              <a:gd name="T25" fmla="*/ 2207 h 3085"/>
              <a:gd name="T26" fmla="*/ 377 w 7917"/>
              <a:gd name="T27" fmla="*/ 2207 h 3085"/>
              <a:gd name="T28" fmla="*/ 377 w 7917"/>
              <a:gd name="T29" fmla="*/ 1708 h 3085"/>
              <a:gd name="T30" fmla="*/ 1884 w 7917"/>
              <a:gd name="T31" fmla="*/ 1526 h 3085"/>
              <a:gd name="T32" fmla="*/ 7539 w 7917"/>
              <a:gd name="T33" fmla="*/ 1285 h 3085"/>
              <a:gd name="T34" fmla="*/ 6031 w 7917"/>
              <a:gd name="T35" fmla="*/ 684 h 3085"/>
              <a:gd name="T36" fmla="*/ 5654 w 7917"/>
              <a:gd name="T37" fmla="*/ 249 h 3085"/>
              <a:gd name="T38" fmla="*/ 5654 w 7917"/>
              <a:gd name="T39" fmla="*/ 595 h 3085"/>
              <a:gd name="T40" fmla="*/ 4146 w 7917"/>
              <a:gd name="T41" fmla="*/ 0 h 3085"/>
              <a:gd name="T42" fmla="*/ 3770 w 7917"/>
              <a:gd name="T43" fmla="*/ 427 h 3085"/>
              <a:gd name="T44" fmla="*/ 2262 w 7917"/>
              <a:gd name="T45" fmla="*/ 595 h 3085"/>
              <a:gd name="T46" fmla="*/ 1884 w 7917"/>
              <a:gd name="T47" fmla="*/ 249 h 3085"/>
              <a:gd name="T48" fmla="*/ 1884 w 7917"/>
              <a:gd name="T49" fmla="*/ 684 h 3085"/>
              <a:gd name="T50" fmla="*/ 377 w 7917"/>
              <a:gd name="T51" fmla="*/ 942 h 3085"/>
              <a:gd name="T52" fmla="*/ 0 w 7917"/>
              <a:gd name="T53" fmla="*/ 2904 h 3085"/>
              <a:gd name="T54" fmla="*/ 0 w 7917"/>
              <a:gd name="T55" fmla="*/ 3084 h 3085"/>
              <a:gd name="T56" fmla="*/ 366 w 7917"/>
              <a:gd name="T57" fmla="*/ 3084 h 3085"/>
              <a:gd name="T58" fmla="*/ 1322 w 7917"/>
              <a:gd name="T59" fmla="*/ 2165 h 3085"/>
              <a:gd name="T60" fmla="*/ 1884 w 7917"/>
              <a:gd name="T61" fmla="*/ 2348 h 3085"/>
              <a:gd name="T62" fmla="*/ 2158 w 7917"/>
              <a:gd name="T63" fmla="*/ 2656 h 3085"/>
              <a:gd name="T64" fmla="*/ 2698 w 7917"/>
              <a:gd name="T65" fmla="*/ 3084 h 3085"/>
              <a:gd name="T66" fmla="*/ 3770 w 7917"/>
              <a:gd name="T67" fmla="*/ 1875 h 3085"/>
              <a:gd name="T68" fmla="*/ 3958 w 7917"/>
              <a:gd name="T69" fmla="*/ 1862 h 3085"/>
              <a:gd name="T70" fmla="*/ 4146 w 7917"/>
              <a:gd name="T71" fmla="*/ 1875 h 3085"/>
              <a:gd name="T72" fmla="*/ 5218 w 7917"/>
              <a:gd name="T73" fmla="*/ 3084 h 3085"/>
              <a:gd name="T74" fmla="*/ 5638 w 7917"/>
              <a:gd name="T75" fmla="*/ 3084 h 3085"/>
              <a:gd name="T76" fmla="*/ 5758 w 7917"/>
              <a:gd name="T77" fmla="*/ 2656 h 3085"/>
              <a:gd name="T78" fmla="*/ 6031 w 7917"/>
              <a:gd name="T79" fmla="*/ 2348 h 3085"/>
              <a:gd name="T80" fmla="*/ 6594 w 7917"/>
              <a:gd name="T81" fmla="*/ 2165 h 3085"/>
              <a:gd name="T82" fmla="*/ 7916 w 7917"/>
              <a:gd name="T83" fmla="*/ 3084 h 3085"/>
              <a:gd name="T84" fmla="*/ 7916 w 7917"/>
              <a:gd name="T85" fmla="*/ 2904 h 3085"/>
              <a:gd name="T86" fmla="*/ 7539 w 7917"/>
              <a:gd name="T87" fmla="*/ 942 h 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17" h="3085">
                <a:moveTo>
                  <a:pt x="7539" y="2207"/>
                </a:moveTo>
                <a:lnTo>
                  <a:pt x="7539" y="2207"/>
                </a:lnTo>
                <a:lnTo>
                  <a:pt x="7539" y="2207"/>
                </a:lnTo>
                <a:lnTo>
                  <a:pt x="7539" y="2207"/>
                </a:lnTo>
                <a:cubicBezTo>
                  <a:pt x="7112" y="1924"/>
                  <a:pt x="6601" y="1691"/>
                  <a:pt x="6031" y="1526"/>
                </a:cubicBezTo>
                <a:lnTo>
                  <a:pt x="6031" y="1062"/>
                </a:lnTo>
                <a:lnTo>
                  <a:pt x="6031" y="1062"/>
                </a:lnTo>
                <a:cubicBezTo>
                  <a:pt x="6586" y="1216"/>
                  <a:pt x="7096" y="1434"/>
                  <a:pt x="7539" y="1708"/>
                </a:cubicBezTo>
                <a:lnTo>
                  <a:pt x="7539" y="2207"/>
                </a:lnTo>
                <a:close/>
                <a:moveTo>
                  <a:pt x="5654" y="1428"/>
                </a:moveTo>
                <a:lnTo>
                  <a:pt x="5654" y="1428"/>
                </a:lnTo>
                <a:cubicBezTo>
                  <a:pt x="5181" y="1319"/>
                  <a:pt x="4674" y="1255"/>
                  <a:pt x="4146" y="1242"/>
                </a:cubicBezTo>
                <a:lnTo>
                  <a:pt x="4146" y="791"/>
                </a:lnTo>
                <a:lnTo>
                  <a:pt x="4146" y="791"/>
                </a:lnTo>
                <a:cubicBezTo>
                  <a:pt x="4668" y="803"/>
                  <a:pt x="5175" y="863"/>
                  <a:pt x="5654" y="968"/>
                </a:cubicBezTo>
                <a:lnTo>
                  <a:pt x="5654" y="1428"/>
                </a:lnTo>
                <a:close/>
                <a:moveTo>
                  <a:pt x="3770" y="1242"/>
                </a:moveTo>
                <a:lnTo>
                  <a:pt x="3770" y="1242"/>
                </a:lnTo>
                <a:cubicBezTo>
                  <a:pt x="3242" y="1255"/>
                  <a:pt x="2735" y="1319"/>
                  <a:pt x="2262" y="1428"/>
                </a:cubicBezTo>
                <a:lnTo>
                  <a:pt x="2262" y="968"/>
                </a:lnTo>
                <a:lnTo>
                  <a:pt x="2262" y="968"/>
                </a:lnTo>
                <a:cubicBezTo>
                  <a:pt x="2741" y="863"/>
                  <a:pt x="3248" y="803"/>
                  <a:pt x="3770" y="791"/>
                </a:cubicBezTo>
                <a:lnTo>
                  <a:pt x="3770" y="1242"/>
                </a:lnTo>
                <a:close/>
                <a:moveTo>
                  <a:pt x="1884" y="1526"/>
                </a:moveTo>
                <a:lnTo>
                  <a:pt x="1884" y="1526"/>
                </a:lnTo>
                <a:cubicBezTo>
                  <a:pt x="1314" y="1691"/>
                  <a:pt x="804" y="1924"/>
                  <a:pt x="377" y="2207"/>
                </a:cubicBezTo>
                <a:lnTo>
                  <a:pt x="377" y="2207"/>
                </a:lnTo>
                <a:lnTo>
                  <a:pt x="377" y="2207"/>
                </a:lnTo>
                <a:lnTo>
                  <a:pt x="377" y="1708"/>
                </a:lnTo>
                <a:lnTo>
                  <a:pt x="377" y="1708"/>
                </a:lnTo>
                <a:cubicBezTo>
                  <a:pt x="820" y="1434"/>
                  <a:pt x="1330" y="1216"/>
                  <a:pt x="1884" y="1062"/>
                </a:cubicBezTo>
                <a:lnTo>
                  <a:pt x="1884" y="1526"/>
                </a:lnTo>
                <a:close/>
                <a:moveTo>
                  <a:pt x="7539" y="942"/>
                </a:moveTo>
                <a:lnTo>
                  <a:pt x="7539" y="1285"/>
                </a:lnTo>
                <a:lnTo>
                  <a:pt x="7539" y="1285"/>
                </a:lnTo>
                <a:cubicBezTo>
                  <a:pt x="7087" y="1030"/>
                  <a:pt x="6578" y="828"/>
                  <a:pt x="6031" y="684"/>
                </a:cubicBezTo>
                <a:lnTo>
                  <a:pt x="6031" y="249"/>
                </a:lnTo>
                <a:lnTo>
                  <a:pt x="5654" y="249"/>
                </a:lnTo>
                <a:lnTo>
                  <a:pt x="5654" y="595"/>
                </a:lnTo>
                <a:lnTo>
                  <a:pt x="5654" y="595"/>
                </a:lnTo>
                <a:cubicBezTo>
                  <a:pt x="5172" y="495"/>
                  <a:pt x="4666" y="438"/>
                  <a:pt x="4146" y="427"/>
                </a:cubicBezTo>
                <a:lnTo>
                  <a:pt x="4146" y="0"/>
                </a:lnTo>
                <a:lnTo>
                  <a:pt x="3770" y="0"/>
                </a:lnTo>
                <a:lnTo>
                  <a:pt x="3770" y="427"/>
                </a:lnTo>
                <a:lnTo>
                  <a:pt x="3770" y="427"/>
                </a:lnTo>
                <a:cubicBezTo>
                  <a:pt x="3250" y="438"/>
                  <a:pt x="2744" y="495"/>
                  <a:pt x="2262" y="595"/>
                </a:cubicBezTo>
                <a:lnTo>
                  <a:pt x="2262" y="249"/>
                </a:lnTo>
                <a:lnTo>
                  <a:pt x="1884" y="249"/>
                </a:lnTo>
                <a:lnTo>
                  <a:pt x="1884" y="684"/>
                </a:lnTo>
                <a:lnTo>
                  <a:pt x="1884" y="684"/>
                </a:lnTo>
                <a:cubicBezTo>
                  <a:pt x="1338" y="828"/>
                  <a:pt x="829" y="1030"/>
                  <a:pt x="377" y="1285"/>
                </a:cubicBezTo>
                <a:lnTo>
                  <a:pt x="377" y="942"/>
                </a:lnTo>
                <a:lnTo>
                  <a:pt x="0" y="942"/>
                </a:lnTo>
                <a:lnTo>
                  <a:pt x="0" y="2904"/>
                </a:lnTo>
                <a:lnTo>
                  <a:pt x="0" y="2904"/>
                </a:lnTo>
                <a:lnTo>
                  <a:pt x="0" y="3084"/>
                </a:lnTo>
                <a:lnTo>
                  <a:pt x="366" y="3084"/>
                </a:lnTo>
                <a:lnTo>
                  <a:pt x="366" y="3084"/>
                </a:lnTo>
                <a:cubicBezTo>
                  <a:pt x="385" y="2573"/>
                  <a:pt x="806" y="2165"/>
                  <a:pt x="1322" y="2165"/>
                </a:cubicBezTo>
                <a:lnTo>
                  <a:pt x="1322" y="2165"/>
                </a:lnTo>
                <a:cubicBezTo>
                  <a:pt x="1532" y="2165"/>
                  <a:pt x="1727" y="2233"/>
                  <a:pt x="1884" y="2348"/>
                </a:cubicBezTo>
                <a:lnTo>
                  <a:pt x="1884" y="2348"/>
                </a:lnTo>
                <a:cubicBezTo>
                  <a:pt x="1996" y="2430"/>
                  <a:pt x="2090" y="2535"/>
                  <a:pt x="2158" y="2656"/>
                </a:cubicBezTo>
                <a:lnTo>
                  <a:pt x="2158" y="2656"/>
                </a:lnTo>
                <a:cubicBezTo>
                  <a:pt x="2229" y="2784"/>
                  <a:pt x="2272" y="2929"/>
                  <a:pt x="2278" y="3084"/>
                </a:cubicBezTo>
                <a:lnTo>
                  <a:pt x="2698" y="3084"/>
                </a:lnTo>
                <a:lnTo>
                  <a:pt x="2698" y="3084"/>
                </a:lnTo>
                <a:cubicBezTo>
                  <a:pt x="2716" y="2469"/>
                  <a:pt x="3175" y="1964"/>
                  <a:pt x="3770" y="1875"/>
                </a:cubicBezTo>
                <a:lnTo>
                  <a:pt x="3770" y="1875"/>
                </a:lnTo>
                <a:cubicBezTo>
                  <a:pt x="3831" y="1866"/>
                  <a:pt x="3894" y="1862"/>
                  <a:pt x="3958" y="1862"/>
                </a:cubicBezTo>
                <a:lnTo>
                  <a:pt x="3958" y="1862"/>
                </a:lnTo>
                <a:cubicBezTo>
                  <a:pt x="4022" y="1862"/>
                  <a:pt x="4085" y="1866"/>
                  <a:pt x="4146" y="1875"/>
                </a:cubicBezTo>
                <a:lnTo>
                  <a:pt x="4146" y="1875"/>
                </a:lnTo>
                <a:cubicBezTo>
                  <a:pt x="4741" y="1964"/>
                  <a:pt x="5200" y="2469"/>
                  <a:pt x="5218" y="3084"/>
                </a:cubicBezTo>
                <a:lnTo>
                  <a:pt x="5638" y="3084"/>
                </a:lnTo>
                <a:lnTo>
                  <a:pt x="5638" y="3084"/>
                </a:lnTo>
                <a:cubicBezTo>
                  <a:pt x="5644" y="2929"/>
                  <a:pt x="5687" y="2784"/>
                  <a:pt x="5758" y="2656"/>
                </a:cubicBezTo>
                <a:lnTo>
                  <a:pt x="5758" y="2656"/>
                </a:lnTo>
                <a:cubicBezTo>
                  <a:pt x="5826" y="2535"/>
                  <a:pt x="5919" y="2430"/>
                  <a:pt x="6031" y="2348"/>
                </a:cubicBezTo>
                <a:lnTo>
                  <a:pt x="6031" y="2348"/>
                </a:lnTo>
                <a:cubicBezTo>
                  <a:pt x="6189" y="2233"/>
                  <a:pt x="6384" y="2165"/>
                  <a:pt x="6594" y="2165"/>
                </a:cubicBezTo>
                <a:lnTo>
                  <a:pt x="6594" y="2165"/>
                </a:lnTo>
                <a:cubicBezTo>
                  <a:pt x="7110" y="2165"/>
                  <a:pt x="7530" y="2573"/>
                  <a:pt x="7550" y="3084"/>
                </a:cubicBezTo>
                <a:lnTo>
                  <a:pt x="7916" y="3084"/>
                </a:lnTo>
                <a:lnTo>
                  <a:pt x="7916" y="2904"/>
                </a:lnTo>
                <a:lnTo>
                  <a:pt x="7916" y="2904"/>
                </a:lnTo>
                <a:lnTo>
                  <a:pt x="7916" y="942"/>
                </a:lnTo>
                <a:lnTo>
                  <a:pt x="7539" y="942"/>
                </a:lnTo>
                <a:close/>
              </a:path>
            </a:pathLst>
          </a:custGeom>
          <a:solidFill>
            <a:schemeClr val="accent2"/>
          </a:solidFill>
          <a:ln>
            <a:noFill/>
          </a:ln>
          <a:effectLst/>
        </p:spPr>
        <p:txBody>
          <a:bodyPr wrap="none" anchor="ctr"/>
          <a:lstStyle/>
          <a:p>
            <a:endParaRPr lang="en-US" dirty="0">
              <a:latin typeface="Poppins" pitchFamily="2" charset="77"/>
            </a:endParaRPr>
          </a:p>
        </p:txBody>
      </p:sp>
      <p:sp>
        <p:nvSpPr>
          <p:cNvPr id="22" name="Freeform 358">
            <a:extLst>
              <a:ext uri="{FF2B5EF4-FFF2-40B4-BE49-F238E27FC236}">
                <a16:creationId xmlns:a16="http://schemas.microsoft.com/office/drawing/2014/main" id="{599A1F39-DFBF-1342-BBC3-5DC1E8B29CB0}"/>
              </a:ext>
            </a:extLst>
          </p:cNvPr>
          <p:cNvSpPr>
            <a:spLocks noChangeArrowheads="1"/>
          </p:cNvSpPr>
          <p:nvPr/>
        </p:nvSpPr>
        <p:spPr bwMode="auto">
          <a:xfrm>
            <a:off x="1396880" y="2201365"/>
            <a:ext cx="1505095" cy="752548"/>
          </a:xfrm>
          <a:custGeom>
            <a:avLst/>
            <a:gdLst>
              <a:gd name="T0" fmla="*/ 2415 w 2416"/>
              <a:gd name="T1" fmla="*/ 0 h 1207"/>
              <a:gd name="T2" fmla="*/ 2415 w 2416"/>
              <a:gd name="T3" fmla="*/ 0 h 1207"/>
              <a:gd name="T4" fmla="*/ 1208 w 2416"/>
              <a:gd name="T5" fmla="*/ 1206 h 1207"/>
              <a:gd name="T6" fmla="*/ 1208 w 2416"/>
              <a:gd name="T7" fmla="*/ 1206 h 1207"/>
              <a:gd name="T8" fmla="*/ 0 w 2416"/>
              <a:gd name="T9" fmla="*/ 0 h 1207"/>
            </a:gdLst>
            <a:ahLst/>
            <a:cxnLst>
              <a:cxn ang="0">
                <a:pos x="T0" y="T1"/>
              </a:cxn>
              <a:cxn ang="0">
                <a:pos x="T2" y="T3"/>
              </a:cxn>
              <a:cxn ang="0">
                <a:pos x="T4" y="T5"/>
              </a:cxn>
              <a:cxn ang="0">
                <a:pos x="T6" y="T7"/>
              </a:cxn>
              <a:cxn ang="0">
                <a:pos x="T8" y="T9"/>
              </a:cxn>
            </a:cxnLst>
            <a:rect l="0" t="0" r="r" b="b"/>
            <a:pathLst>
              <a:path w="2416" h="1207">
                <a:moveTo>
                  <a:pt x="2415" y="0"/>
                </a:moveTo>
                <a:lnTo>
                  <a:pt x="2415" y="0"/>
                </a:lnTo>
                <a:cubicBezTo>
                  <a:pt x="2415" y="666"/>
                  <a:pt x="1874" y="1206"/>
                  <a:pt x="1208" y="1206"/>
                </a:cubicBezTo>
                <a:lnTo>
                  <a:pt x="1208" y="1206"/>
                </a:lnTo>
                <a:cubicBezTo>
                  <a:pt x="541" y="1206"/>
                  <a:pt x="0" y="666"/>
                  <a:pt x="0" y="0"/>
                </a:cubicBezTo>
              </a:path>
            </a:pathLst>
          </a:custGeom>
          <a:noFill/>
          <a:ln w="635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3" name="Freeform 359">
            <a:extLst>
              <a:ext uri="{FF2B5EF4-FFF2-40B4-BE49-F238E27FC236}">
                <a16:creationId xmlns:a16="http://schemas.microsoft.com/office/drawing/2014/main" id="{785333F0-C148-C042-BF51-7B89CCA2ED8F}"/>
              </a:ext>
            </a:extLst>
          </p:cNvPr>
          <p:cNvSpPr>
            <a:spLocks noChangeArrowheads="1"/>
          </p:cNvSpPr>
          <p:nvPr/>
        </p:nvSpPr>
        <p:spPr bwMode="auto">
          <a:xfrm>
            <a:off x="1333709" y="2138196"/>
            <a:ext cx="123595" cy="123593"/>
          </a:xfrm>
          <a:custGeom>
            <a:avLst/>
            <a:gdLst>
              <a:gd name="T0" fmla="*/ 196 w 197"/>
              <a:gd name="T1" fmla="*/ 98 h 197"/>
              <a:gd name="T2" fmla="*/ 196 w 197"/>
              <a:gd name="T3" fmla="*/ 98 h 197"/>
              <a:gd name="T4" fmla="*/ 98 w 197"/>
              <a:gd name="T5" fmla="*/ 196 h 197"/>
              <a:gd name="T6" fmla="*/ 98 w 197"/>
              <a:gd name="T7" fmla="*/ 196 h 197"/>
              <a:gd name="T8" fmla="*/ 0 w 197"/>
              <a:gd name="T9" fmla="*/ 98 h 197"/>
              <a:gd name="T10" fmla="*/ 0 w 197"/>
              <a:gd name="T11" fmla="*/ 98 h 197"/>
              <a:gd name="T12" fmla="*/ 98 w 197"/>
              <a:gd name="T13" fmla="*/ 0 h 197"/>
              <a:gd name="T14" fmla="*/ 98 w 197"/>
              <a:gd name="T15" fmla="*/ 0 h 197"/>
              <a:gd name="T16" fmla="*/ 196 w 197"/>
              <a:gd name="T17"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96" y="98"/>
                </a:moveTo>
                <a:lnTo>
                  <a:pt x="196" y="98"/>
                </a:lnTo>
                <a:cubicBezTo>
                  <a:pt x="196" y="152"/>
                  <a:pt x="153" y="196"/>
                  <a:pt x="98" y="196"/>
                </a:cubicBezTo>
                <a:lnTo>
                  <a:pt x="98" y="196"/>
                </a:lnTo>
                <a:cubicBezTo>
                  <a:pt x="45" y="196"/>
                  <a:pt x="0" y="152"/>
                  <a:pt x="0" y="98"/>
                </a:cubicBezTo>
                <a:lnTo>
                  <a:pt x="0" y="98"/>
                </a:lnTo>
                <a:cubicBezTo>
                  <a:pt x="0" y="44"/>
                  <a:pt x="45" y="0"/>
                  <a:pt x="98" y="0"/>
                </a:cubicBezTo>
                <a:lnTo>
                  <a:pt x="98" y="0"/>
                </a:lnTo>
                <a:cubicBezTo>
                  <a:pt x="153" y="0"/>
                  <a:pt x="196" y="44"/>
                  <a:pt x="196" y="98"/>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24" name="Freeform 360">
            <a:extLst>
              <a:ext uri="{FF2B5EF4-FFF2-40B4-BE49-F238E27FC236}">
                <a16:creationId xmlns:a16="http://schemas.microsoft.com/office/drawing/2014/main" id="{0F2C06F3-F19B-0249-8540-2F3D164DCF0A}"/>
              </a:ext>
            </a:extLst>
          </p:cNvPr>
          <p:cNvSpPr>
            <a:spLocks noChangeArrowheads="1"/>
          </p:cNvSpPr>
          <p:nvPr/>
        </p:nvSpPr>
        <p:spPr bwMode="auto">
          <a:xfrm>
            <a:off x="2838804" y="2138196"/>
            <a:ext cx="123595" cy="123593"/>
          </a:xfrm>
          <a:custGeom>
            <a:avLst/>
            <a:gdLst>
              <a:gd name="T0" fmla="*/ 196 w 197"/>
              <a:gd name="T1" fmla="*/ 98 h 197"/>
              <a:gd name="T2" fmla="*/ 196 w 197"/>
              <a:gd name="T3" fmla="*/ 98 h 197"/>
              <a:gd name="T4" fmla="*/ 98 w 197"/>
              <a:gd name="T5" fmla="*/ 196 h 197"/>
              <a:gd name="T6" fmla="*/ 98 w 197"/>
              <a:gd name="T7" fmla="*/ 196 h 197"/>
              <a:gd name="T8" fmla="*/ 0 w 197"/>
              <a:gd name="T9" fmla="*/ 98 h 197"/>
              <a:gd name="T10" fmla="*/ 0 w 197"/>
              <a:gd name="T11" fmla="*/ 98 h 197"/>
              <a:gd name="T12" fmla="*/ 98 w 197"/>
              <a:gd name="T13" fmla="*/ 0 h 197"/>
              <a:gd name="T14" fmla="*/ 98 w 197"/>
              <a:gd name="T15" fmla="*/ 0 h 197"/>
              <a:gd name="T16" fmla="*/ 196 w 197"/>
              <a:gd name="T17"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96" y="98"/>
                </a:moveTo>
                <a:lnTo>
                  <a:pt x="196" y="98"/>
                </a:lnTo>
                <a:cubicBezTo>
                  <a:pt x="196" y="152"/>
                  <a:pt x="152" y="196"/>
                  <a:pt x="98" y="196"/>
                </a:cubicBezTo>
                <a:lnTo>
                  <a:pt x="98" y="196"/>
                </a:lnTo>
                <a:cubicBezTo>
                  <a:pt x="44" y="196"/>
                  <a:pt x="0" y="152"/>
                  <a:pt x="0" y="98"/>
                </a:cubicBezTo>
                <a:lnTo>
                  <a:pt x="0" y="98"/>
                </a:lnTo>
                <a:cubicBezTo>
                  <a:pt x="0" y="44"/>
                  <a:pt x="44" y="0"/>
                  <a:pt x="98" y="0"/>
                </a:cubicBezTo>
                <a:lnTo>
                  <a:pt x="98" y="0"/>
                </a:lnTo>
                <a:cubicBezTo>
                  <a:pt x="152" y="0"/>
                  <a:pt x="196" y="44"/>
                  <a:pt x="196" y="98"/>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25" name="Line 361">
            <a:extLst>
              <a:ext uri="{FF2B5EF4-FFF2-40B4-BE49-F238E27FC236}">
                <a16:creationId xmlns:a16="http://schemas.microsoft.com/office/drawing/2014/main" id="{F82A9072-41CA-2640-A30C-558638754671}"/>
              </a:ext>
            </a:extLst>
          </p:cNvPr>
          <p:cNvSpPr>
            <a:spLocks noChangeShapeType="1"/>
          </p:cNvSpPr>
          <p:nvPr/>
        </p:nvSpPr>
        <p:spPr bwMode="auto">
          <a:xfrm>
            <a:off x="2146680" y="2951166"/>
            <a:ext cx="0" cy="639940"/>
          </a:xfrm>
          <a:prstGeom prst="line">
            <a:avLst/>
          </a:prstGeom>
          <a:noFill/>
          <a:ln w="635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6" name="Freeform 362">
            <a:extLst>
              <a:ext uri="{FF2B5EF4-FFF2-40B4-BE49-F238E27FC236}">
                <a16:creationId xmlns:a16="http://schemas.microsoft.com/office/drawing/2014/main" id="{445EE433-C590-734C-BCB5-A5FB55A97EE5}"/>
              </a:ext>
            </a:extLst>
          </p:cNvPr>
          <p:cNvSpPr>
            <a:spLocks noChangeArrowheads="1"/>
          </p:cNvSpPr>
          <p:nvPr/>
        </p:nvSpPr>
        <p:spPr bwMode="auto">
          <a:xfrm>
            <a:off x="9290388" y="2201365"/>
            <a:ext cx="1505095" cy="752548"/>
          </a:xfrm>
          <a:custGeom>
            <a:avLst/>
            <a:gdLst>
              <a:gd name="T0" fmla="*/ 2415 w 2416"/>
              <a:gd name="T1" fmla="*/ 0 h 1207"/>
              <a:gd name="T2" fmla="*/ 2415 w 2416"/>
              <a:gd name="T3" fmla="*/ 0 h 1207"/>
              <a:gd name="T4" fmla="*/ 1208 w 2416"/>
              <a:gd name="T5" fmla="*/ 1206 h 1207"/>
              <a:gd name="T6" fmla="*/ 1208 w 2416"/>
              <a:gd name="T7" fmla="*/ 1206 h 1207"/>
              <a:gd name="T8" fmla="*/ 0 w 2416"/>
              <a:gd name="T9" fmla="*/ 0 h 1207"/>
            </a:gdLst>
            <a:ahLst/>
            <a:cxnLst>
              <a:cxn ang="0">
                <a:pos x="T0" y="T1"/>
              </a:cxn>
              <a:cxn ang="0">
                <a:pos x="T2" y="T3"/>
              </a:cxn>
              <a:cxn ang="0">
                <a:pos x="T4" y="T5"/>
              </a:cxn>
              <a:cxn ang="0">
                <a:pos x="T6" y="T7"/>
              </a:cxn>
              <a:cxn ang="0">
                <a:pos x="T8" y="T9"/>
              </a:cxn>
            </a:cxnLst>
            <a:rect l="0" t="0" r="r" b="b"/>
            <a:pathLst>
              <a:path w="2416" h="1207">
                <a:moveTo>
                  <a:pt x="2415" y="0"/>
                </a:moveTo>
                <a:lnTo>
                  <a:pt x="2415" y="0"/>
                </a:lnTo>
                <a:cubicBezTo>
                  <a:pt x="2415" y="666"/>
                  <a:pt x="1874" y="1206"/>
                  <a:pt x="1208" y="1206"/>
                </a:cubicBezTo>
                <a:lnTo>
                  <a:pt x="1208" y="1206"/>
                </a:lnTo>
                <a:cubicBezTo>
                  <a:pt x="541" y="1206"/>
                  <a:pt x="0" y="666"/>
                  <a:pt x="0" y="0"/>
                </a:cubicBezTo>
              </a:path>
            </a:pathLst>
          </a:custGeom>
          <a:noFill/>
          <a:ln w="635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7" name="Freeform 363">
            <a:extLst>
              <a:ext uri="{FF2B5EF4-FFF2-40B4-BE49-F238E27FC236}">
                <a16:creationId xmlns:a16="http://schemas.microsoft.com/office/drawing/2014/main" id="{E1B4FF3F-1CF7-7D4C-B6EB-342331D879C9}"/>
              </a:ext>
            </a:extLst>
          </p:cNvPr>
          <p:cNvSpPr>
            <a:spLocks noChangeArrowheads="1"/>
          </p:cNvSpPr>
          <p:nvPr/>
        </p:nvSpPr>
        <p:spPr bwMode="auto">
          <a:xfrm>
            <a:off x="9229965" y="2138196"/>
            <a:ext cx="123593" cy="123593"/>
          </a:xfrm>
          <a:custGeom>
            <a:avLst/>
            <a:gdLst>
              <a:gd name="T0" fmla="*/ 196 w 197"/>
              <a:gd name="T1" fmla="*/ 98 h 197"/>
              <a:gd name="T2" fmla="*/ 196 w 197"/>
              <a:gd name="T3" fmla="*/ 98 h 197"/>
              <a:gd name="T4" fmla="*/ 98 w 197"/>
              <a:gd name="T5" fmla="*/ 196 h 197"/>
              <a:gd name="T6" fmla="*/ 98 w 197"/>
              <a:gd name="T7" fmla="*/ 196 h 197"/>
              <a:gd name="T8" fmla="*/ 0 w 197"/>
              <a:gd name="T9" fmla="*/ 98 h 197"/>
              <a:gd name="T10" fmla="*/ 0 w 197"/>
              <a:gd name="T11" fmla="*/ 98 h 197"/>
              <a:gd name="T12" fmla="*/ 98 w 197"/>
              <a:gd name="T13" fmla="*/ 0 h 197"/>
              <a:gd name="T14" fmla="*/ 98 w 197"/>
              <a:gd name="T15" fmla="*/ 0 h 197"/>
              <a:gd name="T16" fmla="*/ 196 w 197"/>
              <a:gd name="T17"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96" y="98"/>
                </a:moveTo>
                <a:lnTo>
                  <a:pt x="196" y="98"/>
                </a:lnTo>
                <a:cubicBezTo>
                  <a:pt x="196" y="152"/>
                  <a:pt x="153" y="196"/>
                  <a:pt x="98" y="196"/>
                </a:cubicBezTo>
                <a:lnTo>
                  <a:pt x="98" y="196"/>
                </a:lnTo>
                <a:cubicBezTo>
                  <a:pt x="44" y="196"/>
                  <a:pt x="0" y="152"/>
                  <a:pt x="0" y="98"/>
                </a:cubicBezTo>
                <a:lnTo>
                  <a:pt x="0" y="98"/>
                </a:lnTo>
                <a:cubicBezTo>
                  <a:pt x="0" y="44"/>
                  <a:pt x="44" y="0"/>
                  <a:pt x="98" y="0"/>
                </a:cubicBezTo>
                <a:lnTo>
                  <a:pt x="98" y="0"/>
                </a:lnTo>
                <a:cubicBezTo>
                  <a:pt x="153" y="0"/>
                  <a:pt x="196" y="44"/>
                  <a:pt x="196" y="98"/>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28" name="Freeform 364">
            <a:extLst>
              <a:ext uri="{FF2B5EF4-FFF2-40B4-BE49-F238E27FC236}">
                <a16:creationId xmlns:a16="http://schemas.microsoft.com/office/drawing/2014/main" id="{C65EF889-2087-214D-8855-CC6E841FEAF3}"/>
              </a:ext>
            </a:extLst>
          </p:cNvPr>
          <p:cNvSpPr>
            <a:spLocks noChangeArrowheads="1"/>
          </p:cNvSpPr>
          <p:nvPr/>
        </p:nvSpPr>
        <p:spPr bwMode="auto">
          <a:xfrm>
            <a:off x="10732312" y="2138196"/>
            <a:ext cx="123595" cy="123593"/>
          </a:xfrm>
          <a:custGeom>
            <a:avLst/>
            <a:gdLst>
              <a:gd name="T0" fmla="*/ 196 w 197"/>
              <a:gd name="T1" fmla="*/ 98 h 197"/>
              <a:gd name="T2" fmla="*/ 196 w 197"/>
              <a:gd name="T3" fmla="*/ 98 h 197"/>
              <a:gd name="T4" fmla="*/ 98 w 197"/>
              <a:gd name="T5" fmla="*/ 196 h 197"/>
              <a:gd name="T6" fmla="*/ 98 w 197"/>
              <a:gd name="T7" fmla="*/ 196 h 197"/>
              <a:gd name="T8" fmla="*/ 0 w 197"/>
              <a:gd name="T9" fmla="*/ 98 h 197"/>
              <a:gd name="T10" fmla="*/ 0 w 197"/>
              <a:gd name="T11" fmla="*/ 98 h 197"/>
              <a:gd name="T12" fmla="*/ 98 w 197"/>
              <a:gd name="T13" fmla="*/ 0 h 197"/>
              <a:gd name="T14" fmla="*/ 98 w 197"/>
              <a:gd name="T15" fmla="*/ 0 h 197"/>
              <a:gd name="T16" fmla="*/ 196 w 197"/>
              <a:gd name="T17"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196" y="98"/>
                </a:moveTo>
                <a:lnTo>
                  <a:pt x="196" y="98"/>
                </a:lnTo>
                <a:cubicBezTo>
                  <a:pt x="196" y="152"/>
                  <a:pt x="152" y="196"/>
                  <a:pt x="98" y="196"/>
                </a:cubicBezTo>
                <a:lnTo>
                  <a:pt x="98" y="196"/>
                </a:lnTo>
                <a:cubicBezTo>
                  <a:pt x="44" y="196"/>
                  <a:pt x="0" y="152"/>
                  <a:pt x="0" y="98"/>
                </a:cubicBezTo>
                <a:lnTo>
                  <a:pt x="0" y="98"/>
                </a:lnTo>
                <a:cubicBezTo>
                  <a:pt x="0" y="44"/>
                  <a:pt x="44" y="0"/>
                  <a:pt x="98" y="0"/>
                </a:cubicBezTo>
                <a:lnTo>
                  <a:pt x="98" y="0"/>
                </a:lnTo>
                <a:cubicBezTo>
                  <a:pt x="152" y="0"/>
                  <a:pt x="196" y="44"/>
                  <a:pt x="196" y="98"/>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29" name="Line 365">
            <a:extLst>
              <a:ext uri="{FF2B5EF4-FFF2-40B4-BE49-F238E27FC236}">
                <a16:creationId xmlns:a16="http://schemas.microsoft.com/office/drawing/2014/main" id="{DE127345-011E-C04B-8170-2CACC0EAA428}"/>
              </a:ext>
            </a:extLst>
          </p:cNvPr>
          <p:cNvSpPr>
            <a:spLocks noChangeShapeType="1"/>
          </p:cNvSpPr>
          <p:nvPr/>
        </p:nvSpPr>
        <p:spPr bwMode="auto">
          <a:xfrm>
            <a:off x="10042936" y="2951166"/>
            <a:ext cx="0" cy="639940"/>
          </a:xfrm>
          <a:prstGeom prst="line">
            <a:avLst/>
          </a:prstGeom>
          <a:noFill/>
          <a:ln w="63500" cap="flat">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30" name="Freeform 385">
            <a:extLst>
              <a:ext uri="{FF2B5EF4-FFF2-40B4-BE49-F238E27FC236}">
                <a16:creationId xmlns:a16="http://schemas.microsoft.com/office/drawing/2014/main" id="{1A3FDD4F-F9F9-A145-BBEF-C29F5E2BBBF8}"/>
              </a:ext>
            </a:extLst>
          </p:cNvPr>
          <p:cNvSpPr>
            <a:spLocks noChangeArrowheads="1"/>
          </p:cNvSpPr>
          <p:nvPr/>
        </p:nvSpPr>
        <p:spPr bwMode="auto">
          <a:xfrm>
            <a:off x="5415043" y="1009373"/>
            <a:ext cx="1359531" cy="274652"/>
          </a:xfrm>
          <a:prstGeom prst="roundRect">
            <a:avLst>
              <a:gd name="adj" fmla="val 50000"/>
            </a:avLst>
          </a:prstGeom>
          <a:solidFill>
            <a:schemeClr val="accent4"/>
          </a:solidFill>
          <a:ln>
            <a:noFill/>
          </a:ln>
          <a:effectLst/>
        </p:spPr>
        <p:txBody>
          <a:bodyPr wrap="none" anchor="ctr"/>
          <a:lstStyle/>
          <a:p>
            <a:endParaRPr lang="en-US" dirty="0">
              <a:latin typeface="Poppins" pitchFamily="2" charset="77"/>
            </a:endParaRPr>
          </a:p>
        </p:txBody>
      </p:sp>
      <p:sp>
        <p:nvSpPr>
          <p:cNvPr id="31" name="Line 389">
            <a:extLst>
              <a:ext uri="{FF2B5EF4-FFF2-40B4-BE49-F238E27FC236}">
                <a16:creationId xmlns:a16="http://schemas.microsoft.com/office/drawing/2014/main" id="{28950A9E-6D58-AA4F-94B3-15A0893594B9}"/>
              </a:ext>
            </a:extLst>
          </p:cNvPr>
          <p:cNvSpPr>
            <a:spLocks noChangeShapeType="1"/>
          </p:cNvSpPr>
          <p:nvPr/>
        </p:nvSpPr>
        <p:spPr bwMode="auto">
          <a:xfrm>
            <a:off x="3915441" y="4044282"/>
            <a:ext cx="0" cy="1483122"/>
          </a:xfrm>
          <a:prstGeom prst="line">
            <a:avLst/>
          </a:prstGeom>
          <a:noFill/>
          <a:ln w="25400" cap="flat">
            <a:solidFill>
              <a:schemeClr val="accent6"/>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32" name="Line 390">
            <a:extLst>
              <a:ext uri="{FF2B5EF4-FFF2-40B4-BE49-F238E27FC236}">
                <a16:creationId xmlns:a16="http://schemas.microsoft.com/office/drawing/2014/main" id="{135492C2-43DA-224E-A94E-927217E2391C}"/>
              </a:ext>
            </a:extLst>
          </p:cNvPr>
          <p:cNvSpPr>
            <a:spLocks noChangeShapeType="1"/>
          </p:cNvSpPr>
          <p:nvPr/>
        </p:nvSpPr>
        <p:spPr bwMode="auto">
          <a:xfrm>
            <a:off x="8276920" y="4044282"/>
            <a:ext cx="0" cy="1483122"/>
          </a:xfrm>
          <a:prstGeom prst="line">
            <a:avLst/>
          </a:prstGeom>
          <a:noFill/>
          <a:ln w="25400" cap="flat">
            <a:solidFill>
              <a:schemeClr val="accent6"/>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 name="TextBox 3">
            <a:extLst>
              <a:ext uri="{FF2B5EF4-FFF2-40B4-BE49-F238E27FC236}">
                <a16:creationId xmlns:a16="http://schemas.microsoft.com/office/drawing/2014/main" id="{1F6940B6-993A-7F48-A40E-7EA73FF0B2CE}"/>
              </a:ext>
            </a:extLst>
          </p:cNvPr>
          <p:cNvSpPr txBox="1"/>
          <p:nvPr/>
        </p:nvSpPr>
        <p:spPr>
          <a:xfrm>
            <a:off x="754194" y="385675"/>
            <a:ext cx="10668000" cy="523220"/>
          </a:xfrm>
          <a:prstGeom prst="rect">
            <a:avLst/>
          </a:prstGeom>
          <a:noFill/>
        </p:spPr>
        <p:txBody>
          <a:bodyPr wrap="square" lIns="91440" tIns="45720" rIns="91440" bIns="45720" rtlCol="0" anchor="b">
            <a:spAutoFit/>
          </a:bodyPr>
          <a:lstStyle/>
          <a:p>
            <a:pPr algn="ctr"/>
            <a:r>
              <a:rPr lang="en-US" sz="2800" b="1" spc="-145" dirty="0">
                <a:solidFill>
                  <a:schemeClr val="tx2"/>
                </a:solidFill>
                <a:latin typeface="Poppins"/>
                <a:cs typeface="Poppins"/>
              </a:rPr>
              <a:t>LES DIFFERENTS NIVEAUX DU JEU INITIALES</a:t>
            </a:r>
            <a:endParaRPr lang="en-US" sz="2800">
              <a:solidFill>
                <a:schemeClr val="tx2"/>
              </a:solidFill>
              <a:ea typeface="Calibri"/>
              <a:cs typeface="Calibri"/>
            </a:endParaRPr>
          </a:p>
        </p:txBody>
      </p:sp>
      <p:sp>
        <p:nvSpPr>
          <p:cNvPr id="6" name="TextBox 5">
            <a:extLst>
              <a:ext uri="{FF2B5EF4-FFF2-40B4-BE49-F238E27FC236}">
                <a16:creationId xmlns:a16="http://schemas.microsoft.com/office/drawing/2014/main" id="{1BB8E39C-E2EA-4C45-89C4-225A0139CD7B}"/>
              </a:ext>
            </a:extLst>
          </p:cNvPr>
          <p:cNvSpPr txBox="1"/>
          <p:nvPr/>
        </p:nvSpPr>
        <p:spPr>
          <a:xfrm>
            <a:off x="1090827" y="3935491"/>
            <a:ext cx="2111342"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ECOLE DE RUGBY</a:t>
            </a:r>
          </a:p>
        </p:txBody>
      </p:sp>
      <p:sp>
        <p:nvSpPr>
          <p:cNvPr id="7" name="TextBox 6">
            <a:extLst>
              <a:ext uri="{FF2B5EF4-FFF2-40B4-BE49-F238E27FC236}">
                <a16:creationId xmlns:a16="http://schemas.microsoft.com/office/drawing/2014/main" id="{44F9F9B1-1B6B-634C-B6D8-6EF420D6C4C7}"/>
              </a:ext>
            </a:extLst>
          </p:cNvPr>
          <p:cNvSpPr txBox="1"/>
          <p:nvPr/>
        </p:nvSpPr>
        <p:spPr>
          <a:xfrm>
            <a:off x="74828" y="4289656"/>
            <a:ext cx="3667092" cy="1785874"/>
          </a:xfrm>
          <a:prstGeom prst="rect">
            <a:avLst/>
          </a:prstGeom>
          <a:noFill/>
        </p:spPr>
        <p:txBody>
          <a:bodyPr wrap="square" lIns="91440" tIns="45720" rIns="91440" bIns="45720" rtlCol="0" anchor="t">
            <a:spAutoFit/>
          </a:bodyPr>
          <a:lstStyle/>
          <a:p>
            <a:pPr algn="ctr"/>
            <a:r>
              <a:rPr lang="fr-FR" sz="1200" b="1" spc="-10" dirty="0">
                <a:ea typeface="+mn-lt"/>
                <a:cs typeface="+mn-lt"/>
              </a:rPr>
              <a:t>Initiation et développement </a:t>
            </a:r>
            <a:r>
              <a:rPr lang="fr-FR" sz="1200" spc="-10" dirty="0">
                <a:ea typeface="+mn-lt"/>
                <a:cs typeface="+mn-lt"/>
              </a:rPr>
              <a:t>: Pour les jeunes débutants ou en initiation, l'accent devrait être mis sur l'apprentissage des bases du jeu, de la sécurité et du plaisir ou fair-play. Les activités ludiques et l'enseignement des compétences de base, telles que la passe, la réception et la coordination, sont essentiels. L'objectif est de susciter l'amour du jeu et de développer des compétences fondamentales.</a:t>
            </a:r>
            <a:endParaRPr lang="fr-FR" dirty="0">
              <a:ea typeface="+mn-lt"/>
              <a:cs typeface="+mn-lt"/>
            </a:endParaRPr>
          </a:p>
          <a:p>
            <a:pPr algn="ctr">
              <a:lnSpc>
                <a:spcPts val="1800"/>
              </a:lnSpc>
            </a:pPr>
            <a:endParaRPr lang="fr-FR" sz="1200" spc="-10" dirty="0">
              <a:latin typeface="Poppins" pitchFamily="2" charset="77"/>
              <a:cs typeface="Poppins" pitchFamily="2" charset="77"/>
            </a:endParaRPr>
          </a:p>
        </p:txBody>
      </p:sp>
      <p:sp>
        <p:nvSpPr>
          <p:cNvPr id="8" name="TextBox 7">
            <a:extLst>
              <a:ext uri="{FF2B5EF4-FFF2-40B4-BE49-F238E27FC236}">
                <a16:creationId xmlns:a16="http://schemas.microsoft.com/office/drawing/2014/main" id="{8A9584E7-D99F-9242-9ECF-B18641E7FCC5}"/>
              </a:ext>
            </a:extLst>
          </p:cNvPr>
          <p:cNvSpPr txBox="1"/>
          <p:nvPr/>
        </p:nvSpPr>
        <p:spPr>
          <a:xfrm>
            <a:off x="5510183" y="975348"/>
            <a:ext cx="1171997" cy="353943"/>
          </a:xfrm>
          <a:prstGeom prst="rect">
            <a:avLst/>
          </a:prstGeom>
          <a:noFill/>
        </p:spPr>
        <p:txBody>
          <a:bodyPr wrap="square" lIns="91440" tIns="45720" rIns="91440" bIns="45720" rtlCol="0" anchor="ctr">
            <a:spAutoFit/>
          </a:bodyPr>
          <a:lstStyle/>
          <a:p>
            <a:pPr algn="ctr"/>
            <a:r>
              <a:rPr lang="en-US" sz="1700" b="1" spc="-15" dirty="0">
                <a:solidFill>
                  <a:schemeClr val="bg1"/>
                </a:solidFill>
                <a:latin typeface="Poppins"/>
                <a:cs typeface="Poppins"/>
              </a:rPr>
              <a:t>ECART</a:t>
            </a:r>
            <a:endParaRPr lang="en-US" dirty="0"/>
          </a:p>
        </p:txBody>
      </p:sp>
      <p:sp>
        <p:nvSpPr>
          <p:cNvPr id="9" name="TextBox 8">
            <a:extLst>
              <a:ext uri="{FF2B5EF4-FFF2-40B4-BE49-F238E27FC236}">
                <a16:creationId xmlns:a16="http://schemas.microsoft.com/office/drawing/2014/main" id="{4BBB999B-A36B-244A-955F-DEDE9193985F}"/>
              </a:ext>
            </a:extLst>
          </p:cNvPr>
          <p:cNvSpPr txBox="1"/>
          <p:nvPr/>
        </p:nvSpPr>
        <p:spPr>
          <a:xfrm>
            <a:off x="4590647" y="3652715"/>
            <a:ext cx="3328570" cy="636719"/>
          </a:xfrm>
          <a:prstGeom prst="rect">
            <a:avLst/>
          </a:prstGeom>
          <a:noFill/>
        </p:spPr>
        <p:txBody>
          <a:bodyPr wrap="square" lIns="91440" tIns="45720" rIns="91440" bIns="45720" rtlCol="0" anchor="b">
            <a:spAutoFit/>
          </a:bodyPr>
          <a:lstStyle/>
          <a:p>
            <a:pPr algn="ctr"/>
            <a:r>
              <a:rPr lang="en-US" sz="1700" b="1" spc="-15" dirty="0">
                <a:solidFill>
                  <a:schemeClr val="tx2"/>
                </a:solidFill>
                <a:latin typeface="Poppins"/>
                <a:cs typeface="Poppins"/>
              </a:rPr>
              <a:t>POLE COMPETITION &amp; DEVELOPPEMENT</a:t>
            </a:r>
            <a:endParaRPr lang="en-US" sz="1700" b="1" spc="-15" dirty="0">
              <a:solidFill>
                <a:schemeClr val="tx2"/>
              </a:solidFill>
              <a:latin typeface="Poppins" pitchFamily="2" charset="77"/>
              <a:cs typeface="Poppins" pitchFamily="2" charset="77"/>
            </a:endParaRPr>
          </a:p>
        </p:txBody>
      </p:sp>
      <p:sp>
        <p:nvSpPr>
          <p:cNvPr id="10" name="TextBox 9">
            <a:extLst>
              <a:ext uri="{FF2B5EF4-FFF2-40B4-BE49-F238E27FC236}">
                <a16:creationId xmlns:a16="http://schemas.microsoft.com/office/drawing/2014/main" id="{20940709-42B5-CC40-89A2-58518BE03168}"/>
              </a:ext>
            </a:extLst>
          </p:cNvPr>
          <p:cNvSpPr txBox="1"/>
          <p:nvPr/>
        </p:nvSpPr>
        <p:spPr>
          <a:xfrm>
            <a:off x="4082647" y="4289656"/>
            <a:ext cx="4079986" cy="1601208"/>
          </a:xfrm>
          <a:prstGeom prst="rect">
            <a:avLst/>
          </a:prstGeom>
          <a:noFill/>
        </p:spPr>
        <p:txBody>
          <a:bodyPr wrap="square" lIns="91440" tIns="45720" rIns="91440" bIns="45720" rtlCol="0" anchor="t">
            <a:spAutoFit/>
          </a:bodyPr>
          <a:lstStyle/>
          <a:p>
            <a:pPr algn="ctr"/>
            <a:r>
              <a:rPr lang="fr-FR" sz="1200" b="1" spc="-10" dirty="0">
                <a:ea typeface="+mn-lt"/>
                <a:cs typeface="+mn-lt"/>
              </a:rPr>
              <a:t>Compétition Amateur (Pole Jeune + Rugby amateur) :</a:t>
            </a:r>
            <a:r>
              <a:rPr lang="fr-FR" sz="1200" spc="-10" dirty="0">
                <a:ea typeface="+mn-lt"/>
                <a:cs typeface="+mn-lt"/>
              </a:rPr>
              <a:t> Dans un contexte de compétition amateur, l'entraînement devrait se concentrer sur l'amélioration des compétences individuelles et collectives. La tactique et la stratégie devraient être introduites, mais de manière accessible.</a:t>
            </a:r>
            <a:endParaRPr lang="fr-FR" dirty="0">
              <a:ea typeface="+mn-lt"/>
              <a:cs typeface="+mn-lt"/>
            </a:endParaRPr>
          </a:p>
          <a:p>
            <a:pPr algn="ctr"/>
            <a:r>
              <a:rPr lang="fr-FR" sz="1200" spc="-10" dirty="0">
                <a:ea typeface="+mn-lt"/>
                <a:cs typeface="+mn-lt"/>
              </a:rPr>
              <a:t> L'objectif est de jouer pour gagner, mais en maintenant l'aspect social et communautaire du rugby.</a:t>
            </a:r>
            <a:endParaRPr lang="fr-FR">
              <a:ea typeface="+mn-lt"/>
              <a:cs typeface="+mn-lt"/>
            </a:endParaRPr>
          </a:p>
          <a:p>
            <a:pPr algn="ctr">
              <a:lnSpc>
                <a:spcPts val="1800"/>
              </a:lnSpc>
            </a:pPr>
            <a:endParaRPr lang="fr-FR" sz="1200" spc="-10" dirty="0">
              <a:latin typeface="Poppins" pitchFamily="2" charset="77"/>
              <a:cs typeface="Poppins" pitchFamily="2" charset="77"/>
            </a:endParaRPr>
          </a:p>
        </p:txBody>
      </p:sp>
      <p:sp>
        <p:nvSpPr>
          <p:cNvPr id="12" name="TextBox 11">
            <a:extLst>
              <a:ext uri="{FF2B5EF4-FFF2-40B4-BE49-F238E27FC236}">
                <a16:creationId xmlns:a16="http://schemas.microsoft.com/office/drawing/2014/main" id="{4C6A188D-5CFE-6C46-AC2E-EB7E5601EB66}"/>
              </a:ext>
            </a:extLst>
          </p:cNvPr>
          <p:cNvSpPr txBox="1"/>
          <p:nvPr/>
        </p:nvSpPr>
        <p:spPr>
          <a:xfrm>
            <a:off x="8990194" y="3935491"/>
            <a:ext cx="2111342"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ELITE ++</a:t>
            </a:r>
          </a:p>
        </p:txBody>
      </p:sp>
      <p:sp>
        <p:nvSpPr>
          <p:cNvPr id="13" name="TextBox 12">
            <a:extLst>
              <a:ext uri="{FF2B5EF4-FFF2-40B4-BE49-F238E27FC236}">
                <a16:creationId xmlns:a16="http://schemas.microsoft.com/office/drawing/2014/main" id="{747C0CC3-E64B-B54E-B9C8-8A5139D1D6B8}"/>
              </a:ext>
            </a:extLst>
          </p:cNvPr>
          <p:cNvSpPr txBox="1"/>
          <p:nvPr/>
        </p:nvSpPr>
        <p:spPr>
          <a:xfrm>
            <a:off x="8334028" y="4289656"/>
            <a:ext cx="3720008" cy="1970539"/>
          </a:xfrm>
          <a:prstGeom prst="rect">
            <a:avLst/>
          </a:prstGeom>
          <a:noFill/>
        </p:spPr>
        <p:txBody>
          <a:bodyPr wrap="square" lIns="91440" tIns="45720" rIns="91440" bIns="45720" rtlCol="0" anchor="t">
            <a:spAutoFit/>
          </a:bodyPr>
          <a:lstStyle/>
          <a:p>
            <a:pPr algn="ctr"/>
            <a:r>
              <a:rPr lang="fr-FR" sz="1200" b="1" spc="-10" dirty="0">
                <a:ea typeface="+mn-lt"/>
                <a:cs typeface="+mn-lt"/>
              </a:rPr>
              <a:t>Compétition Élite (Niveau de Haut Niveau) </a:t>
            </a:r>
            <a:r>
              <a:rPr lang="fr-FR" sz="1200" spc="-10" dirty="0">
                <a:ea typeface="+mn-lt"/>
                <a:cs typeface="+mn-lt"/>
              </a:rPr>
              <a:t>: Au niveau élite, le jeu devient plus intense et sophistiqué. L'entraînement doit être axé sur la perfectionnement des compétences, la préparation physique, la stratégie avancée et l'analyse du jeu par la vidéo. </a:t>
            </a:r>
            <a:endParaRPr lang="fr-FR" dirty="0">
              <a:ea typeface="+mn-lt"/>
              <a:cs typeface="+mn-lt"/>
            </a:endParaRPr>
          </a:p>
          <a:p>
            <a:pPr algn="ctr"/>
            <a:r>
              <a:rPr lang="fr-FR" sz="1200" spc="-10" dirty="0">
                <a:ea typeface="+mn-lt"/>
                <a:cs typeface="+mn-lt"/>
              </a:rPr>
              <a:t>La compétitivité est au plus haut niveau, et les joueurs doivent être prêts à affronter des équipes de qualité équivalente. C'est important de propose et/ou pratiquer une jeu adapte au championnat de votre public.</a:t>
            </a:r>
            <a:endParaRPr lang="fr-FR" dirty="0">
              <a:ea typeface="+mn-lt"/>
              <a:cs typeface="+mn-lt"/>
            </a:endParaRPr>
          </a:p>
          <a:p>
            <a:pPr algn="ctr">
              <a:lnSpc>
                <a:spcPts val="1800"/>
              </a:lnSpc>
            </a:pPr>
            <a:endParaRPr lang="fr-FR" sz="1200" spc="-10" dirty="0">
              <a:latin typeface="Poppins" pitchFamily="2" charset="77"/>
              <a:cs typeface="Poppins" pitchFamily="2" charset="77"/>
            </a:endParaRPr>
          </a:p>
        </p:txBody>
      </p:sp>
      <p:sp>
        <p:nvSpPr>
          <p:cNvPr id="2" name="Freeform 15">
            <a:extLst>
              <a:ext uri="{FF2B5EF4-FFF2-40B4-BE49-F238E27FC236}">
                <a16:creationId xmlns:a16="http://schemas.microsoft.com/office/drawing/2014/main" id="{1CCC6127-D12B-EA29-15C9-E16870707884}"/>
              </a:ext>
            </a:extLst>
          </p:cNvPr>
          <p:cNvSpPr>
            <a:spLocks noChangeArrowheads="1"/>
          </p:cNvSpPr>
          <p:nvPr/>
        </p:nvSpPr>
        <p:spPr bwMode="auto">
          <a:xfrm>
            <a:off x="1747454" y="2089892"/>
            <a:ext cx="797414" cy="414102"/>
          </a:xfrm>
          <a:custGeom>
            <a:avLst/>
            <a:gdLst>
              <a:gd name="connsiteX0" fmla="*/ 69137 w 1594827"/>
              <a:gd name="connsiteY0" fmla="*/ 385906 h 828203"/>
              <a:gd name="connsiteX1" fmla="*/ 117719 w 1594827"/>
              <a:gd name="connsiteY1" fmla="*/ 406551 h 828203"/>
              <a:gd name="connsiteX2" fmla="*/ 1476795 w 1594827"/>
              <a:gd name="connsiteY2" fmla="*/ 406551 h 828203"/>
              <a:gd name="connsiteX3" fmla="*/ 1575207 w 1594827"/>
              <a:gd name="connsiteY3" fmla="*/ 406551 h 828203"/>
              <a:gd name="connsiteX4" fmla="*/ 1575207 w 1594827"/>
              <a:gd name="connsiteY4" fmla="*/ 505395 h 828203"/>
              <a:gd name="connsiteX5" fmla="*/ 797881 w 1594827"/>
              <a:gd name="connsiteY5" fmla="*/ 828203 h 828203"/>
              <a:gd name="connsiteX6" fmla="*/ 20553 w 1594827"/>
              <a:gd name="connsiteY6" fmla="*/ 505395 h 828203"/>
              <a:gd name="connsiteX7" fmla="*/ 20553 w 1594827"/>
              <a:gd name="connsiteY7" fmla="*/ 406551 h 828203"/>
              <a:gd name="connsiteX8" fmla="*/ 69137 w 1594827"/>
              <a:gd name="connsiteY8" fmla="*/ 385906 h 828203"/>
              <a:gd name="connsiteX9" fmla="*/ 1146069 w 1594827"/>
              <a:gd name="connsiteY9" fmla="*/ 0 h 828203"/>
              <a:gd name="connsiteX10" fmla="*/ 1255309 w 1594827"/>
              <a:gd name="connsiteY10" fmla="*/ 109861 h 828203"/>
              <a:gd name="connsiteX11" fmla="*/ 1146069 w 1594827"/>
              <a:gd name="connsiteY11" fmla="*/ 218488 h 828203"/>
              <a:gd name="connsiteX12" fmla="*/ 1036829 w 1594827"/>
              <a:gd name="connsiteY12" fmla="*/ 109861 h 828203"/>
              <a:gd name="connsiteX13" fmla="*/ 1146069 w 1594827"/>
              <a:gd name="connsiteY13" fmla="*/ 0 h 828203"/>
              <a:gd name="connsiteX14" fmla="*/ 453945 w 1594827"/>
              <a:gd name="connsiteY14" fmla="*/ 0 h 828203"/>
              <a:gd name="connsiteX15" fmla="*/ 563185 w 1594827"/>
              <a:gd name="connsiteY15" fmla="*/ 109861 h 828203"/>
              <a:gd name="connsiteX16" fmla="*/ 453945 w 1594827"/>
              <a:gd name="connsiteY16" fmla="*/ 218488 h 828203"/>
              <a:gd name="connsiteX17" fmla="*/ 344705 w 1594827"/>
              <a:gd name="connsiteY17" fmla="*/ 109861 h 828203"/>
              <a:gd name="connsiteX18" fmla="*/ 453945 w 1594827"/>
              <a:gd name="connsiteY18" fmla="*/ 0 h 82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94827" h="828203">
                <a:moveTo>
                  <a:pt x="69137" y="385906"/>
                </a:moveTo>
                <a:cubicBezTo>
                  <a:pt x="86887" y="385906"/>
                  <a:pt x="104639" y="392788"/>
                  <a:pt x="117719" y="406551"/>
                </a:cubicBezTo>
                <a:cubicBezTo>
                  <a:pt x="492681" y="783160"/>
                  <a:pt x="1101835" y="783160"/>
                  <a:pt x="1476795" y="406551"/>
                </a:cubicBezTo>
                <a:cubicBezTo>
                  <a:pt x="1504201" y="379024"/>
                  <a:pt x="1547801" y="379024"/>
                  <a:pt x="1575207" y="406551"/>
                </a:cubicBezTo>
                <a:cubicBezTo>
                  <a:pt x="1601367" y="434077"/>
                  <a:pt x="1601367" y="477869"/>
                  <a:pt x="1575207" y="505395"/>
                </a:cubicBezTo>
                <a:cubicBezTo>
                  <a:pt x="1359699" y="720600"/>
                  <a:pt x="1079413" y="828203"/>
                  <a:pt x="797881" y="828203"/>
                </a:cubicBezTo>
                <a:cubicBezTo>
                  <a:pt x="516349" y="828203"/>
                  <a:pt x="234817" y="720600"/>
                  <a:pt x="20553" y="505395"/>
                </a:cubicBezTo>
                <a:cubicBezTo>
                  <a:pt x="-6851" y="477869"/>
                  <a:pt x="-6851" y="434077"/>
                  <a:pt x="20553" y="406551"/>
                </a:cubicBezTo>
                <a:cubicBezTo>
                  <a:pt x="33633" y="392788"/>
                  <a:pt x="51385" y="385906"/>
                  <a:pt x="69137" y="385906"/>
                </a:cubicBezTo>
                <a:close/>
                <a:moveTo>
                  <a:pt x="1146069" y="0"/>
                </a:moveTo>
                <a:cubicBezTo>
                  <a:pt x="1206895" y="0"/>
                  <a:pt x="1255309" y="49376"/>
                  <a:pt x="1255309" y="109861"/>
                </a:cubicBezTo>
                <a:cubicBezTo>
                  <a:pt x="1255309" y="169112"/>
                  <a:pt x="1206895" y="218488"/>
                  <a:pt x="1146069" y="218488"/>
                </a:cubicBezTo>
                <a:cubicBezTo>
                  <a:pt x="1086483" y="218488"/>
                  <a:pt x="1036829" y="169112"/>
                  <a:pt x="1036829" y="109861"/>
                </a:cubicBezTo>
                <a:cubicBezTo>
                  <a:pt x="1036829" y="49376"/>
                  <a:pt x="1086483" y="0"/>
                  <a:pt x="1146069" y="0"/>
                </a:cubicBezTo>
                <a:close/>
                <a:moveTo>
                  <a:pt x="453945" y="0"/>
                </a:moveTo>
                <a:cubicBezTo>
                  <a:pt x="514771" y="0"/>
                  <a:pt x="563185" y="49376"/>
                  <a:pt x="563185" y="109861"/>
                </a:cubicBezTo>
                <a:cubicBezTo>
                  <a:pt x="563185" y="169112"/>
                  <a:pt x="514771" y="218488"/>
                  <a:pt x="453945" y="218488"/>
                </a:cubicBezTo>
                <a:cubicBezTo>
                  <a:pt x="394359" y="218488"/>
                  <a:pt x="344705" y="169112"/>
                  <a:pt x="344705" y="109861"/>
                </a:cubicBezTo>
                <a:cubicBezTo>
                  <a:pt x="344705" y="49376"/>
                  <a:pt x="394359" y="0"/>
                  <a:pt x="453945"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Tree>
    <p:extLst>
      <p:ext uri="{BB962C8B-B14F-4D97-AF65-F5344CB8AC3E}">
        <p14:creationId xmlns:p14="http://schemas.microsoft.com/office/powerpoint/2010/main" val="3239006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62507B-DD16-0061-B034-E0E45152119C}"/>
              </a:ext>
            </a:extLst>
          </p:cNvPr>
          <p:cNvSpPr txBox="1"/>
          <p:nvPr/>
        </p:nvSpPr>
        <p:spPr>
          <a:xfrm>
            <a:off x="1594562" y="3767239"/>
            <a:ext cx="9001726" cy="1477328"/>
          </a:xfrm>
          <a:prstGeom prst="rect">
            <a:avLst/>
          </a:prstGeom>
          <a:noFill/>
          <a:ln w="57150">
            <a:solidFill>
              <a:schemeClr val="tx2">
                <a:lumMod val="75000"/>
              </a:schemeClr>
            </a:solidFill>
          </a:ln>
        </p:spPr>
        <p:txBody>
          <a:bodyPr wrap="square" lIns="91440" tIns="45720" rIns="91440" bIns="45720" rtlCol="0" anchor="t">
            <a:spAutoFit/>
          </a:bodyPr>
          <a:lstStyle/>
          <a:p>
            <a:pPr algn="just"/>
            <a:r>
              <a:rPr lang="fr-FR" dirty="0">
                <a:ea typeface="+mn-lt"/>
                <a:cs typeface="+mn-lt"/>
              </a:rPr>
              <a:t>Il est essentiel que les éducateurs et les entraîneurs s'adaptent au niveau de jeu de leur public et mettent en place des séquences d'entraînement appropriés. L'objectif ultime est de développer les compétences, d'encourager la progression, de favoriser l'esprit d'équipe et de garantir une environnement d'apprentissage dans tous les niveaux.</a:t>
            </a:r>
            <a:endParaRPr lang="en-US" dirty="0">
              <a:ea typeface="Calibri" panose="020F0502020204030204"/>
              <a:cs typeface="Calibri" panose="020F0502020204030204"/>
            </a:endParaRPr>
          </a:p>
          <a:p>
            <a:pPr algn="just"/>
            <a:endParaRPr lang="fr-FR" dirty="0">
              <a:ea typeface="Calibri"/>
              <a:cs typeface="Calibri"/>
            </a:endParaRPr>
          </a:p>
        </p:txBody>
      </p:sp>
      <p:pic>
        <p:nvPicPr>
          <p:cNvPr id="6" name="Picture 5" descr="Écoles de Rugby : Séance atelier n°4">
            <a:extLst>
              <a:ext uri="{FF2B5EF4-FFF2-40B4-BE49-F238E27FC236}">
                <a16:creationId xmlns:a16="http://schemas.microsoft.com/office/drawing/2014/main" id="{4898B9D0-99B7-33C9-1DB6-EB02892300BE}"/>
              </a:ext>
            </a:extLst>
          </p:cNvPr>
          <p:cNvPicPr>
            <a:picLocks noChangeAspect="1"/>
          </p:cNvPicPr>
          <p:nvPr/>
        </p:nvPicPr>
        <p:blipFill>
          <a:blip r:embed="rId2"/>
          <a:stretch>
            <a:fillRect/>
          </a:stretch>
        </p:blipFill>
        <p:spPr>
          <a:xfrm>
            <a:off x="1399309" y="1529291"/>
            <a:ext cx="2743200" cy="1424354"/>
          </a:xfrm>
          <a:prstGeom prst="rect">
            <a:avLst/>
          </a:prstGeom>
        </p:spPr>
      </p:pic>
      <p:pic>
        <p:nvPicPr>
          <p:cNvPr id="7" name="Picture 6" descr="Pôle Espoirs RUGBY NC">
            <a:extLst>
              <a:ext uri="{FF2B5EF4-FFF2-40B4-BE49-F238E27FC236}">
                <a16:creationId xmlns:a16="http://schemas.microsoft.com/office/drawing/2014/main" id="{5642EA73-9D9D-251C-C738-3D2180957D54}"/>
              </a:ext>
            </a:extLst>
          </p:cNvPr>
          <p:cNvPicPr>
            <a:picLocks noChangeAspect="1"/>
          </p:cNvPicPr>
          <p:nvPr/>
        </p:nvPicPr>
        <p:blipFill>
          <a:blip r:embed="rId3"/>
          <a:stretch>
            <a:fillRect/>
          </a:stretch>
        </p:blipFill>
        <p:spPr>
          <a:xfrm>
            <a:off x="5023818" y="1360033"/>
            <a:ext cx="2619375" cy="1743075"/>
          </a:xfrm>
          <a:prstGeom prst="rect">
            <a:avLst/>
          </a:prstGeom>
        </p:spPr>
      </p:pic>
      <p:pic>
        <p:nvPicPr>
          <p:cNvPr id="8" name="Picture 7" descr="Rugby (Élite 2F) : les Rochelaises sans certitude après leur défaite chez  leurs dauphines (33-15)">
            <a:extLst>
              <a:ext uri="{FF2B5EF4-FFF2-40B4-BE49-F238E27FC236}">
                <a16:creationId xmlns:a16="http://schemas.microsoft.com/office/drawing/2014/main" id="{149E4D66-88C8-ACDA-E01A-3777C4DC48E1}"/>
              </a:ext>
            </a:extLst>
          </p:cNvPr>
          <p:cNvPicPr>
            <a:picLocks noChangeAspect="1"/>
          </p:cNvPicPr>
          <p:nvPr/>
        </p:nvPicPr>
        <p:blipFill>
          <a:blip r:embed="rId4"/>
          <a:stretch>
            <a:fillRect/>
          </a:stretch>
        </p:blipFill>
        <p:spPr>
          <a:xfrm>
            <a:off x="8069283" y="1268680"/>
            <a:ext cx="3633849" cy="1797132"/>
          </a:xfrm>
          <a:prstGeom prst="rect">
            <a:avLst/>
          </a:prstGeom>
        </p:spPr>
      </p:pic>
    </p:spTree>
    <p:extLst>
      <p:ext uri="{BB962C8B-B14F-4D97-AF65-F5344CB8AC3E}">
        <p14:creationId xmlns:p14="http://schemas.microsoft.com/office/powerpoint/2010/main" val="3859923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58A296A-E800-9B41-97AC-B29F945EBDBC}" type="slidenum">
              <a:rPr lang="fr-FR" smtClean="0"/>
              <a:t>19</a:t>
            </a:fld>
            <a:endParaRPr lang="fr-FR" dirty="0"/>
          </a:p>
        </p:txBody>
      </p:sp>
      <p:sp>
        <p:nvSpPr>
          <p:cNvPr id="3" name="Titre 2"/>
          <p:cNvSpPr>
            <a:spLocks noGrp="1"/>
          </p:cNvSpPr>
          <p:nvPr>
            <p:ph type="title"/>
          </p:nvPr>
        </p:nvSpPr>
        <p:spPr>
          <a:xfrm>
            <a:off x="0" y="2493962"/>
            <a:ext cx="8818880" cy="1325563"/>
          </a:xfrm>
        </p:spPr>
        <p:txBody>
          <a:bodyPr/>
          <a:lstStyle/>
          <a:p>
            <a:r>
              <a:rPr lang="fr-FR" sz="4000" dirty="0">
                <a:latin typeface="Roboto"/>
                <a:cs typeface="MV Boli" panose="02000500030200090000" pitchFamily="2" charset="0"/>
              </a:rPr>
              <a:t>RAPPORT DU FORCE</a:t>
            </a:r>
          </a:p>
        </p:txBody>
      </p:sp>
      <p:sp>
        <p:nvSpPr>
          <p:cNvPr id="4" name="Espace réservé du texte 3"/>
          <p:cNvSpPr>
            <a:spLocks noGrp="1"/>
          </p:cNvSpPr>
          <p:nvPr>
            <p:ph type="body" sz="quarter" idx="11"/>
          </p:nvPr>
        </p:nvSpPr>
        <p:spPr>
          <a:xfrm>
            <a:off x="3643313" y="3919388"/>
            <a:ext cx="7187444" cy="487363"/>
          </a:xfrm>
        </p:spPr>
        <p:txBody>
          <a:bodyPr>
            <a:noAutofit/>
          </a:bodyPr>
          <a:lstStyle/>
          <a:p>
            <a:pPr algn="ctr"/>
            <a:r>
              <a:rPr lang="fr-FR" sz="2000" dirty="0">
                <a:latin typeface="Roboto"/>
                <a:cs typeface="MV Boli" panose="02000500030200090000" pitchFamily="2" charset="0"/>
              </a:rPr>
              <a:t>LES ELEMENTS A PRENDS EN COMPTE</a:t>
            </a:r>
            <a:endParaRPr lang="fr-FR" sz="2000" dirty="0">
              <a:latin typeface="Roboto"/>
              <a:ea typeface="MS Gothic" panose="020B0609070205080204" pitchFamily="49" charset="-128"/>
              <a:cs typeface="MV Boli" panose="02000500030200090000" pitchFamily="2" charset="0"/>
            </a:endParaRPr>
          </a:p>
        </p:txBody>
      </p:sp>
    </p:spTree>
    <p:extLst>
      <p:ext uri="{BB962C8B-B14F-4D97-AF65-F5344CB8AC3E}">
        <p14:creationId xmlns:p14="http://schemas.microsoft.com/office/powerpoint/2010/main" val="155730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C0F6A3-88A5-341C-D374-2896A3667271}"/>
              </a:ext>
            </a:extLst>
          </p:cNvPr>
          <p:cNvSpPr txBox="1"/>
          <p:nvPr/>
        </p:nvSpPr>
        <p:spPr>
          <a:xfrm>
            <a:off x="2519917" y="1118058"/>
            <a:ext cx="9260958" cy="4524315"/>
          </a:xfrm>
          <a:prstGeom prst="rect">
            <a:avLst/>
          </a:prstGeom>
          <a:noFill/>
        </p:spPr>
        <p:txBody>
          <a:bodyPr wrap="square" lIns="91440" tIns="45720" rIns="91440" bIns="45720" rtlCol="0" anchor="t">
            <a:spAutoFit/>
          </a:bodyPr>
          <a:lstStyle/>
          <a:p>
            <a:r>
              <a:rPr lang="fr-FR" sz="1600" dirty="0">
                <a:solidFill>
                  <a:srgbClr val="374151"/>
                </a:solidFill>
                <a:ea typeface="+mn-lt"/>
                <a:cs typeface="+mn-lt"/>
              </a:rPr>
              <a:t>"Rugby est un sport du combat," entend-on souvent, mais je suis fermement convaincu que le JEU est le cœur de notre sport, que ce soit au plus haut niveau de la compétition ou lors du développement des plus jeunes dans les écoles de rugby.</a:t>
            </a:r>
            <a:r>
              <a:rPr lang="fr-FR" sz="1600" dirty="0"/>
              <a:t> </a:t>
            </a:r>
            <a:endParaRPr lang="en-US" sz="1600">
              <a:ea typeface="Calibri"/>
              <a:cs typeface="Calibri"/>
            </a:endParaRPr>
          </a:p>
          <a:p>
            <a:endParaRPr lang="fr-FR" sz="1600" dirty="0">
              <a:ea typeface="Calibri"/>
              <a:cs typeface="Calibri"/>
            </a:endParaRPr>
          </a:p>
          <a:p>
            <a:r>
              <a:rPr lang="fr-FR" sz="1600" dirty="0">
                <a:solidFill>
                  <a:srgbClr val="374151"/>
                </a:solidFill>
                <a:ea typeface="+mn-lt"/>
                <a:cs typeface="+mn-lt"/>
              </a:rPr>
              <a:t>Je suis ravi de partager avec vous aujourd'hui mon expérience sur le terrain et d'engager une discussion sur la philosophie du jeu au sein de vos structures. Nous allons explorer la manière dont le jeu s'intègre à travers les différentes catégories et mettre en lumière l'importance du JEU en tant que l'outil d'apprentissage le plus puissant.</a:t>
            </a:r>
            <a:r>
              <a:rPr lang="fr-FR" sz="1600" dirty="0"/>
              <a:t> </a:t>
            </a:r>
            <a:endParaRPr lang="fr-FR" sz="1600" dirty="0">
              <a:ea typeface="Calibri"/>
              <a:cs typeface="Calibri"/>
            </a:endParaRPr>
          </a:p>
          <a:p>
            <a:endParaRPr lang="fr-FR" sz="1600" dirty="0">
              <a:ea typeface="Calibri"/>
              <a:cs typeface="Calibri"/>
            </a:endParaRPr>
          </a:p>
          <a:p>
            <a:r>
              <a:rPr lang="fr-FR" sz="1600" dirty="0">
                <a:solidFill>
                  <a:srgbClr val="374151"/>
                </a:solidFill>
                <a:ea typeface="+mn-lt"/>
                <a:cs typeface="+mn-lt"/>
              </a:rPr>
              <a:t>Il est essentiel de souligner que les idées présentées dans cette carte blanche ne prétendent pas être la vérité ultime, mais plutôt des points de réflexion pour vous inspirer dans la création de votre propre jeu et pour dynamiser votre public avec les moyens à votre disposition</a:t>
            </a:r>
            <a:r>
              <a:rPr lang="fr-FR" sz="1600" dirty="0"/>
              <a:t>.</a:t>
            </a:r>
            <a:endParaRPr lang="fr-FR" sz="1600" dirty="0">
              <a:ea typeface="Calibri"/>
              <a:cs typeface="Calibri"/>
            </a:endParaRPr>
          </a:p>
          <a:p>
            <a:endParaRPr lang="fr-FR" sz="1600" dirty="0">
              <a:ea typeface="Calibri"/>
              <a:cs typeface="Calibri"/>
            </a:endParaRPr>
          </a:p>
          <a:p>
            <a:r>
              <a:rPr lang="fr-FR" sz="1600" dirty="0"/>
              <a:t>MERCI.</a:t>
            </a:r>
            <a:endParaRPr lang="fr-FR" sz="1600" dirty="0">
              <a:ea typeface="Calibri"/>
              <a:cs typeface="Calibri"/>
            </a:endParaRPr>
          </a:p>
          <a:p>
            <a:endParaRPr lang="fr-FR" sz="1600" dirty="0">
              <a:ea typeface="Calibri"/>
              <a:cs typeface="Calibri"/>
            </a:endParaRPr>
          </a:p>
          <a:p>
            <a:pPr algn="r"/>
            <a:r>
              <a:rPr lang="fr-FR" sz="1600" dirty="0"/>
              <a:t>Enthousiaste et Passionnée du Rugby,</a:t>
            </a:r>
            <a:endParaRPr lang="fr-FR" sz="1600" dirty="0">
              <a:ea typeface="Calibri"/>
              <a:cs typeface="Calibri"/>
            </a:endParaRPr>
          </a:p>
          <a:p>
            <a:pPr algn="r"/>
            <a:r>
              <a:rPr lang="fr-FR" sz="1600" dirty="0"/>
              <a:t>OMONDI TEDDY</a:t>
            </a:r>
            <a:endParaRPr lang="fr-FR" sz="1600" dirty="0">
              <a:ea typeface="Calibri"/>
              <a:cs typeface="Calibri"/>
            </a:endParaRPr>
          </a:p>
          <a:p>
            <a:pPr algn="r"/>
            <a:r>
              <a:rPr lang="fr-FR" sz="1600" dirty="0"/>
              <a:t>CTC BASSIN SEINE ET MARNE NORD </a:t>
            </a:r>
            <a:endParaRPr lang="fr-FR" sz="1600" dirty="0">
              <a:ea typeface="Calibri"/>
              <a:cs typeface="Calibri"/>
            </a:endParaRPr>
          </a:p>
        </p:txBody>
      </p:sp>
      <p:pic>
        <p:nvPicPr>
          <p:cNvPr id="6" name="Picture 5" descr="A person wearing a hat&#10;&#10;Description automatically generated">
            <a:extLst>
              <a:ext uri="{FF2B5EF4-FFF2-40B4-BE49-F238E27FC236}">
                <a16:creationId xmlns:a16="http://schemas.microsoft.com/office/drawing/2014/main" id="{9CAFD82A-9315-4C20-E5D9-4BA3EF70EBCF}"/>
              </a:ext>
            </a:extLst>
          </p:cNvPr>
          <p:cNvPicPr>
            <a:picLocks noChangeAspect="1"/>
          </p:cNvPicPr>
          <p:nvPr/>
        </p:nvPicPr>
        <p:blipFill rotWithShape="1">
          <a:blip r:embed="rId2"/>
          <a:srcRect l="26163" t="10853" r="25087" b="12218"/>
          <a:stretch/>
        </p:blipFill>
        <p:spPr>
          <a:xfrm>
            <a:off x="151415" y="1818903"/>
            <a:ext cx="2036330" cy="1807534"/>
          </a:xfrm>
          <a:custGeom>
            <a:avLst/>
            <a:gdLst>
              <a:gd name="connsiteX0" fmla="*/ 1018166 w 2036330"/>
              <a:gd name="connsiteY0" fmla="*/ 0 h 1807534"/>
              <a:gd name="connsiteX1" fmla="*/ 1999839 w 2036330"/>
              <a:gd name="connsiteY1" fmla="*/ 472978 h 1807534"/>
              <a:gd name="connsiteX2" fmla="*/ 2036330 w 2036330"/>
              <a:gd name="connsiteY2" fmla="*/ 534299 h 1807534"/>
              <a:gd name="connsiteX3" fmla="*/ 2036330 w 2036330"/>
              <a:gd name="connsiteY3" fmla="*/ 1273235 h 1807534"/>
              <a:gd name="connsiteX4" fmla="*/ 1999839 w 2036330"/>
              <a:gd name="connsiteY4" fmla="*/ 1334556 h 1807534"/>
              <a:gd name="connsiteX5" fmla="*/ 1018166 w 2036330"/>
              <a:gd name="connsiteY5" fmla="*/ 1807534 h 1807534"/>
              <a:gd name="connsiteX6" fmla="*/ 36493 w 2036330"/>
              <a:gd name="connsiteY6" fmla="*/ 1334556 h 1807534"/>
              <a:gd name="connsiteX7" fmla="*/ 0 w 2036330"/>
              <a:gd name="connsiteY7" fmla="*/ 1273231 h 1807534"/>
              <a:gd name="connsiteX8" fmla="*/ 0 w 2036330"/>
              <a:gd name="connsiteY8" fmla="*/ 534303 h 1807534"/>
              <a:gd name="connsiteX9" fmla="*/ 36493 w 2036330"/>
              <a:gd name="connsiteY9" fmla="*/ 472978 h 1807534"/>
              <a:gd name="connsiteX10" fmla="*/ 1018166 w 2036330"/>
              <a:gd name="connsiteY10" fmla="*/ 0 h 18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6330" h="1807534">
                <a:moveTo>
                  <a:pt x="1018166" y="0"/>
                </a:moveTo>
                <a:cubicBezTo>
                  <a:pt x="1442065" y="0"/>
                  <a:pt x="1810786" y="191251"/>
                  <a:pt x="1999839" y="472978"/>
                </a:cubicBezTo>
                <a:lnTo>
                  <a:pt x="2036330" y="534299"/>
                </a:lnTo>
                <a:lnTo>
                  <a:pt x="2036330" y="1273235"/>
                </a:lnTo>
                <a:lnTo>
                  <a:pt x="1999839" y="1334556"/>
                </a:lnTo>
                <a:cubicBezTo>
                  <a:pt x="1810786" y="1616283"/>
                  <a:pt x="1442065" y="1807534"/>
                  <a:pt x="1018166" y="1807534"/>
                </a:cubicBezTo>
                <a:cubicBezTo>
                  <a:pt x="594267" y="1807534"/>
                  <a:pt x="225546" y="1616283"/>
                  <a:pt x="36493" y="1334556"/>
                </a:cubicBezTo>
                <a:lnTo>
                  <a:pt x="0" y="1273231"/>
                </a:lnTo>
                <a:lnTo>
                  <a:pt x="0" y="534303"/>
                </a:lnTo>
                <a:lnTo>
                  <a:pt x="36493" y="472978"/>
                </a:lnTo>
                <a:cubicBezTo>
                  <a:pt x="225546" y="191251"/>
                  <a:pt x="594267" y="0"/>
                  <a:pt x="1018166" y="0"/>
                </a:cubicBezTo>
                <a:close/>
              </a:path>
            </a:pathLst>
          </a:custGeom>
        </p:spPr>
      </p:pic>
    </p:spTree>
    <p:extLst>
      <p:ext uri="{BB962C8B-B14F-4D97-AF65-F5344CB8AC3E}">
        <p14:creationId xmlns:p14="http://schemas.microsoft.com/office/powerpoint/2010/main" val="1197966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9F2FD476-1F67-1F4E-941C-5236EBD4D10B}"/>
              </a:ext>
            </a:extLst>
          </p:cNvPr>
          <p:cNvSpPr>
            <a:spLocks noChangeArrowheads="1"/>
          </p:cNvSpPr>
          <p:nvPr/>
        </p:nvSpPr>
        <p:spPr bwMode="auto">
          <a:xfrm>
            <a:off x="3509633" y="1966321"/>
            <a:ext cx="2719058" cy="461416"/>
          </a:xfrm>
          <a:prstGeom prst="roundRect">
            <a:avLst>
              <a:gd name="adj" fmla="val 50000"/>
            </a:avLst>
          </a:prstGeom>
          <a:solidFill>
            <a:srgbClr val="DD3FAC"/>
          </a:solidFill>
          <a:ln>
            <a:noFill/>
          </a:ln>
          <a:effectLst/>
        </p:spPr>
        <p:txBody>
          <a:bodyPr wrap="none" anchor="ctr"/>
          <a:lstStyle/>
          <a:p>
            <a:endParaRPr lang="en-US" dirty="0">
              <a:latin typeface="Poppins" pitchFamily="2" charset="77"/>
            </a:endParaRPr>
          </a:p>
        </p:txBody>
      </p:sp>
      <p:sp>
        <p:nvSpPr>
          <p:cNvPr id="16" name="Freeform 3">
            <a:extLst>
              <a:ext uri="{FF2B5EF4-FFF2-40B4-BE49-F238E27FC236}">
                <a16:creationId xmlns:a16="http://schemas.microsoft.com/office/drawing/2014/main" id="{8B46433A-F43B-334E-8D1E-73092FFD1990}"/>
              </a:ext>
            </a:extLst>
          </p:cNvPr>
          <p:cNvSpPr>
            <a:spLocks noChangeArrowheads="1"/>
          </p:cNvSpPr>
          <p:nvPr/>
        </p:nvSpPr>
        <p:spPr bwMode="auto">
          <a:xfrm>
            <a:off x="3538608" y="3341098"/>
            <a:ext cx="2719058" cy="461416"/>
          </a:xfrm>
          <a:prstGeom prst="roundRect">
            <a:avLst>
              <a:gd name="adj" fmla="val 50000"/>
            </a:avLst>
          </a:prstGeom>
          <a:solidFill>
            <a:schemeClr val="accent6">
              <a:lumMod val="75000"/>
            </a:schemeClr>
          </a:solidFill>
          <a:ln>
            <a:noFill/>
          </a:ln>
          <a:effectLst/>
        </p:spPr>
        <p:txBody>
          <a:bodyPr wrap="none" anchor="ctr"/>
          <a:lstStyle/>
          <a:p>
            <a:endParaRPr lang="en-US" dirty="0">
              <a:latin typeface="Poppins" pitchFamily="2" charset="77"/>
            </a:endParaRPr>
          </a:p>
        </p:txBody>
      </p:sp>
      <p:sp>
        <p:nvSpPr>
          <p:cNvPr id="17" name="Freeform 4">
            <a:extLst>
              <a:ext uri="{FF2B5EF4-FFF2-40B4-BE49-F238E27FC236}">
                <a16:creationId xmlns:a16="http://schemas.microsoft.com/office/drawing/2014/main" id="{E3C43347-46AE-5246-BE0F-C9EBDE38FB2D}"/>
              </a:ext>
            </a:extLst>
          </p:cNvPr>
          <p:cNvSpPr>
            <a:spLocks noChangeArrowheads="1"/>
          </p:cNvSpPr>
          <p:nvPr/>
        </p:nvSpPr>
        <p:spPr bwMode="auto">
          <a:xfrm>
            <a:off x="3538608" y="4807625"/>
            <a:ext cx="2719058" cy="461416"/>
          </a:xfrm>
          <a:prstGeom prst="roundRect">
            <a:avLst>
              <a:gd name="adj" fmla="val 50000"/>
            </a:avLst>
          </a:prstGeom>
          <a:solidFill>
            <a:srgbClr val="002060"/>
          </a:solidFill>
          <a:ln>
            <a:noFill/>
          </a:ln>
          <a:effectLst/>
        </p:spPr>
        <p:txBody>
          <a:bodyPr wrap="none" anchor="ctr"/>
          <a:lstStyle/>
          <a:p>
            <a:endParaRPr lang="en-US" dirty="0">
              <a:latin typeface="Poppins" pitchFamily="2" charset="77"/>
            </a:endParaRPr>
          </a:p>
        </p:txBody>
      </p:sp>
      <p:sp>
        <p:nvSpPr>
          <p:cNvPr id="18" name="Freeform 70">
            <a:extLst>
              <a:ext uri="{FF2B5EF4-FFF2-40B4-BE49-F238E27FC236}">
                <a16:creationId xmlns:a16="http://schemas.microsoft.com/office/drawing/2014/main" id="{F64F180B-402E-B446-96B7-55EC9C936575}"/>
              </a:ext>
            </a:extLst>
          </p:cNvPr>
          <p:cNvSpPr>
            <a:spLocks noChangeArrowheads="1"/>
          </p:cNvSpPr>
          <p:nvPr/>
        </p:nvSpPr>
        <p:spPr bwMode="auto">
          <a:xfrm>
            <a:off x="-26381" y="1863481"/>
            <a:ext cx="3021176" cy="1896321"/>
          </a:xfrm>
          <a:custGeom>
            <a:avLst/>
            <a:gdLst>
              <a:gd name="T0" fmla="*/ 2807 w 4851"/>
              <a:gd name="T1" fmla="*/ 2395 h 3151"/>
              <a:gd name="T2" fmla="*/ 3243 w 4851"/>
              <a:gd name="T3" fmla="*/ 3150 h 3151"/>
              <a:gd name="T4" fmla="*/ 4680 w 4851"/>
              <a:gd name="T5" fmla="*/ 662 h 3151"/>
              <a:gd name="T6" fmla="*/ 4680 w 4851"/>
              <a:gd name="T7" fmla="*/ 662 h 3151"/>
              <a:gd name="T8" fmla="*/ 4298 w 4851"/>
              <a:gd name="T9" fmla="*/ 0 h 3151"/>
              <a:gd name="T10" fmla="*/ 552 w 4851"/>
              <a:gd name="T11" fmla="*/ 0 h 3151"/>
              <a:gd name="T12" fmla="*/ 552 w 4851"/>
              <a:gd name="T13" fmla="*/ 0 h 3151"/>
              <a:gd name="T14" fmla="*/ 169 w 4851"/>
              <a:gd name="T15" fmla="*/ 662 h 3151"/>
              <a:gd name="T16" fmla="*/ 1606 w 4851"/>
              <a:gd name="T17" fmla="*/ 3150 h 3151"/>
              <a:gd name="T18" fmla="*/ 2042 w 4851"/>
              <a:gd name="T19" fmla="*/ 2395 h 3151"/>
              <a:gd name="T20" fmla="*/ 2042 w 4851"/>
              <a:gd name="T21" fmla="*/ 2395 h 3151"/>
              <a:gd name="T22" fmla="*/ 2807 w 4851"/>
              <a:gd name="T23" fmla="*/ 2395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51" h="3151">
                <a:moveTo>
                  <a:pt x="2807" y="2395"/>
                </a:moveTo>
                <a:lnTo>
                  <a:pt x="3243" y="3150"/>
                </a:lnTo>
                <a:lnTo>
                  <a:pt x="4680" y="662"/>
                </a:lnTo>
                <a:lnTo>
                  <a:pt x="4680" y="662"/>
                </a:lnTo>
                <a:cubicBezTo>
                  <a:pt x="4850" y="368"/>
                  <a:pt x="4638" y="0"/>
                  <a:pt x="4298" y="0"/>
                </a:cubicBezTo>
                <a:lnTo>
                  <a:pt x="552" y="0"/>
                </a:lnTo>
                <a:lnTo>
                  <a:pt x="552" y="0"/>
                </a:lnTo>
                <a:cubicBezTo>
                  <a:pt x="212" y="0"/>
                  <a:pt x="0" y="368"/>
                  <a:pt x="169" y="662"/>
                </a:cubicBezTo>
                <a:lnTo>
                  <a:pt x="1606" y="3150"/>
                </a:lnTo>
                <a:lnTo>
                  <a:pt x="2042" y="2395"/>
                </a:lnTo>
                <a:lnTo>
                  <a:pt x="2042" y="2395"/>
                </a:lnTo>
                <a:cubicBezTo>
                  <a:pt x="2212" y="2102"/>
                  <a:pt x="2637" y="2102"/>
                  <a:pt x="2807" y="2395"/>
                </a:cubicBezTo>
              </a:path>
            </a:pathLst>
          </a:custGeom>
          <a:solidFill>
            <a:srgbClr val="DD3FAC"/>
          </a:solidFill>
          <a:ln>
            <a:noFill/>
          </a:ln>
          <a:effectLst/>
        </p:spPr>
        <p:txBody>
          <a:bodyPr wrap="none" anchor="ctr"/>
          <a:lstStyle/>
          <a:p>
            <a:endParaRPr lang="en-US" dirty="0">
              <a:latin typeface="Poppins" pitchFamily="2" charset="77"/>
            </a:endParaRPr>
          </a:p>
        </p:txBody>
      </p:sp>
      <p:sp>
        <p:nvSpPr>
          <p:cNvPr id="19" name="Freeform 71">
            <a:extLst>
              <a:ext uri="{FF2B5EF4-FFF2-40B4-BE49-F238E27FC236}">
                <a16:creationId xmlns:a16="http://schemas.microsoft.com/office/drawing/2014/main" id="{C841D46C-86A1-BC47-B5CF-173F65BBD73E}"/>
              </a:ext>
            </a:extLst>
          </p:cNvPr>
          <p:cNvSpPr>
            <a:spLocks noChangeArrowheads="1"/>
          </p:cNvSpPr>
          <p:nvPr/>
        </p:nvSpPr>
        <p:spPr bwMode="auto">
          <a:xfrm>
            <a:off x="-26381" y="3757055"/>
            <a:ext cx="3021176" cy="1963765"/>
          </a:xfrm>
          <a:custGeom>
            <a:avLst/>
            <a:gdLst>
              <a:gd name="T0" fmla="*/ 3243 w 4851"/>
              <a:gd name="T1" fmla="*/ 0 h 3152"/>
              <a:gd name="T2" fmla="*/ 2807 w 4851"/>
              <a:gd name="T3" fmla="*/ 755 h 3152"/>
              <a:gd name="T4" fmla="*/ 2807 w 4851"/>
              <a:gd name="T5" fmla="*/ 755 h 3152"/>
              <a:gd name="T6" fmla="*/ 2042 w 4851"/>
              <a:gd name="T7" fmla="*/ 755 h 3152"/>
              <a:gd name="T8" fmla="*/ 1606 w 4851"/>
              <a:gd name="T9" fmla="*/ 0 h 3152"/>
              <a:gd name="T10" fmla="*/ 169 w 4851"/>
              <a:gd name="T11" fmla="*/ 2490 h 3152"/>
              <a:gd name="T12" fmla="*/ 169 w 4851"/>
              <a:gd name="T13" fmla="*/ 2490 h 3152"/>
              <a:gd name="T14" fmla="*/ 552 w 4851"/>
              <a:gd name="T15" fmla="*/ 3151 h 3152"/>
              <a:gd name="T16" fmla="*/ 4298 w 4851"/>
              <a:gd name="T17" fmla="*/ 3151 h 3152"/>
              <a:gd name="T18" fmla="*/ 4298 w 4851"/>
              <a:gd name="T19" fmla="*/ 3151 h 3152"/>
              <a:gd name="T20" fmla="*/ 4680 w 4851"/>
              <a:gd name="T21" fmla="*/ 2490 h 3152"/>
              <a:gd name="T22" fmla="*/ 3243 w 4851"/>
              <a:gd name="T23" fmla="*/ 0 h 3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51" h="3152">
                <a:moveTo>
                  <a:pt x="3243" y="0"/>
                </a:moveTo>
                <a:lnTo>
                  <a:pt x="2807" y="755"/>
                </a:lnTo>
                <a:lnTo>
                  <a:pt x="2807" y="755"/>
                </a:lnTo>
                <a:cubicBezTo>
                  <a:pt x="2637" y="1049"/>
                  <a:pt x="2212" y="1049"/>
                  <a:pt x="2042" y="755"/>
                </a:cubicBezTo>
                <a:lnTo>
                  <a:pt x="1606" y="0"/>
                </a:lnTo>
                <a:lnTo>
                  <a:pt x="169" y="2490"/>
                </a:lnTo>
                <a:lnTo>
                  <a:pt x="169" y="2490"/>
                </a:lnTo>
                <a:cubicBezTo>
                  <a:pt x="0" y="2784"/>
                  <a:pt x="212" y="3151"/>
                  <a:pt x="552" y="3151"/>
                </a:cubicBezTo>
                <a:lnTo>
                  <a:pt x="4298" y="3151"/>
                </a:lnTo>
                <a:lnTo>
                  <a:pt x="4298" y="3151"/>
                </a:lnTo>
                <a:cubicBezTo>
                  <a:pt x="4638" y="3151"/>
                  <a:pt x="4850" y="2784"/>
                  <a:pt x="4680" y="2490"/>
                </a:cubicBezTo>
                <a:lnTo>
                  <a:pt x="3243" y="0"/>
                </a:lnTo>
              </a:path>
            </a:pathLst>
          </a:custGeom>
          <a:solidFill>
            <a:srgbClr val="002060"/>
          </a:solidFill>
          <a:ln>
            <a:noFill/>
          </a:ln>
          <a:effectLst/>
        </p:spPr>
        <p:txBody>
          <a:bodyPr wrap="none" anchor="ctr"/>
          <a:lstStyle/>
          <a:p>
            <a:endParaRPr lang="en-US" dirty="0">
              <a:latin typeface="Poppins" pitchFamily="2" charset="77"/>
            </a:endParaRPr>
          </a:p>
        </p:txBody>
      </p:sp>
      <p:sp>
        <p:nvSpPr>
          <p:cNvPr id="20" name="Freeform 72">
            <a:extLst>
              <a:ext uri="{FF2B5EF4-FFF2-40B4-BE49-F238E27FC236}">
                <a16:creationId xmlns:a16="http://schemas.microsoft.com/office/drawing/2014/main" id="{2004A069-C54B-3A4E-8DA3-882D8A968F8B}"/>
              </a:ext>
            </a:extLst>
          </p:cNvPr>
          <p:cNvSpPr>
            <a:spLocks noChangeArrowheads="1"/>
          </p:cNvSpPr>
          <p:nvPr/>
        </p:nvSpPr>
        <p:spPr bwMode="auto">
          <a:xfrm>
            <a:off x="973353" y="3106129"/>
            <a:ext cx="1018959" cy="1307345"/>
          </a:xfrm>
          <a:custGeom>
            <a:avLst/>
            <a:gdLst>
              <a:gd name="T0" fmla="*/ 1201 w 1638"/>
              <a:gd name="T1" fmla="*/ 1803 h 2098"/>
              <a:gd name="T2" fmla="*/ 1637 w 1638"/>
              <a:gd name="T3" fmla="*/ 1048 h 2098"/>
              <a:gd name="T4" fmla="*/ 1201 w 1638"/>
              <a:gd name="T5" fmla="*/ 293 h 2098"/>
              <a:gd name="T6" fmla="*/ 1201 w 1638"/>
              <a:gd name="T7" fmla="*/ 293 h 2098"/>
              <a:gd name="T8" fmla="*/ 436 w 1638"/>
              <a:gd name="T9" fmla="*/ 293 h 2098"/>
              <a:gd name="T10" fmla="*/ 0 w 1638"/>
              <a:gd name="T11" fmla="*/ 1048 h 2098"/>
              <a:gd name="T12" fmla="*/ 436 w 1638"/>
              <a:gd name="T13" fmla="*/ 1803 h 2098"/>
              <a:gd name="T14" fmla="*/ 436 w 1638"/>
              <a:gd name="T15" fmla="*/ 1803 h 2098"/>
              <a:gd name="T16" fmla="*/ 1201 w 1638"/>
              <a:gd name="T17" fmla="*/ 1803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8" h="2098">
                <a:moveTo>
                  <a:pt x="1201" y="1803"/>
                </a:moveTo>
                <a:lnTo>
                  <a:pt x="1637" y="1048"/>
                </a:lnTo>
                <a:lnTo>
                  <a:pt x="1201" y="293"/>
                </a:lnTo>
                <a:lnTo>
                  <a:pt x="1201" y="293"/>
                </a:lnTo>
                <a:cubicBezTo>
                  <a:pt x="1031" y="0"/>
                  <a:pt x="606" y="0"/>
                  <a:pt x="436" y="293"/>
                </a:cubicBezTo>
                <a:lnTo>
                  <a:pt x="0" y="1048"/>
                </a:lnTo>
                <a:lnTo>
                  <a:pt x="436" y="1803"/>
                </a:lnTo>
                <a:lnTo>
                  <a:pt x="436" y="1803"/>
                </a:lnTo>
                <a:cubicBezTo>
                  <a:pt x="606" y="2097"/>
                  <a:pt x="1031" y="2097"/>
                  <a:pt x="1201" y="1803"/>
                </a:cubicBezTo>
              </a:path>
            </a:pathLst>
          </a:custGeom>
          <a:solidFill>
            <a:schemeClr val="accent6">
              <a:lumMod val="75000"/>
            </a:schemeClr>
          </a:solidFill>
          <a:ln>
            <a:noFill/>
          </a:ln>
          <a:effectLst/>
        </p:spPr>
        <p:txBody>
          <a:bodyPr wrap="none" anchor="ctr"/>
          <a:lstStyle/>
          <a:p>
            <a:endParaRPr lang="en-US" dirty="0">
              <a:latin typeface="Poppins" pitchFamily="2" charset="77"/>
            </a:endParaRPr>
          </a:p>
        </p:txBody>
      </p:sp>
      <p:sp>
        <p:nvSpPr>
          <p:cNvPr id="4" name="TextBox 3">
            <a:extLst>
              <a:ext uri="{FF2B5EF4-FFF2-40B4-BE49-F238E27FC236}">
                <a16:creationId xmlns:a16="http://schemas.microsoft.com/office/drawing/2014/main" id="{9AE564DE-96CA-A249-9F41-11450CC8F512}"/>
              </a:ext>
            </a:extLst>
          </p:cNvPr>
          <p:cNvSpPr txBox="1"/>
          <p:nvPr/>
        </p:nvSpPr>
        <p:spPr>
          <a:xfrm>
            <a:off x="6684154" y="893707"/>
            <a:ext cx="5413260" cy="907941"/>
          </a:xfrm>
          <a:prstGeom prst="rect">
            <a:avLst/>
          </a:prstGeom>
          <a:noFill/>
        </p:spPr>
        <p:txBody>
          <a:bodyPr wrap="square" lIns="91440" tIns="45720" rIns="91440" bIns="45720" rtlCol="0" anchor="b">
            <a:spAutoFit/>
          </a:bodyPr>
          <a:lstStyle/>
          <a:p>
            <a:r>
              <a:rPr lang="fr-FR" sz="1700" b="1" spc="-15" dirty="0">
                <a:solidFill>
                  <a:srgbClr val="DD3FAC"/>
                </a:solidFill>
                <a:latin typeface="Poppins"/>
                <a:cs typeface="Poppins"/>
              </a:rPr>
              <a:t>IL FAUT METTRE LA PRESSION MAXIMALE</a:t>
            </a:r>
          </a:p>
          <a:p>
            <a:r>
              <a:rPr lang="fr-FR" sz="1200" b="1" u="sng" spc="-15" dirty="0">
                <a:latin typeface="Poppins"/>
                <a:cs typeface="Poppins"/>
              </a:rPr>
              <a:t>PRINCIPE: </a:t>
            </a:r>
            <a:r>
              <a:rPr lang="fr-FR" sz="1200" spc="-15" dirty="0">
                <a:latin typeface="Poppins"/>
                <a:cs typeface="Poppins"/>
              </a:rPr>
              <a:t>Faut continuer à mettre la pression et rapidement avant que l'adversaire de reverse cette avantage numérique ou positionnelle.</a:t>
            </a:r>
            <a:endParaRPr lang="fr-FR" sz="1200" spc="-15" dirty="0">
              <a:latin typeface="Poppins" pitchFamily="2" charset="77"/>
              <a:cs typeface="Poppins" pitchFamily="2" charset="77"/>
            </a:endParaRPr>
          </a:p>
        </p:txBody>
      </p:sp>
      <p:sp>
        <p:nvSpPr>
          <p:cNvPr id="5" name="TextBox 4">
            <a:extLst>
              <a:ext uri="{FF2B5EF4-FFF2-40B4-BE49-F238E27FC236}">
                <a16:creationId xmlns:a16="http://schemas.microsoft.com/office/drawing/2014/main" id="{989EFDDC-4B76-0D4D-A778-DA53E8B36342}"/>
              </a:ext>
            </a:extLst>
          </p:cNvPr>
          <p:cNvSpPr txBox="1"/>
          <p:nvPr/>
        </p:nvSpPr>
        <p:spPr>
          <a:xfrm>
            <a:off x="7673763" y="1525528"/>
            <a:ext cx="3561757" cy="1231876"/>
          </a:xfrm>
          <a:prstGeom prst="rect">
            <a:avLst/>
          </a:prstGeom>
          <a:noFill/>
        </p:spPr>
        <p:txBody>
          <a:bodyPr wrap="square" lIns="91440" tIns="45720" rIns="91440" bIns="45720" rtlCol="0" anchor="t">
            <a:spAutoFit/>
          </a:bodyPr>
          <a:lstStyle/>
          <a:p>
            <a:pPr>
              <a:lnSpc>
                <a:spcPts val="1800"/>
              </a:lnSpc>
            </a:pPr>
            <a:endParaRPr lang="fr-FR" sz="1200" spc="-10" dirty="0">
              <a:latin typeface="Calibri"/>
              <a:ea typeface="Calibri"/>
              <a:cs typeface="Calibri"/>
            </a:endParaRPr>
          </a:p>
          <a:p>
            <a:pPr marL="171450" indent="-171450">
              <a:lnSpc>
                <a:spcPts val="1800"/>
              </a:lnSpc>
              <a:buFont typeface="Arial" panose="020B0604020202020204" pitchFamily="34" charset="0"/>
              <a:buChar char="•"/>
            </a:pPr>
            <a:r>
              <a:rPr lang="fr-FR" sz="1200" spc="-10" dirty="0">
                <a:latin typeface="Calibri"/>
                <a:ea typeface="Calibri"/>
                <a:cs typeface="Calibri"/>
              </a:rPr>
              <a:t>Garde la même sens de jeu</a:t>
            </a:r>
          </a:p>
          <a:p>
            <a:pPr marL="171450" indent="-171450">
              <a:lnSpc>
                <a:spcPts val="1800"/>
              </a:lnSpc>
              <a:buFont typeface="Arial" panose="020B0604020202020204" pitchFamily="34" charset="0"/>
              <a:buChar char="•"/>
            </a:pPr>
            <a:r>
              <a:rPr lang="fr-FR" sz="1200" spc="-10" dirty="0">
                <a:latin typeface="Calibri"/>
                <a:ea typeface="Calibri"/>
                <a:cs typeface="Calibri"/>
              </a:rPr>
              <a:t>Mettre la Vitesse et accélérer le jeu</a:t>
            </a:r>
          </a:p>
          <a:p>
            <a:pPr marL="171450" indent="-171450">
              <a:lnSpc>
                <a:spcPts val="1800"/>
              </a:lnSpc>
              <a:buFont typeface="Arial" panose="020B0604020202020204" pitchFamily="34" charset="0"/>
              <a:buChar char="•"/>
            </a:pPr>
            <a:r>
              <a:rPr lang="fr-FR" sz="1200" spc="-10" dirty="0">
                <a:latin typeface="Calibri"/>
                <a:ea typeface="Calibri"/>
                <a:cs typeface="Calibri"/>
              </a:rPr>
              <a:t>Plonger dans les espaces libres</a:t>
            </a:r>
          </a:p>
          <a:p>
            <a:pPr marL="171450" indent="-171450">
              <a:lnSpc>
                <a:spcPts val="1800"/>
              </a:lnSpc>
              <a:buFont typeface="Arial" panose="020B0604020202020204" pitchFamily="34" charset="0"/>
              <a:buChar char="•"/>
            </a:pPr>
            <a:r>
              <a:rPr lang="fr-FR" sz="1200" spc="-10" dirty="0">
                <a:latin typeface="Calibri"/>
                <a:ea typeface="Calibri"/>
                <a:cs typeface="Calibri"/>
              </a:rPr>
              <a:t>Jeu en déployer en priorité!</a:t>
            </a:r>
          </a:p>
        </p:txBody>
      </p:sp>
      <p:sp>
        <p:nvSpPr>
          <p:cNvPr id="6" name="TextBox 5">
            <a:extLst>
              <a:ext uri="{FF2B5EF4-FFF2-40B4-BE49-F238E27FC236}">
                <a16:creationId xmlns:a16="http://schemas.microsoft.com/office/drawing/2014/main" id="{AAE8F082-A68F-6B40-9802-C776713F25BE}"/>
              </a:ext>
            </a:extLst>
          </p:cNvPr>
          <p:cNvSpPr txBox="1"/>
          <p:nvPr/>
        </p:nvSpPr>
        <p:spPr>
          <a:xfrm>
            <a:off x="6644570" y="2815830"/>
            <a:ext cx="5254923" cy="723275"/>
          </a:xfrm>
          <a:prstGeom prst="rect">
            <a:avLst/>
          </a:prstGeom>
          <a:noFill/>
        </p:spPr>
        <p:txBody>
          <a:bodyPr wrap="square" lIns="91440" tIns="45720" rIns="91440" bIns="45720" rtlCol="0" anchor="b">
            <a:spAutoFit/>
          </a:bodyPr>
          <a:lstStyle/>
          <a:p>
            <a:r>
              <a:rPr lang="en-US" sz="1700" b="1" spc="-15" dirty="0">
                <a:solidFill>
                  <a:schemeClr val="accent6">
                    <a:lumMod val="75000"/>
                  </a:schemeClr>
                </a:solidFill>
                <a:latin typeface="Poppins"/>
                <a:cs typeface="Poppins"/>
              </a:rPr>
              <a:t>IL FAUT CALME LE JEU</a:t>
            </a:r>
          </a:p>
          <a:p>
            <a:r>
              <a:rPr lang="fr-FR" sz="1200" b="1" u="sng" spc="-15" dirty="0">
                <a:solidFill>
                  <a:srgbClr val="000000"/>
                </a:solidFill>
                <a:ea typeface="+mn-lt"/>
                <a:cs typeface="+mn-lt"/>
              </a:rPr>
              <a:t>PRINCIPE: </a:t>
            </a:r>
            <a:r>
              <a:rPr lang="fr-FR" sz="1200" spc="-15" dirty="0">
                <a:solidFill>
                  <a:srgbClr val="000000"/>
                </a:solidFill>
                <a:ea typeface="+mn-lt"/>
                <a:cs typeface="+mn-lt"/>
              </a:rPr>
              <a:t>Faut calme le jeu pour équilibre la distribution, pour digère les choix possibles (zone du terrain et/ou retour de jeu pour les autres joueuses).</a:t>
            </a:r>
            <a:endParaRPr lang="en-US" sz="1200" spc="-15" dirty="0">
              <a:solidFill>
                <a:srgbClr val="000000"/>
              </a:solidFill>
              <a:latin typeface="Calibri" panose="020F0502020204030204"/>
              <a:ea typeface="Calibri" panose="020F0502020204030204"/>
              <a:cs typeface="Calibri" panose="020F0502020204030204"/>
            </a:endParaRPr>
          </a:p>
        </p:txBody>
      </p:sp>
      <p:sp>
        <p:nvSpPr>
          <p:cNvPr id="7" name="TextBox 6">
            <a:extLst>
              <a:ext uri="{FF2B5EF4-FFF2-40B4-BE49-F238E27FC236}">
                <a16:creationId xmlns:a16="http://schemas.microsoft.com/office/drawing/2014/main" id="{61982C02-BEBD-A747-AAF4-A7652F7D2AC1}"/>
              </a:ext>
            </a:extLst>
          </p:cNvPr>
          <p:cNvSpPr txBox="1"/>
          <p:nvPr/>
        </p:nvSpPr>
        <p:spPr>
          <a:xfrm>
            <a:off x="7673764" y="3579661"/>
            <a:ext cx="2829446" cy="770211"/>
          </a:xfrm>
          <a:prstGeom prst="rect">
            <a:avLst/>
          </a:prstGeom>
          <a:noFill/>
        </p:spPr>
        <p:txBody>
          <a:bodyPr wrap="square" rtlCol="0">
            <a:spAutoFit/>
          </a:bodyPr>
          <a:lstStyle/>
          <a:p>
            <a:pPr marL="171450" indent="-171450">
              <a:lnSpc>
                <a:spcPts val="1800"/>
              </a:lnSpc>
              <a:buFont typeface="Arial" panose="020B0604020202020204" pitchFamily="34" charset="0"/>
              <a:buChar char="•"/>
            </a:pPr>
            <a:r>
              <a:rPr lang="fr-FR" sz="1200" spc="-10" dirty="0">
                <a:latin typeface="Calibri"/>
                <a:ea typeface="Calibri"/>
                <a:cs typeface="Calibri"/>
              </a:rPr>
              <a:t>Jeu en pénétrant ou direct</a:t>
            </a:r>
          </a:p>
          <a:p>
            <a:pPr marL="171450" indent="-171450">
              <a:lnSpc>
                <a:spcPts val="1800"/>
              </a:lnSpc>
              <a:buFont typeface="Arial" panose="020B0604020202020204" pitchFamily="34" charset="0"/>
              <a:buChar char="•"/>
            </a:pPr>
            <a:r>
              <a:rPr lang="fr-FR" sz="1200" spc="-10" dirty="0">
                <a:latin typeface="Calibri"/>
                <a:ea typeface="Calibri"/>
                <a:cs typeface="Calibri"/>
              </a:rPr>
              <a:t>Relances a PARIS ou JACK</a:t>
            </a:r>
          </a:p>
          <a:p>
            <a:pPr marL="171450" indent="-171450">
              <a:lnSpc>
                <a:spcPts val="1800"/>
              </a:lnSpc>
              <a:buFont typeface="Arial" panose="020B0604020202020204" pitchFamily="34" charset="0"/>
              <a:buChar char="•"/>
            </a:pPr>
            <a:r>
              <a:rPr lang="fr-FR" sz="1200" spc="-10" dirty="0">
                <a:latin typeface="Calibri"/>
                <a:ea typeface="Calibri"/>
                <a:cs typeface="Calibri"/>
              </a:rPr>
              <a:t>Jeu au pied si sans SOLUTION</a:t>
            </a:r>
          </a:p>
        </p:txBody>
      </p:sp>
      <p:sp>
        <p:nvSpPr>
          <p:cNvPr id="8" name="TextBox 7">
            <a:extLst>
              <a:ext uri="{FF2B5EF4-FFF2-40B4-BE49-F238E27FC236}">
                <a16:creationId xmlns:a16="http://schemas.microsoft.com/office/drawing/2014/main" id="{4E73F458-A8E5-9E44-9FEB-8848573A9BCD}"/>
              </a:ext>
            </a:extLst>
          </p:cNvPr>
          <p:cNvSpPr txBox="1"/>
          <p:nvPr/>
        </p:nvSpPr>
        <p:spPr>
          <a:xfrm>
            <a:off x="6743531" y="4498828"/>
            <a:ext cx="5155962" cy="723275"/>
          </a:xfrm>
          <a:prstGeom prst="rect">
            <a:avLst/>
          </a:prstGeom>
          <a:noFill/>
        </p:spPr>
        <p:txBody>
          <a:bodyPr wrap="square" lIns="91440" tIns="45720" rIns="91440" bIns="45720" rtlCol="0" anchor="b">
            <a:spAutoFit/>
          </a:bodyPr>
          <a:lstStyle/>
          <a:p>
            <a:r>
              <a:rPr lang="en-US" sz="1700" b="1" spc="-15" dirty="0">
                <a:solidFill>
                  <a:srgbClr val="002060"/>
                </a:solidFill>
                <a:latin typeface="Poppins"/>
                <a:cs typeface="Poppins"/>
              </a:rPr>
              <a:t>IL FAUT REVERSE LA PRESSION</a:t>
            </a:r>
          </a:p>
          <a:p>
            <a:r>
              <a:rPr lang="fr-FR" sz="1200" b="1" u="sng" spc="-15" dirty="0">
                <a:solidFill>
                  <a:srgbClr val="000000"/>
                </a:solidFill>
                <a:ea typeface="+mn-lt"/>
                <a:cs typeface="+mn-lt"/>
              </a:rPr>
              <a:t>PRINCIPE: </a:t>
            </a:r>
            <a:r>
              <a:rPr lang="fr-FR" sz="1200" spc="-15" dirty="0">
                <a:solidFill>
                  <a:srgbClr val="000000"/>
                </a:solidFill>
                <a:ea typeface="+mn-lt"/>
                <a:cs typeface="+mn-lt"/>
              </a:rPr>
              <a:t>Faut exploiter les espaces suivante oublie par la défense. Soit la petite cotte ou dans les axes profond.</a:t>
            </a:r>
            <a:endParaRPr lang="en-US" sz="1200" spc="-15" dirty="0">
              <a:solidFill>
                <a:srgbClr val="000000"/>
              </a:solidFill>
              <a:ea typeface="+mn-lt"/>
              <a:cs typeface="+mn-lt"/>
            </a:endParaRPr>
          </a:p>
        </p:txBody>
      </p:sp>
      <p:sp>
        <p:nvSpPr>
          <p:cNvPr id="9" name="TextBox 8">
            <a:extLst>
              <a:ext uri="{FF2B5EF4-FFF2-40B4-BE49-F238E27FC236}">
                <a16:creationId xmlns:a16="http://schemas.microsoft.com/office/drawing/2014/main" id="{B3379E54-2958-204A-BAD5-D8287659CF76}"/>
              </a:ext>
            </a:extLst>
          </p:cNvPr>
          <p:cNvSpPr txBox="1"/>
          <p:nvPr/>
        </p:nvSpPr>
        <p:spPr>
          <a:xfrm>
            <a:off x="7673764" y="5262659"/>
            <a:ext cx="3908120" cy="1231876"/>
          </a:xfrm>
          <a:prstGeom prst="rect">
            <a:avLst/>
          </a:prstGeom>
          <a:noFill/>
        </p:spPr>
        <p:txBody>
          <a:bodyPr wrap="square" lIns="91440" tIns="45720" rIns="91440" bIns="45720" rtlCol="0" anchor="t">
            <a:spAutoFit/>
          </a:bodyPr>
          <a:lstStyle/>
          <a:p>
            <a:pPr marL="171450" indent="-171450">
              <a:lnSpc>
                <a:spcPts val="1800"/>
              </a:lnSpc>
              <a:buFont typeface="Arial" panose="020B0604020202020204" pitchFamily="34" charset="0"/>
              <a:buChar char="•"/>
            </a:pPr>
            <a:r>
              <a:rPr lang="fr-FR" sz="1200" spc="-10" dirty="0">
                <a:latin typeface="Calibri"/>
                <a:ea typeface="Calibri"/>
                <a:cs typeface="Calibri"/>
              </a:rPr>
              <a:t>Jeu pénétrant ou direct pour gagner du temps</a:t>
            </a:r>
          </a:p>
          <a:p>
            <a:pPr marL="171450" indent="-171450">
              <a:lnSpc>
                <a:spcPts val="1800"/>
              </a:lnSpc>
              <a:buFont typeface="Arial" panose="020B0604020202020204" pitchFamily="34" charset="0"/>
              <a:buChar char="•"/>
            </a:pPr>
            <a:r>
              <a:rPr lang="fr-FR" sz="1200" spc="-10" dirty="0">
                <a:latin typeface="Calibri"/>
                <a:ea typeface="Calibri"/>
                <a:cs typeface="Calibri"/>
              </a:rPr>
              <a:t>Jeu au pied pour reverse la pression ou pour occuper/sortir</a:t>
            </a:r>
          </a:p>
          <a:p>
            <a:pPr marL="171450" indent="-171450">
              <a:lnSpc>
                <a:spcPts val="1800"/>
              </a:lnSpc>
              <a:buFont typeface="Arial" panose="020B0604020202020204" pitchFamily="34" charset="0"/>
              <a:buChar char="•"/>
            </a:pPr>
            <a:r>
              <a:rPr lang="fr-FR" sz="1200" spc="-10" dirty="0">
                <a:latin typeface="Calibri"/>
                <a:ea typeface="Calibri"/>
                <a:cs typeface="Calibri"/>
              </a:rPr>
              <a:t>Change le sens de jeu sur la petite cote =</a:t>
            </a:r>
            <a:r>
              <a:rPr lang="fr-FR" sz="1200" spc="-10" dirty="0">
                <a:highlight>
                  <a:srgbClr val="FF00FF"/>
                </a:highlight>
                <a:latin typeface="Calibri"/>
                <a:ea typeface="Calibri"/>
                <a:cs typeface="Calibri"/>
              </a:rPr>
              <a:t>PINK (pour reverse la pression)</a:t>
            </a:r>
          </a:p>
        </p:txBody>
      </p:sp>
      <p:sp>
        <p:nvSpPr>
          <p:cNvPr id="10" name="TextBox 9">
            <a:extLst>
              <a:ext uri="{FF2B5EF4-FFF2-40B4-BE49-F238E27FC236}">
                <a16:creationId xmlns:a16="http://schemas.microsoft.com/office/drawing/2014/main" id="{5B0A2A23-300D-E640-AD47-4283928E77DB}"/>
              </a:ext>
            </a:extLst>
          </p:cNvPr>
          <p:cNvSpPr txBox="1"/>
          <p:nvPr/>
        </p:nvSpPr>
        <p:spPr>
          <a:xfrm>
            <a:off x="3457879" y="4861361"/>
            <a:ext cx="2822568" cy="353943"/>
          </a:xfrm>
          <a:prstGeom prst="rect">
            <a:avLst/>
          </a:prstGeom>
          <a:noFill/>
        </p:spPr>
        <p:txBody>
          <a:bodyPr wrap="square" rtlCol="0" anchor="ctr">
            <a:spAutoFit/>
          </a:bodyPr>
          <a:lstStyle/>
          <a:p>
            <a:pPr algn="ctr"/>
            <a:r>
              <a:rPr lang="en-US" sz="1700" b="1" spc="-15" dirty="0">
                <a:solidFill>
                  <a:schemeClr val="bg1"/>
                </a:solidFill>
                <a:latin typeface="Poppins" pitchFamily="2" charset="77"/>
                <a:cs typeface="Poppins" pitchFamily="2" charset="77"/>
              </a:rPr>
              <a:t>SUBIT/ SOUS PRESSION</a:t>
            </a:r>
          </a:p>
        </p:txBody>
      </p:sp>
      <p:sp>
        <p:nvSpPr>
          <p:cNvPr id="12" name="TextBox 11">
            <a:extLst>
              <a:ext uri="{FF2B5EF4-FFF2-40B4-BE49-F238E27FC236}">
                <a16:creationId xmlns:a16="http://schemas.microsoft.com/office/drawing/2014/main" id="{726861AE-D147-9946-82EC-2262A92655D1}"/>
              </a:ext>
            </a:extLst>
          </p:cNvPr>
          <p:cNvSpPr txBox="1"/>
          <p:nvPr/>
        </p:nvSpPr>
        <p:spPr>
          <a:xfrm>
            <a:off x="3772104" y="3410288"/>
            <a:ext cx="2212438" cy="353943"/>
          </a:xfrm>
          <a:prstGeom prst="rect">
            <a:avLst/>
          </a:prstGeom>
          <a:noFill/>
        </p:spPr>
        <p:txBody>
          <a:bodyPr wrap="square" rtlCol="0" anchor="ctr">
            <a:spAutoFit/>
          </a:bodyPr>
          <a:lstStyle/>
          <a:p>
            <a:pPr algn="ctr"/>
            <a:r>
              <a:rPr lang="en-US" sz="1700" b="1" spc="-15" dirty="0">
                <a:solidFill>
                  <a:schemeClr val="bg1"/>
                </a:solidFill>
                <a:latin typeface="Poppins" pitchFamily="2" charset="77"/>
                <a:cs typeface="Poppins" pitchFamily="2" charset="77"/>
              </a:rPr>
              <a:t>EGALE</a:t>
            </a:r>
          </a:p>
        </p:txBody>
      </p:sp>
      <p:sp>
        <p:nvSpPr>
          <p:cNvPr id="13" name="TextBox 12">
            <a:extLst>
              <a:ext uri="{FF2B5EF4-FFF2-40B4-BE49-F238E27FC236}">
                <a16:creationId xmlns:a16="http://schemas.microsoft.com/office/drawing/2014/main" id="{5E2D8F1C-5F07-A341-98DB-795285B0C863}"/>
              </a:ext>
            </a:extLst>
          </p:cNvPr>
          <p:cNvSpPr txBox="1"/>
          <p:nvPr/>
        </p:nvSpPr>
        <p:spPr>
          <a:xfrm>
            <a:off x="89064" y="957967"/>
            <a:ext cx="5719039" cy="661720"/>
          </a:xfrm>
          <a:prstGeom prst="rect">
            <a:avLst/>
          </a:prstGeom>
          <a:noFill/>
        </p:spPr>
        <p:txBody>
          <a:bodyPr wrap="square" rtlCol="0" anchor="b">
            <a:spAutoFit/>
          </a:bodyPr>
          <a:lstStyle/>
          <a:p>
            <a:pPr algn="ctr"/>
            <a:r>
              <a:rPr lang="en-US" sz="3700" b="1" spc="-145" dirty="0">
                <a:solidFill>
                  <a:schemeClr val="tx2"/>
                </a:solidFill>
                <a:latin typeface="Poppins" pitchFamily="2" charset="77"/>
                <a:cs typeface="Poppins" pitchFamily="2" charset="77"/>
              </a:rPr>
              <a:t>LES RAPPORT DU FORCES</a:t>
            </a:r>
          </a:p>
        </p:txBody>
      </p:sp>
      <p:sp>
        <p:nvSpPr>
          <p:cNvPr id="11" name="TextBox 10">
            <a:extLst>
              <a:ext uri="{FF2B5EF4-FFF2-40B4-BE49-F238E27FC236}">
                <a16:creationId xmlns:a16="http://schemas.microsoft.com/office/drawing/2014/main" id="{88AC2CEF-7448-194A-B2FC-AACB62A417AD}"/>
              </a:ext>
            </a:extLst>
          </p:cNvPr>
          <p:cNvSpPr txBox="1"/>
          <p:nvPr/>
        </p:nvSpPr>
        <p:spPr>
          <a:xfrm>
            <a:off x="3764912" y="2005173"/>
            <a:ext cx="2212438" cy="353943"/>
          </a:xfrm>
          <a:prstGeom prst="rect">
            <a:avLst/>
          </a:prstGeom>
          <a:noFill/>
        </p:spPr>
        <p:txBody>
          <a:bodyPr wrap="square" rtlCol="0" anchor="ctr">
            <a:spAutoFit/>
          </a:bodyPr>
          <a:lstStyle/>
          <a:p>
            <a:pPr algn="ctr"/>
            <a:r>
              <a:rPr lang="en-US" sz="1700" b="1" spc="-15" dirty="0">
                <a:solidFill>
                  <a:schemeClr val="bg1"/>
                </a:solidFill>
                <a:latin typeface="Poppins" pitchFamily="2" charset="77"/>
                <a:cs typeface="Poppins" pitchFamily="2" charset="77"/>
              </a:rPr>
              <a:t>AVANCER</a:t>
            </a:r>
          </a:p>
        </p:txBody>
      </p:sp>
      <p:sp>
        <p:nvSpPr>
          <p:cNvPr id="2" name="Arrow: Left-Up 1">
            <a:extLst>
              <a:ext uri="{FF2B5EF4-FFF2-40B4-BE49-F238E27FC236}">
                <a16:creationId xmlns:a16="http://schemas.microsoft.com/office/drawing/2014/main" id="{68D65016-B498-D3B8-A05A-9370B98858E5}"/>
              </a:ext>
            </a:extLst>
          </p:cNvPr>
          <p:cNvSpPr/>
          <p:nvPr/>
        </p:nvSpPr>
        <p:spPr>
          <a:xfrm rot="5400000">
            <a:off x="3137067" y="5784272"/>
            <a:ext cx="326571" cy="336468"/>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BF82958-648B-3CDA-554D-E535E821A3D2}"/>
              </a:ext>
            </a:extLst>
          </p:cNvPr>
          <p:cNvSpPr txBox="1"/>
          <p:nvPr/>
        </p:nvSpPr>
        <p:spPr>
          <a:xfrm>
            <a:off x="3221182" y="5794169"/>
            <a:ext cx="129886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ea typeface="Calibri"/>
                <a:cs typeface="Calibri"/>
              </a:rPr>
              <a:t>Sens de jeu</a:t>
            </a:r>
            <a:endParaRPr lang="en-GB" sz="1000">
              <a:ea typeface="Calibri"/>
              <a:cs typeface="Calibri"/>
            </a:endParaRPr>
          </a:p>
        </p:txBody>
      </p:sp>
    </p:spTree>
    <p:extLst>
      <p:ext uri="{BB962C8B-B14F-4D97-AF65-F5344CB8AC3E}">
        <p14:creationId xmlns:p14="http://schemas.microsoft.com/office/powerpoint/2010/main" val="3907125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D3B909-F4D0-41C6-903B-79840F023169}"/>
              </a:ext>
            </a:extLst>
          </p:cNvPr>
          <p:cNvPicPr>
            <a:picLocks noChangeAspect="1"/>
          </p:cNvPicPr>
          <p:nvPr/>
        </p:nvPicPr>
        <p:blipFill rotWithShape="1">
          <a:blip r:embed="rId2"/>
          <a:srcRect t="15730"/>
          <a:stretch/>
        </p:blipFill>
        <p:spPr>
          <a:xfrm>
            <a:off x="1508061" y="616688"/>
            <a:ext cx="9175877" cy="5161431"/>
          </a:xfrm>
          <a:prstGeom prst="rect">
            <a:avLst/>
          </a:prstGeom>
        </p:spPr>
      </p:pic>
      <p:sp>
        <p:nvSpPr>
          <p:cNvPr id="2" name="Title 1">
            <a:extLst>
              <a:ext uri="{FF2B5EF4-FFF2-40B4-BE49-F238E27FC236}">
                <a16:creationId xmlns:a16="http://schemas.microsoft.com/office/drawing/2014/main" id="{733A51CC-5AF3-46DB-B4DD-4C6B432572BD}"/>
              </a:ext>
            </a:extLst>
          </p:cNvPr>
          <p:cNvSpPr>
            <a:spLocks noGrp="1"/>
          </p:cNvSpPr>
          <p:nvPr>
            <p:ph type="title"/>
          </p:nvPr>
        </p:nvSpPr>
        <p:spPr>
          <a:xfrm>
            <a:off x="4692996" y="3689812"/>
            <a:ext cx="2806007" cy="1151368"/>
          </a:xfrm>
        </p:spPr>
        <p:txBody>
          <a:bodyPr vert="horz" lIns="91440" tIns="45720" rIns="91440" bIns="45720" rtlCol="0" anchor="b">
            <a:normAutofit/>
          </a:bodyPr>
          <a:lstStyle/>
          <a:p>
            <a:r>
              <a:rPr lang="en-US" sz="6600" dirty="0"/>
              <a:t>MERCI</a:t>
            </a:r>
          </a:p>
        </p:txBody>
      </p:sp>
    </p:spTree>
    <p:extLst>
      <p:ext uri="{BB962C8B-B14F-4D97-AF65-F5344CB8AC3E}">
        <p14:creationId xmlns:p14="http://schemas.microsoft.com/office/powerpoint/2010/main" val="403975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58A296A-E800-9B41-97AC-B29F945EBDBC}" type="slidenum">
              <a:rPr lang="fr-FR" smtClean="0"/>
              <a:t>3</a:t>
            </a:fld>
            <a:endParaRPr lang="fr-FR" dirty="0"/>
          </a:p>
        </p:txBody>
      </p:sp>
      <p:sp>
        <p:nvSpPr>
          <p:cNvPr id="3" name="Titre 2"/>
          <p:cNvSpPr>
            <a:spLocks noGrp="1"/>
          </p:cNvSpPr>
          <p:nvPr>
            <p:ph type="title"/>
          </p:nvPr>
        </p:nvSpPr>
        <p:spPr>
          <a:xfrm>
            <a:off x="0" y="2493962"/>
            <a:ext cx="8818880" cy="1325563"/>
          </a:xfrm>
        </p:spPr>
        <p:txBody>
          <a:bodyPr/>
          <a:lstStyle/>
          <a:p>
            <a:r>
              <a:rPr lang="fr-FR" sz="4000" dirty="0">
                <a:latin typeface="Roboto"/>
                <a:cs typeface="MV Boli" panose="02000500030200090000" pitchFamily="2" charset="0"/>
              </a:rPr>
              <a:t>CONCEPTION DU JEU</a:t>
            </a:r>
          </a:p>
        </p:txBody>
      </p:sp>
      <p:sp>
        <p:nvSpPr>
          <p:cNvPr id="4" name="Espace réservé du texte 3"/>
          <p:cNvSpPr>
            <a:spLocks noGrp="1"/>
          </p:cNvSpPr>
          <p:nvPr>
            <p:ph type="body" sz="quarter" idx="11"/>
          </p:nvPr>
        </p:nvSpPr>
        <p:spPr>
          <a:xfrm>
            <a:off x="3643313" y="3919388"/>
            <a:ext cx="7187444" cy="487363"/>
          </a:xfrm>
        </p:spPr>
        <p:txBody>
          <a:bodyPr>
            <a:noAutofit/>
          </a:bodyPr>
          <a:lstStyle/>
          <a:p>
            <a:pPr algn="ctr"/>
            <a:r>
              <a:rPr lang="fr-FR" sz="2000" dirty="0">
                <a:latin typeface="Roboto"/>
                <a:cs typeface="MV Boli" panose="02000500030200090000" pitchFamily="2" charset="0"/>
              </a:rPr>
              <a:t>LES ELEMENTS A PRENDS EN COMPTE</a:t>
            </a:r>
            <a:endParaRPr lang="fr-FR" sz="2000" dirty="0">
              <a:latin typeface="Roboto"/>
              <a:ea typeface="MS Gothic" panose="020B0609070205080204" pitchFamily="49" charset="-128"/>
              <a:cs typeface="MV Boli" panose="02000500030200090000" pitchFamily="2" charset="0"/>
            </a:endParaRPr>
          </a:p>
        </p:txBody>
      </p:sp>
    </p:spTree>
    <p:extLst>
      <p:ext uri="{BB962C8B-B14F-4D97-AF65-F5344CB8AC3E}">
        <p14:creationId xmlns:p14="http://schemas.microsoft.com/office/powerpoint/2010/main" val="4030864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EF74865-F6BD-054D-8639-49A3F9FC6DF8}"/>
              </a:ext>
            </a:extLst>
          </p:cNvPr>
          <p:cNvSpPr txBox="1"/>
          <p:nvPr/>
        </p:nvSpPr>
        <p:spPr>
          <a:xfrm>
            <a:off x="2121200" y="252402"/>
            <a:ext cx="7949612" cy="646331"/>
          </a:xfrm>
          <a:prstGeom prst="rect">
            <a:avLst/>
          </a:prstGeom>
          <a:noFill/>
        </p:spPr>
        <p:txBody>
          <a:bodyPr wrap="none" rtlCol="0">
            <a:spAutoFit/>
          </a:bodyPr>
          <a:lstStyle/>
          <a:p>
            <a:pPr algn="ctr"/>
            <a:r>
              <a:rPr lang="en-US" sz="3600" b="1" spc="600" dirty="0">
                <a:solidFill>
                  <a:schemeClr val="tx2"/>
                </a:solidFill>
                <a:latin typeface="Bebas Neue" pitchFamily="2" charset="0"/>
              </a:rPr>
              <a:t>COMMENT CONSTRUIRE MON PLAN JEU?</a:t>
            </a:r>
          </a:p>
        </p:txBody>
      </p:sp>
      <p:sp>
        <p:nvSpPr>
          <p:cNvPr id="36" name="TextBox 35">
            <a:extLst>
              <a:ext uri="{FF2B5EF4-FFF2-40B4-BE49-F238E27FC236}">
                <a16:creationId xmlns:a16="http://schemas.microsoft.com/office/drawing/2014/main" id="{41121CE2-2F63-4CC0-9F6F-9965D3EF0A12}"/>
              </a:ext>
            </a:extLst>
          </p:cNvPr>
          <p:cNvSpPr txBox="1"/>
          <p:nvPr/>
        </p:nvSpPr>
        <p:spPr>
          <a:xfrm>
            <a:off x="3956076" y="923278"/>
            <a:ext cx="4025462" cy="307777"/>
          </a:xfrm>
          <a:prstGeom prst="rect">
            <a:avLst/>
          </a:prstGeom>
          <a:noFill/>
        </p:spPr>
        <p:txBody>
          <a:bodyPr wrap="none" rtlCol="0">
            <a:spAutoFit/>
          </a:bodyPr>
          <a:lstStyle/>
          <a:p>
            <a:pPr algn="ctr"/>
            <a:r>
              <a:rPr lang="en-US" sz="1400" b="1" spc="600" dirty="0">
                <a:solidFill>
                  <a:schemeClr val="tx2"/>
                </a:solidFill>
                <a:latin typeface="Bebas Neue" pitchFamily="2" charset="0"/>
              </a:rPr>
              <a:t>LES CHALLENGES DU REFLEXION </a:t>
            </a:r>
          </a:p>
        </p:txBody>
      </p:sp>
      <p:sp>
        <p:nvSpPr>
          <p:cNvPr id="25" name="Rectangle 24">
            <a:extLst>
              <a:ext uri="{FF2B5EF4-FFF2-40B4-BE49-F238E27FC236}">
                <a16:creationId xmlns:a16="http://schemas.microsoft.com/office/drawing/2014/main" id="{300F8C07-ADF8-D041-A467-C8D03CCA7EE1}"/>
              </a:ext>
            </a:extLst>
          </p:cNvPr>
          <p:cNvSpPr/>
          <p:nvPr/>
        </p:nvSpPr>
        <p:spPr>
          <a:xfrm>
            <a:off x="5368785" y="866910"/>
            <a:ext cx="1371600" cy="457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3" name="Freeform 22">
            <a:extLst>
              <a:ext uri="{FF2B5EF4-FFF2-40B4-BE49-F238E27FC236}">
                <a16:creationId xmlns:a16="http://schemas.microsoft.com/office/drawing/2014/main" id="{E39CA1AE-561D-8845-BA39-6246297A7B31}"/>
              </a:ext>
            </a:extLst>
          </p:cNvPr>
          <p:cNvSpPr>
            <a:spLocks/>
          </p:cNvSpPr>
          <p:nvPr/>
        </p:nvSpPr>
        <p:spPr bwMode="auto">
          <a:xfrm>
            <a:off x="58272" y="1282580"/>
            <a:ext cx="2458249" cy="1685581"/>
          </a:xfrm>
          <a:custGeom>
            <a:avLst/>
            <a:gdLst>
              <a:gd name="connsiteX0" fmla="*/ 0 w 4557305"/>
              <a:gd name="connsiteY0" fmla="*/ 0 h 3124870"/>
              <a:gd name="connsiteX1" fmla="*/ 8000 w 4557305"/>
              <a:gd name="connsiteY1" fmla="*/ 0 h 3124870"/>
              <a:gd name="connsiteX2" fmla="*/ 217329 w 4557305"/>
              <a:gd name="connsiteY2" fmla="*/ 0 h 3124870"/>
              <a:gd name="connsiteX3" fmla="*/ 2556682 w 4557305"/>
              <a:gd name="connsiteY3" fmla="*/ 0 h 3124870"/>
              <a:gd name="connsiteX4" fmla="*/ 3096533 w 4557305"/>
              <a:gd name="connsiteY4" fmla="*/ 310161 h 3124870"/>
              <a:gd name="connsiteX5" fmla="*/ 4017455 w 4557305"/>
              <a:gd name="connsiteY5" fmla="*/ 2814709 h 3124870"/>
              <a:gd name="connsiteX6" fmla="*/ 4557305 w 4557305"/>
              <a:gd name="connsiteY6" fmla="*/ 3124870 h 3124870"/>
              <a:gd name="connsiteX7" fmla="*/ 3699895 w 4557305"/>
              <a:gd name="connsiteY7" fmla="*/ 3124870 h 3124870"/>
              <a:gd name="connsiteX8" fmla="*/ 1360542 w 4557305"/>
              <a:gd name="connsiteY8" fmla="*/ 3124870 h 3124870"/>
              <a:gd name="connsiteX9" fmla="*/ 820692 w 4557305"/>
              <a:gd name="connsiteY9" fmla="*/ 2814709 h 3124870"/>
              <a:gd name="connsiteX10" fmla="*/ 14885 w 4557305"/>
              <a:gd name="connsiteY10" fmla="*/ 623230 h 3124870"/>
              <a:gd name="connsiteX11" fmla="*/ 0 w 4557305"/>
              <a:gd name="connsiteY11" fmla="*/ 582749 h 312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7305" h="3124870">
                <a:moveTo>
                  <a:pt x="0" y="0"/>
                </a:moveTo>
                <a:lnTo>
                  <a:pt x="8000" y="0"/>
                </a:lnTo>
                <a:cubicBezTo>
                  <a:pt x="217329" y="0"/>
                  <a:pt x="217329" y="0"/>
                  <a:pt x="217329" y="0"/>
                </a:cubicBezTo>
                <a:cubicBezTo>
                  <a:pt x="2556682" y="0"/>
                  <a:pt x="2556682" y="0"/>
                  <a:pt x="2556682" y="0"/>
                </a:cubicBezTo>
                <a:cubicBezTo>
                  <a:pt x="2800144" y="0"/>
                  <a:pt x="3043606" y="139573"/>
                  <a:pt x="3096533" y="310161"/>
                </a:cubicBezTo>
                <a:cubicBezTo>
                  <a:pt x="4017455" y="2814709"/>
                  <a:pt x="4017455" y="2814709"/>
                  <a:pt x="4017455" y="2814709"/>
                </a:cubicBezTo>
                <a:cubicBezTo>
                  <a:pt x="4080966" y="2985298"/>
                  <a:pt x="4324428" y="3124870"/>
                  <a:pt x="4557305" y="3124870"/>
                </a:cubicBezTo>
                <a:lnTo>
                  <a:pt x="3699895" y="3124870"/>
                </a:lnTo>
                <a:cubicBezTo>
                  <a:pt x="1360542" y="3124870"/>
                  <a:pt x="1360542" y="3124870"/>
                  <a:pt x="1360542" y="3124870"/>
                </a:cubicBezTo>
                <a:cubicBezTo>
                  <a:pt x="1117080" y="3124870"/>
                  <a:pt x="873618" y="2985298"/>
                  <a:pt x="820692" y="2814709"/>
                </a:cubicBezTo>
                <a:cubicBezTo>
                  <a:pt x="360231" y="1562435"/>
                  <a:pt x="130000" y="936298"/>
                  <a:pt x="14885" y="623230"/>
                </a:cubicBezTo>
                <a:lnTo>
                  <a:pt x="0" y="582749"/>
                </a:lnTo>
                <a:close/>
              </a:path>
            </a:pathLst>
          </a:custGeom>
          <a:solidFill>
            <a:schemeClr val="accent5">
              <a:lumMod val="60000"/>
              <a:lumOff val="40000"/>
            </a:schemeClr>
          </a:solidFill>
          <a:ln w="9525">
            <a:noFill/>
            <a:round/>
            <a:headEnd/>
            <a:tailEnd/>
          </a:ln>
          <a:effectLst/>
        </p:spPr>
        <p:txBody>
          <a:bodyPr vert="horz" wrap="square" lIns="91416" tIns="45708" rIns="91416" bIns="45708" numCol="1" anchor="t" anchorCtr="0" compatLnSpc="1">
            <a:prstTxWarp prst="textNoShape">
              <a:avLst/>
            </a:prstTxWarp>
            <a:noAutofit/>
          </a:bodyPr>
          <a:lstStyle/>
          <a:p>
            <a:pPr fontAlgn="base">
              <a:spcBef>
                <a:spcPct val="0"/>
              </a:spcBef>
              <a:spcAft>
                <a:spcPct val="0"/>
              </a:spcAft>
            </a:pPr>
            <a:endParaRPr lang="ro-RO" sz="3599" dirty="0">
              <a:solidFill>
                <a:prstClr val="black"/>
              </a:solidFill>
              <a:latin typeface="Lato Light" panose="020F0502020204030203" pitchFamily="34" charset="0"/>
              <a:ea typeface="ＭＳ Ｐゴシック" charset="-128"/>
            </a:endParaRPr>
          </a:p>
        </p:txBody>
      </p:sp>
      <p:sp>
        <p:nvSpPr>
          <p:cNvPr id="4" name="Freeform 7">
            <a:extLst>
              <a:ext uri="{FF2B5EF4-FFF2-40B4-BE49-F238E27FC236}">
                <a16:creationId xmlns:a16="http://schemas.microsoft.com/office/drawing/2014/main" id="{69C8E151-CC1A-FB47-BAD8-0E2FA36A6A50}"/>
              </a:ext>
            </a:extLst>
          </p:cNvPr>
          <p:cNvSpPr>
            <a:spLocks/>
          </p:cNvSpPr>
          <p:nvPr/>
        </p:nvSpPr>
        <p:spPr bwMode="auto">
          <a:xfrm>
            <a:off x="8289376" y="1282580"/>
            <a:ext cx="2803514" cy="1685581"/>
          </a:xfrm>
          <a:custGeom>
            <a:avLst/>
            <a:gdLst/>
            <a:ahLst/>
            <a:cxnLst>
              <a:cxn ang="0">
                <a:pos x="410" y="403"/>
              </a:cxn>
              <a:cxn ang="0">
                <a:pos x="189" y="403"/>
              </a:cxn>
              <a:cxn ang="0">
                <a:pos x="137"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7"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7" y="18"/>
                  <a:pt x="353" y="40"/>
                </a:cubicBezTo>
                <a:cubicBezTo>
                  <a:pt x="440" y="363"/>
                  <a:pt x="440" y="363"/>
                  <a:pt x="440" y="363"/>
                </a:cubicBezTo>
                <a:cubicBezTo>
                  <a:pt x="446" y="385"/>
                  <a:pt x="469" y="403"/>
                  <a:pt x="491" y="403"/>
                </a:cubicBezTo>
                <a:lnTo>
                  <a:pt x="410" y="403"/>
                </a:lnTo>
                <a:close/>
              </a:path>
            </a:pathLst>
          </a:custGeom>
          <a:solidFill>
            <a:schemeClr val="accent4">
              <a:lumMod val="7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fontAlgn="base">
              <a:spcBef>
                <a:spcPct val="0"/>
              </a:spcBef>
              <a:spcAft>
                <a:spcPct val="0"/>
              </a:spcAft>
            </a:pPr>
            <a:endParaRPr lang="ro-RO" sz="3599" dirty="0">
              <a:solidFill>
                <a:prstClr val="black"/>
              </a:solidFill>
              <a:latin typeface="Lato Light" panose="020F0502020204030203" pitchFamily="34" charset="0"/>
              <a:ea typeface="ＭＳ Ｐゴシック" charset="-128"/>
            </a:endParaRPr>
          </a:p>
        </p:txBody>
      </p:sp>
      <p:sp>
        <p:nvSpPr>
          <p:cNvPr id="5" name="Freeform 8">
            <a:extLst>
              <a:ext uri="{FF2B5EF4-FFF2-40B4-BE49-F238E27FC236}">
                <a16:creationId xmlns:a16="http://schemas.microsoft.com/office/drawing/2014/main" id="{11BCE38D-DEF6-374D-A89E-EA76E1D7B7BF}"/>
              </a:ext>
            </a:extLst>
          </p:cNvPr>
          <p:cNvSpPr>
            <a:spLocks/>
          </p:cNvSpPr>
          <p:nvPr/>
        </p:nvSpPr>
        <p:spPr bwMode="auto">
          <a:xfrm>
            <a:off x="6137085" y="1282580"/>
            <a:ext cx="2803514" cy="1685581"/>
          </a:xfrm>
          <a:custGeom>
            <a:avLst/>
            <a:gdLst/>
            <a:ahLst/>
            <a:cxnLst>
              <a:cxn ang="0">
                <a:pos x="410" y="403"/>
              </a:cxn>
              <a:cxn ang="0">
                <a:pos x="188" y="403"/>
              </a:cxn>
              <a:cxn ang="0">
                <a:pos x="137" y="363"/>
              </a:cxn>
              <a:cxn ang="0">
                <a:pos x="51" y="40"/>
              </a:cxn>
              <a:cxn ang="0">
                <a:pos x="51" y="40"/>
              </a:cxn>
              <a:cxn ang="0">
                <a:pos x="0" y="0"/>
              </a:cxn>
              <a:cxn ang="0">
                <a:pos x="80" y="0"/>
              </a:cxn>
              <a:cxn ang="0">
                <a:pos x="302" y="0"/>
              </a:cxn>
              <a:cxn ang="0">
                <a:pos x="353" y="40"/>
              </a:cxn>
              <a:cxn ang="0">
                <a:pos x="440" y="363"/>
              </a:cxn>
              <a:cxn ang="0">
                <a:pos x="491" y="403"/>
              </a:cxn>
              <a:cxn ang="0">
                <a:pos x="410" y="403"/>
              </a:cxn>
            </a:cxnLst>
            <a:rect l="0" t="0" r="r" b="b"/>
            <a:pathLst>
              <a:path w="491" h="403">
                <a:moveTo>
                  <a:pt x="410" y="403"/>
                </a:moveTo>
                <a:cubicBezTo>
                  <a:pt x="188" y="403"/>
                  <a:pt x="188" y="403"/>
                  <a:pt x="188" y="403"/>
                </a:cubicBezTo>
                <a:cubicBezTo>
                  <a:pt x="166" y="403"/>
                  <a:pt x="143" y="385"/>
                  <a:pt x="137" y="363"/>
                </a:cubicBezTo>
                <a:cubicBezTo>
                  <a:pt x="51" y="40"/>
                  <a:pt x="51" y="40"/>
                  <a:pt x="51" y="40"/>
                </a:cubicBezTo>
                <a:cubicBezTo>
                  <a:pt x="51" y="40"/>
                  <a:pt x="51" y="40"/>
                  <a:pt x="51" y="40"/>
                </a:cubicBezTo>
                <a:cubicBezTo>
                  <a:pt x="45" y="18"/>
                  <a:pt x="22" y="0"/>
                  <a:pt x="0" y="0"/>
                </a:cubicBezTo>
                <a:cubicBezTo>
                  <a:pt x="80" y="0"/>
                  <a:pt x="80" y="0"/>
                  <a:pt x="80" y="0"/>
                </a:cubicBezTo>
                <a:cubicBezTo>
                  <a:pt x="302" y="0"/>
                  <a:pt x="302" y="0"/>
                  <a:pt x="302" y="0"/>
                </a:cubicBezTo>
                <a:cubicBezTo>
                  <a:pt x="324" y="0"/>
                  <a:pt x="347" y="18"/>
                  <a:pt x="353" y="40"/>
                </a:cubicBezTo>
                <a:cubicBezTo>
                  <a:pt x="440" y="363"/>
                  <a:pt x="440" y="363"/>
                  <a:pt x="440" y="363"/>
                </a:cubicBezTo>
                <a:cubicBezTo>
                  <a:pt x="445" y="385"/>
                  <a:pt x="468" y="403"/>
                  <a:pt x="491" y="403"/>
                </a:cubicBezTo>
                <a:lnTo>
                  <a:pt x="410" y="403"/>
                </a:lnTo>
                <a:close/>
              </a:path>
            </a:pathLst>
          </a:custGeom>
          <a:solidFill>
            <a:schemeClr val="accent3">
              <a:lumMod val="7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fontAlgn="base">
              <a:spcBef>
                <a:spcPct val="0"/>
              </a:spcBef>
              <a:spcAft>
                <a:spcPct val="0"/>
              </a:spcAft>
            </a:pPr>
            <a:endParaRPr lang="ro-RO" sz="3599" dirty="0">
              <a:solidFill>
                <a:prstClr val="black"/>
              </a:solidFill>
              <a:latin typeface="Lato Light" panose="020F0502020204030203" pitchFamily="34" charset="0"/>
              <a:ea typeface="ＭＳ Ｐゴシック" charset="-128"/>
            </a:endParaRPr>
          </a:p>
        </p:txBody>
      </p:sp>
      <p:sp>
        <p:nvSpPr>
          <p:cNvPr id="6" name="Freeform 10">
            <a:extLst>
              <a:ext uri="{FF2B5EF4-FFF2-40B4-BE49-F238E27FC236}">
                <a16:creationId xmlns:a16="http://schemas.microsoft.com/office/drawing/2014/main" id="{83D5C2F5-DFE8-E042-8F20-4590606A7768}"/>
              </a:ext>
            </a:extLst>
          </p:cNvPr>
          <p:cNvSpPr>
            <a:spLocks/>
          </p:cNvSpPr>
          <p:nvPr/>
        </p:nvSpPr>
        <p:spPr bwMode="auto">
          <a:xfrm>
            <a:off x="3981539" y="1282580"/>
            <a:ext cx="2800257" cy="1685581"/>
          </a:xfrm>
          <a:custGeom>
            <a:avLst/>
            <a:gdLst/>
            <a:ahLst/>
            <a:cxnLst>
              <a:cxn ang="0">
                <a:pos x="411" y="403"/>
              </a:cxn>
              <a:cxn ang="0">
                <a:pos x="189" y="403"/>
              </a:cxn>
              <a:cxn ang="0">
                <a:pos x="138" y="363"/>
              </a:cxn>
              <a:cxn ang="0">
                <a:pos x="51" y="40"/>
              </a:cxn>
              <a:cxn ang="0">
                <a:pos x="51" y="40"/>
              </a:cxn>
              <a:cxn ang="0">
                <a:pos x="0" y="0"/>
              </a:cxn>
              <a:cxn ang="0">
                <a:pos x="81" y="0"/>
              </a:cxn>
              <a:cxn ang="0">
                <a:pos x="303" y="0"/>
              </a:cxn>
              <a:cxn ang="0">
                <a:pos x="354" y="40"/>
              </a:cxn>
              <a:cxn ang="0">
                <a:pos x="440" y="363"/>
              </a:cxn>
              <a:cxn ang="0">
                <a:pos x="491" y="403"/>
              </a:cxn>
              <a:cxn ang="0">
                <a:pos x="411" y="403"/>
              </a:cxn>
            </a:cxnLst>
            <a:rect l="0" t="0" r="r" b="b"/>
            <a:pathLst>
              <a:path w="491" h="403">
                <a:moveTo>
                  <a:pt x="411" y="403"/>
                </a:moveTo>
                <a:cubicBezTo>
                  <a:pt x="189" y="403"/>
                  <a:pt x="189" y="403"/>
                  <a:pt x="189" y="403"/>
                </a:cubicBezTo>
                <a:cubicBezTo>
                  <a:pt x="167" y="403"/>
                  <a:pt x="144" y="385"/>
                  <a:pt x="138" y="363"/>
                </a:cubicBezTo>
                <a:cubicBezTo>
                  <a:pt x="51" y="40"/>
                  <a:pt x="51" y="40"/>
                  <a:pt x="51" y="40"/>
                </a:cubicBezTo>
                <a:cubicBezTo>
                  <a:pt x="51" y="40"/>
                  <a:pt x="51" y="40"/>
                  <a:pt x="51" y="40"/>
                </a:cubicBezTo>
                <a:cubicBezTo>
                  <a:pt x="45" y="18"/>
                  <a:pt x="23" y="0"/>
                  <a:pt x="0" y="0"/>
                </a:cubicBezTo>
                <a:cubicBezTo>
                  <a:pt x="81" y="0"/>
                  <a:pt x="81" y="0"/>
                  <a:pt x="81" y="0"/>
                </a:cubicBezTo>
                <a:cubicBezTo>
                  <a:pt x="303" y="0"/>
                  <a:pt x="303" y="0"/>
                  <a:pt x="303" y="0"/>
                </a:cubicBezTo>
                <a:cubicBezTo>
                  <a:pt x="325" y="0"/>
                  <a:pt x="348" y="18"/>
                  <a:pt x="354" y="40"/>
                </a:cubicBezTo>
                <a:cubicBezTo>
                  <a:pt x="440" y="363"/>
                  <a:pt x="440" y="363"/>
                  <a:pt x="440" y="363"/>
                </a:cubicBezTo>
                <a:cubicBezTo>
                  <a:pt x="446" y="385"/>
                  <a:pt x="469" y="403"/>
                  <a:pt x="491" y="403"/>
                </a:cubicBezTo>
                <a:lnTo>
                  <a:pt x="411" y="403"/>
                </a:lnTo>
                <a:close/>
              </a:path>
            </a:pathLst>
          </a:custGeom>
          <a:solidFill>
            <a:schemeClr val="accent2">
              <a:lumMod val="7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fontAlgn="base">
              <a:spcBef>
                <a:spcPct val="0"/>
              </a:spcBef>
              <a:spcAft>
                <a:spcPct val="0"/>
              </a:spcAft>
            </a:pPr>
            <a:endParaRPr lang="ro-RO" sz="3599" dirty="0">
              <a:solidFill>
                <a:prstClr val="black"/>
              </a:solidFill>
              <a:latin typeface="Lato Light" panose="020F0502020204030203" pitchFamily="34" charset="0"/>
              <a:ea typeface="ＭＳ Ｐゴシック" charset="-128"/>
            </a:endParaRPr>
          </a:p>
        </p:txBody>
      </p:sp>
      <p:sp>
        <p:nvSpPr>
          <p:cNvPr id="7" name="Freeform 11">
            <a:extLst>
              <a:ext uri="{FF2B5EF4-FFF2-40B4-BE49-F238E27FC236}">
                <a16:creationId xmlns:a16="http://schemas.microsoft.com/office/drawing/2014/main" id="{E98EC4C2-03CD-D84B-9211-BA2A3B4D8E97}"/>
              </a:ext>
            </a:extLst>
          </p:cNvPr>
          <p:cNvSpPr>
            <a:spLocks/>
          </p:cNvSpPr>
          <p:nvPr/>
        </p:nvSpPr>
        <p:spPr bwMode="auto">
          <a:xfrm>
            <a:off x="1829250" y="1282580"/>
            <a:ext cx="2803514" cy="1685581"/>
          </a:xfrm>
          <a:custGeom>
            <a:avLst/>
            <a:gdLst/>
            <a:ahLst/>
            <a:cxnLst>
              <a:cxn ang="0">
                <a:pos x="410" y="403"/>
              </a:cxn>
              <a:cxn ang="0">
                <a:pos x="189" y="403"/>
              </a:cxn>
              <a:cxn ang="0">
                <a:pos x="138" y="363"/>
              </a:cxn>
              <a:cxn ang="0">
                <a:pos x="51" y="40"/>
              </a:cxn>
              <a:cxn ang="0">
                <a:pos x="51" y="40"/>
              </a:cxn>
              <a:cxn ang="0">
                <a:pos x="0" y="0"/>
              </a:cxn>
              <a:cxn ang="0">
                <a:pos x="81" y="0"/>
              </a:cxn>
              <a:cxn ang="0">
                <a:pos x="302" y="0"/>
              </a:cxn>
              <a:cxn ang="0">
                <a:pos x="353" y="40"/>
              </a:cxn>
              <a:cxn ang="0">
                <a:pos x="440" y="363"/>
              </a:cxn>
              <a:cxn ang="0">
                <a:pos x="491" y="403"/>
              </a:cxn>
              <a:cxn ang="0">
                <a:pos x="410" y="403"/>
              </a:cxn>
            </a:cxnLst>
            <a:rect l="0" t="0" r="r" b="b"/>
            <a:pathLst>
              <a:path w="491" h="403">
                <a:moveTo>
                  <a:pt x="410" y="403"/>
                </a:moveTo>
                <a:cubicBezTo>
                  <a:pt x="189" y="403"/>
                  <a:pt x="189" y="403"/>
                  <a:pt x="189" y="403"/>
                </a:cubicBezTo>
                <a:cubicBezTo>
                  <a:pt x="166" y="403"/>
                  <a:pt x="143" y="385"/>
                  <a:pt x="138" y="363"/>
                </a:cubicBezTo>
                <a:cubicBezTo>
                  <a:pt x="51" y="40"/>
                  <a:pt x="51" y="40"/>
                  <a:pt x="51" y="40"/>
                </a:cubicBezTo>
                <a:cubicBezTo>
                  <a:pt x="51" y="40"/>
                  <a:pt x="51" y="40"/>
                  <a:pt x="51" y="40"/>
                </a:cubicBezTo>
                <a:cubicBezTo>
                  <a:pt x="45" y="18"/>
                  <a:pt x="22" y="0"/>
                  <a:pt x="0" y="0"/>
                </a:cubicBezTo>
                <a:cubicBezTo>
                  <a:pt x="81" y="0"/>
                  <a:pt x="81" y="0"/>
                  <a:pt x="81" y="0"/>
                </a:cubicBezTo>
                <a:cubicBezTo>
                  <a:pt x="302" y="0"/>
                  <a:pt x="302" y="0"/>
                  <a:pt x="302" y="0"/>
                </a:cubicBezTo>
                <a:cubicBezTo>
                  <a:pt x="325" y="0"/>
                  <a:pt x="348" y="18"/>
                  <a:pt x="353" y="40"/>
                </a:cubicBezTo>
                <a:cubicBezTo>
                  <a:pt x="440" y="363"/>
                  <a:pt x="440" y="363"/>
                  <a:pt x="440" y="363"/>
                </a:cubicBezTo>
                <a:cubicBezTo>
                  <a:pt x="446" y="385"/>
                  <a:pt x="469" y="403"/>
                  <a:pt x="491" y="403"/>
                </a:cubicBezTo>
                <a:lnTo>
                  <a:pt x="410" y="403"/>
                </a:lnTo>
                <a:close/>
              </a:path>
            </a:pathLst>
          </a:custGeom>
          <a:solidFill>
            <a:schemeClr val="accent1">
              <a:lumMod val="75000"/>
            </a:schemeClr>
          </a:solidFill>
          <a:ln w="9525">
            <a:noFill/>
            <a:round/>
            <a:headEnd/>
            <a:tailEnd/>
          </a:ln>
          <a:effectLst/>
        </p:spPr>
        <p:txBody>
          <a:bodyPr vert="horz" wrap="square" lIns="91416" tIns="45708" rIns="91416" bIns="45708" numCol="1" anchor="t" anchorCtr="0" compatLnSpc="1">
            <a:prstTxWarp prst="textNoShape">
              <a:avLst/>
            </a:prstTxWarp>
          </a:bodyPr>
          <a:lstStyle/>
          <a:p>
            <a:pPr fontAlgn="base">
              <a:spcBef>
                <a:spcPct val="0"/>
              </a:spcBef>
              <a:spcAft>
                <a:spcPct val="0"/>
              </a:spcAft>
            </a:pPr>
            <a:endParaRPr lang="ro-RO" sz="3599" dirty="0">
              <a:solidFill>
                <a:prstClr val="black"/>
              </a:solidFill>
              <a:latin typeface="Lato Light" panose="020F0502020204030203" pitchFamily="34" charset="0"/>
              <a:ea typeface="ＭＳ Ｐゴシック" charset="-128"/>
            </a:endParaRPr>
          </a:p>
        </p:txBody>
      </p:sp>
      <p:sp>
        <p:nvSpPr>
          <p:cNvPr id="8" name="Freeform 26">
            <a:hlinkClick r:id="rId2" action="ppaction://hlinksldjump"/>
            <a:extLst>
              <a:ext uri="{FF2B5EF4-FFF2-40B4-BE49-F238E27FC236}">
                <a16:creationId xmlns:a16="http://schemas.microsoft.com/office/drawing/2014/main" id="{4986D6A3-22D5-DC4B-8020-1DF722F2C85E}"/>
              </a:ext>
            </a:extLst>
          </p:cNvPr>
          <p:cNvSpPr>
            <a:spLocks/>
          </p:cNvSpPr>
          <p:nvPr/>
        </p:nvSpPr>
        <p:spPr bwMode="auto">
          <a:xfrm>
            <a:off x="9375571" y="699280"/>
            <a:ext cx="2881660" cy="2268881"/>
          </a:xfrm>
          <a:custGeom>
            <a:avLst/>
            <a:gdLst/>
            <a:ahLst/>
            <a:cxnLst>
              <a:cxn ang="0">
                <a:pos x="0" y="543"/>
              </a:cxn>
              <a:cxn ang="0">
                <a:pos x="75" y="543"/>
              </a:cxn>
              <a:cxn ang="0">
                <a:pos x="281" y="543"/>
              </a:cxn>
              <a:cxn ang="0">
                <a:pos x="329" y="506"/>
              </a:cxn>
              <a:cxn ang="0">
                <a:pos x="402" y="234"/>
              </a:cxn>
              <a:cxn ang="0">
                <a:pos x="478" y="234"/>
              </a:cxn>
              <a:cxn ang="0">
                <a:pos x="493" y="203"/>
              </a:cxn>
              <a:cxn ang="0">
                <a:pos x="359" y="20"/>
              </a:cxn>
              <a:cxn ang="0">
                <a:pos x="307" y="13"/>
              </a:cxn>
              <a:cxn ang="0">
                <a:pos x="57" y="211"/>
              </a:cxn>
              <a:cxn ang="0">
                <a:pos x="65" y="234"/>
              </a:cxn>
              <a:cxn ang="0">
                <a:pos x="121" y="234"/>
              </a:cxn>
              <a:cxn ang="0">
                <a:pos x="48" y="506"/>
              </a:cxn>
              <a:cxn ang="0">
                <a:pos x="48" y="506"/>
              </a:cxn>
              <a:cxn ang="0">
                <a:pos x="0" y="543"/>
              </a:cxn>
            </a:cxnLst>
            <a:rect l="0" t="0" r="r" b="b"/>
            <a:pathLst>
              <a:path w="505" h="543">
                <a:moveTo>
                  <a:pt x="0" y="543"/>
                </a:moveTo>
                <a:cubicBezTo>
                  <a:pt x="75" y="543"/>
                  <a:pt x="75" y="543"/>
                  <a:pt x="75" y="543"/>
                </a:cubicBezTo>
                <a:cubicBezTo>
                  <a:pt x="281" y="543"/>
                  <a:pt x="281" y="543"/>
                  <a:pt x="281" y="543"/>
                </a:cubicBezTo>
                <a:cubicBezTo>
                  <a:pt x="302" y="543"/>
                  <a:pt x="324" y="526"/>
                  <a:pt x="329" y="506"/>
                </a:cubicBezTo>
                <a:cubicBezTo>
                  <a:pt x="402" y="234"/>
                  <a:pt x="402" y="234"/>
                  <a:pt x="402" y="234"/>
                </a:cubicBezTo>
                <a:cubicBezTo>
                  <a:pt x="478" y="234"/>
                  <a:pt x="478" y="234"/>
                  <a:pt x="478" y="234"/>
                </a:cubicBezTo>
                <a:cubicBezTo>
                  <a:pt x="498" y="234"/>
                  <a:pt x="505" y="220"/>
                  <a:pt x="493" y="203"/>
                </a:cubicBezTo>
                <a:cubicBezTo>
                  <a:pt x="359" y="20"/>
                  <a:pt x="359" y="20"/>
                  <a:pt x="359" y="20"/>
                </a:cubicBezTo>
                <a:cubicBezTo>
                  <a:pt x="347" y="4"/>
                  <a:pt x="323" y="0"/>
                  <a:pt x="307" y="13"/>
                </a:cubicBezTo>
                <a:cubicBezTo>
                  <a:pt x="57" y="211"/>
                  <a:pt x="57" y="211"/>
                  <a:pt x="57" y="211"/>
                </a:cubicBezTo>
                <a:cubicBezTo>
                  <a:pt x="41" y="223"/>
                  <a:pt x="44" y="234"/>
                  <a:pt x="65" y="234"/>
                </a:cubicBezTo>
                <a:cubicBezTo>
                  <a:pt x="121" y="234"/>
                  <a:pt x="121" y="234"/>
                  <a:pt x="121" y="234"/>
                </a:cubicBezTo>
                <a:cubicBezTo>
                  <a:pt x="48" y="506"/>
                  <a:pt x="48" y="506"/>
                  <a:pt x="48" y="506"/>
                </a:cubicBezTo>
                <a:cubicBezTo>
                  <a:pt x="48" y="506"/>
                  <a:pt x="48" y="506"/>
                  <a:pt x="48" y="506"/>
                </a:cubicBezTo>
                <a:cubicBezTo>
                  <a:pt x="42" y="526"/>
                  <a:pt x="21" y="543"/>
                  <a:pt x="0" y="543"/>
                </a:cubicBezTo>
                <a:close/>
              </a:path>
            </a:pathLst>
          </a:custGeom>
          <a:solidFill>
            <a:schemeClr val="accent5"/>
          </a:solid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91416" tIns="45708" rIns="91416" bIns="45708" numCol="1" anchor="t" anchorCtr="0" compatLnSpc="1">
            <a:prstTxWarp prst="textNoShape">
              <a:avLst/>
            </a:prstTxWarp>
          </a:bodyPr>
          <a:lstStyle/>
          <a:p>
            <a:pPr fontAlgn="base">
              <a:spcBef>
                <a:spcPct val="0"/>
              </a:spcBef>
              <a:spcAft>
                <a:spcPct val="0"/>
              </a:spcAft>
            </a:pPr>
            <a:endParaRPr lang="ro-RO" sz="3599" dirty="0">
              <a:solidFill>
                <a:prstClr val="black"/>
              </a:solidFill>
              <a:latin typeface="Lato Light" panose="020F0502020204030203" pitchFamily="34" charset="0"/>
              <a:ea typeface="ＭＳ Ｐゴシック" charset="-128"/>
            </a:endParaRPr>
          </a:p>
        </p:txBody>
      </p:sp>
      <p:sp>
        <p:nvSpPr>
          <p:cNvPr id="19" name="Freeform 19">
            <a:hlinkClick r:id="rId2" action="ppaction://hlinksldjump"/>
            <a:extLst>
              <a:ext uri="{FF2B5EF4-FFF2-40B4-BE49-F238E27FC236}">
                <a16:creationId xmlns:a16="http://schemas.microsoft.com/office/drawing/2014/main" id="{D950B1C2-05D0-CA4E-B610-240EEA86324B}"/>
              </a:ext>
            </a:extLst>
          </p:cNvPr>
          <p:cNvSpPr>
            <a:spLocks/>
          </p:cNvSpPr>
          <p:nvPr/>
        </p:nvSpPr>
        <p:spPr bwMode="auto">
          <a:xfrm>
            <a:off x="751475" y="1282580"/>
            <a:ext cx="2800257" cy="1685581"/>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1"/>
          </a:solidFill>
          <a:ln w="9525">
            <a:noFill/>
            <a:round/>
            <a:headEnd/>
            <a:tailEnd/>
          </a:ln>
          <a:effectLst/>
        </p:spPr>
        <p:txBody>
          <a:bodyPr vert="horz" wrap="square" lIns="91416" tIns="45708" rIns="91416" bIns="45708" numCol="1" anchor="t" anchorCtr="0" compatLnSpc="1">
            <a:prstTxWarp prst="textNoShape">
              <a:avLst/>
            </a:prstTxWarp>
          </a:bodyPr>
          <a:lstStyle/>
          <a:p>
            <a:pPr fontAlgn="base">
              <a:spcBef>
                <a:spcPct val="0"/>
              </a:spcBef>
              <a:spcAft>
                <a:spcPct val="0"/>
              </a:spcAft>
            </a:pPr>
            <a:endParaRPr lang="ro-RO" sz="3599" dirty="0">
              <a:solidFill>
                <a:prstClr val="black"/>
              </a:solidFill>
              <a:latin typeface="Lato Light" panose="020F0502020204030203" pitchFamily="34" charset="0"/>
              <a:ea typeface="ＭＳ Ｐゴシック" charset="-128"/>
            </a:endParaRPr>
          </a:p>
        </p:txBody>
      </p:sp>
      <p:sp>
        <p:nvSpPr>
          <p:cNvPr id="17" name="Freeform 20">
            <a:hlinkClick r:id="rId2" action="ppaction://hlinksldjump"/>
            <a:extLst>
              <a:ext uri="{FF2B5EF4-FFF2-40B4-BE49-F238E27FC236}">
                <a16:creationId xmlns:a16="http://schemas.microsoft.com/office/drawing/2014/main" id="{E475F588-C24A-EB48-9F7F-F6206D1BDE6F}"/>
              </a:ext>
            </a:extLst>
          </p:cNvPr>
          <p:cNvSpPr>
            <a:spLocks/>
          </p:cNvSpPr>
          <p:nvPr/>
        </p:nvSpPr>
        <p:spPr bwMode="auto">
          <a:xfrm>
            <a:off x="2907019" y="1282580"/>
            <a:ext cx="2803514" cy="1685581"/>
          </a:xfrm>
          <a:custGeom>
            <a:avLst/>
            <a:gdLst/>
            <a:ahLst/>
            <a:cxnLst>
              <a:cxn ang="0">
                <a:pos x="80" y="403"/>
              </a:cxn>
              <a:cxn ang="0">
                <a:pos x="302" y="403"/>
              </a:cxn>
              <a:cxn ang="0">
                <a:pos x="353" y="363"/>
              </a:cxn>
              <a:cxn ang="0">
                <a:pos x="440" y="40"/>
              </a:cxn>
              <a:cxn ang="0">
                <a:pos x="440" y="40"/>
              </a:cxn>
              <a:cxn ang="0">
                <a:pos x="491" y="0"/>
              </a:cxn>
              <a:cxn ang="0">
                <a:pos x="410" y="0"/>
              </a:cxn>
              <a:cxn ang="0">
                <a:pos x="188" y="0"/>
              </a:cxn>
              <a:cxn ang="0">
                <a:pos x="137" y="40"/>
              </a:cxn>
              <a:cxn ang="0">
                <a:pos x="51" y="363"/>
              </a:cxn>
              <a:cxn ang="0">
                <a:pos x="0" y="403"/>
              </a:cxn>
              <a:cxn ang="0">
                <a:pos x="80" y="403"/>
              </a:cxn>
            </a:cxnLst>
            <a:rect l="0" t="0" r="r" b="b"/>
            <a:pathLst>
              <a:path w="491" h="403">
                <a:moveTo>
                  <a:pt x="80" y="403"/>
                </a:moveTo>
                <a:cubicBezTo>
                  <a:pt x="302" y="403"/>
                  <a:pt x="302" y="403"/>
                  <a:pt x="302" y="403"/>
                </a:cubicBezTo>
                <a:cubicBezTo>
                  <a:pt x="324" y="403"/>
                  <a:pt x="347" y="385"/>
                  <a:pt x="353" y="363"/>
                </a:cubicBezTo>
                <a:cubicBezTo>
                  <a:pt x="440" y="40"/>
                  <a:pt x="440" y="40"/>
                  <a:pt x="440" y="40"/>
                </a:cubicBezTo>
                <a:cubicBezTo>
                  <a:pt x="440" y="40"/>
                  <a:pt x="440" y="40"/>
                  <a:pt x="440" y="40"/>
                </a:cubicBezTo>
                <a:cubicBezTo>
                  <a:pt x="445" y="18"/>
                  <a:pt x="468" y="0"/>
                  <a:pt x="491" y="0"/>
                </a:cubicBezTo>
                <a:cubicBezTo>
                  <a:pt x="410" y="0"/>
                  <a:pt x="410" y="0"/>
                  <a:pt x="410" y="0"/>
                </a:cubicBezTo>
                <a:cubicBezTo>
                  <a:pt x="188" y="0"/>
                  <a:pt x="188" y="0"/>
                  <a:pt x="188" y="0"/>
                </a:cubicBezTo>
                <a:cubicBezTo>
                  <a:pt x="166" y="0"/>
                  <a:pt x="143" y="18"/>
                  <a:pt x="137" y="40"/>
                </a:cubicBezTo>
                <a:cubicBezTo>
                  <a:pt x="51" y="363"/>
                  <a:pt x="51" y="363"/>
                  <a:pt x="51" y="363"/>
                </a:cubicBezTo>
                <a:cubicBezTo>
                  <a:pt x="45" y="385"/>
                  <a:pt x="22" y="403"/>
                  <a:pt x="0" y="403"/>
                </a:cubicBezTo>
                <a:lnTo>
                  <a:pt x="80" y="403"/>
                </a:lnTo>
                <a:close/>
              </a:path>
            </a:pathLst>
          </a:custGeom>
          <a:solidFill>
            <a:schemeClr val="accent2"/>
          </a:solidFill>
          <a:ln w="9525">
            <a:noFill/>
            <a:round/>
            <a:headEnd/>
            <a:tailEnd/>
          </a:ln>
          <a:effectLst/>
        </p:spPr>
        <p:txBody>
          <a:bodyPr vert="horz" wrap="square" lIns="91416" tIns="45708" rIns="91416" bIns="45708" numCol="1" anchor="t" anchorCtr="0" compatLnSpc="1">
            <a:prstTxWarp prst="textNoShape">
              <a:avLst/>
            </a:prstTxWarp>
          </a:bodyPr>
          <a:lstStyle/>
          <a:p>
            <a:pPr fontAlgn="base">
              <a:spcBef>
                <a:spcPct val="0"/>
              </a:spcBef>
              <a:spcAft>
                <a:spcPct val="0"/>
              </a:spcAft>
            </a:pPr>
            <a:endParaRPr lang="ro-RO" sz="3599" dirty="0">
              <a:solidFill>
                <a:prstClr val="black"/>
              </a:solidFill>
              <a:latin typeface="Lato Light" panose="020F0502020204030203" pitchFamily="34" charset="0"/>
              <a:ea typeface="ＭＳ Ｐゴシック" charset="-128"/>
            </a:endParaRPr>
          </a:p>
        </p:txBody>
      </p:sp>
      <p:sp>
        <p:nvSpPr>
          <p:cNvPr id="15" name="Freeform 21">
            <a:hlinkClick r:id="rId2" action="ppaction://hlinksldjump"/>
            <a:extLst>
              <a:ext uri="{FF2B5EF4-FFF2-40B4-BE49-F238E27FC236}">
                <a16:creationId xmlns:a16="http://schemas.microsoft.com/office/drawing/2014/main" id="{7D07586B-560C-D04D-ACC9-070EF2B8AFB8}"/>
              </a:ext>
            </a:extLst>
          </p:cNvPr>
          <p:cNvSpPr>
            <a:spLocks/>
          </p:cNvSpPr>
          <p:nvPr/>
        </p:nvSpPr>
        <p:spPr bwMode="auto">
          <a:xfrm>
            <a:off x="5059313" y="1282580"/>
            <a:ext cx="2803514" cy="1685581"/>
          </a:xfrm>
          <a:custGeom>
            <a:avLst/>
            <a:gdLst/>
            <a:ahLst/>
            <a:cxnLst>
              <a:cxn ang="0">
                <a:pos x="81" y="403"/>
              </a:cxn>
              <a:cxn ang="0">
                <a:pos x="302" y="403"/>
              </a:cxn>
              <a:cxn ang="0">
                <a:pos x="353" y="363"/>
              </a:cxn>
              <a:cxn ang="0">
                <a:pos x="440" y="40"/>
              </a:cxn>
              <a:cxn ang="0">
                <a:pos x="440" y="40"/>
              </a:cxn>
              <a:cxn ang="0">
                <a:pos x="491" y="0"/>
              </a:cxn>
              <a:cxn ang="0">
                <a:pos x="410" y="0"/>
              </a:cxn>
              <a:cxn ang="0">
                <a:pos x="189" y="0"/>
              </a:cxn>
              <a:cxn ang="0">
                <a:pos x="137" y="40"/>
              </a:cxn>
              <a:cxn ang="0">
                <a:pos x="51" y="363"/>
              </a:cxn>
              <a:cxn ang="0">
                <a:pos x="0" y="403"/>
              </a:cxn>
              <a:cxn ang="0">
                <a:pos x="81" y="403"/>
              </a:cxn>
            </a:cxnLst>
            <a:rect l="0" t="0" r="r" b="b"/>
            <a:pathLst>
              <a:path w="491" h="403">
                <a:moveTo>
                  <a:pt x="81" y="403"/>
                </a:moveTo>
                <a:cubicBezTo>
                  <a:pt x="302" y="403"/>
                  <a:pt x="302" y="403"/>
                  <a:pt x="302" y="403"/>
                </a:cubicBezTo>
                <a:cubicBezTo>
                  <a:pt x="325" y="403"/>
                  <a:pt x="347" y="385"/>
                  <a:pt x="353" y="363"/>
                </a:cubicBezTo>
                <a:cubicBezTo>
                  <a:pt x="440" y="40"/>
                  <a:pt x="440" y="40"/>
                  <a:pt x="440" y="40"/>
                </a:cubicBezTo>
                <a:cubicBezTo>
                  <a:pt x="440" y="40"/>
                  <a:pt x="440" y="40"/>
                  <a:pt x="440" y="40"/>
                </a:cubicBezTo>
                <a:cubicBezTo>
                  <a:pt x="446" y="18"/>
                  <a:pt x="469" y="0"/>
                  <a:pt x="491" y="0"/>
                </a:cubicBezTo>
                <a:cubicBezTo>
                  <a:pt x="410" y="0"/>
                  <a:pt x="410" y="0"/>
                  <a:pt x="410" y="0"/>
                </a:cubicBezTo>
                <a:cubicBezTo>
                  <a:pt x="189" y="0"/>
                  <a:pt x="189" y="0"/>
                  <a:pt x="189" y="0"/>
                </a:cubicBezTo>
                <a:cubicBezTo>
                  <a:pt x="166" y="0"/>
                  <a:pt x="143" y="18"/>
                  <a:pt x="137" y="40"/>
                </a:cubicBezTo>
                <a:cubicBezTo>
                  <a:pt x="51" y="363"/>
                  <a:pt x="51" y="363"/>
                  <a:pt x="51" y="363"/>
                </a:cubicBezTo>
                <a:cubicBezTo>
                  <a:pt x="45" y="385"/>
                  <a:pt x="22" y="403"/>
                  <a:pt x="0" y="403"/>
                </a:cubicBezTo>
                <a:lnTo>
                  <a:pt x="81" y="403"/>
                </a:lnTo>
                <a:close/>
              </a:path>
            </a:pathLst>
          </a:custGeom>
          <a:solidFill>
            <a:schemeClr val="accent3"/>
          </a:solidFill>
          <a:ln w="9525">
            <a:noFill/>
            <a:round/>
            <a:headEnd/>
            <a:tailEnd/>
          </a:ln>
          <a:effectLst/>
        </p:spPr>
        <p:txBody>
          <a:bodyPr vert="horz" wrap="square" lIns="91416" tIns="45708" rIns="91416" bIns="45708" numCol="1" anchor="t" anchorCtr="0" compatLnSpc="1">
            <a:prstTxWarp prst="textNoShape">
              <a:avLst/>
            </a:prstTxWarp>
          </a:bodyPr>
          <a:lstStyle/>
          <a:p>
            <a:pPr fontAlgn="base">
              <a:spcBef>
                <a:spcPct val="0"/>
              </a:spcBef>
              <a:spcAft>
                <a:spcPct val="0"/>
              </a:spcAft>
            </a:pPr>
            <a:endParaRPr lang="ro-RO" sz="3599" dirty="0">
              <a:solidFill>
                <a:prstClr val="black"/>
              </a:solidFill>
              <a:latin typeface="Lato Light" panose="020F0502020204030203" pitchFamily="34" charset="0"/>
              <a:ea typeface="ＭＳ Ｐゴシック" charset="-128"/>
            </a:endParaRPr>
          </a:p>
        </p:txBody>
      </p:sp>
      <p:sp>
        <p:nvSpPr>
          <p:cNvPr id="13" name="Freeform 22">
            <a:hlinkClick r:id="rId2" action="ppaction://hlinksldjump"/>
            <a:extLst>
              <a:ext uri="{FF2B5EF4-FFF2-40B4-BE49-F238E27FC236}">
                <a16:creationId xmlns:a16="http://schemas.microsoft.com/office/drawing/2014/main" id="{CB4BCDB0-DB6D-9748-83FA-08B315CCC275}"/>
              </a:ext>
            </a:extLst>
          </p:cNvPr>
          <p:cNvSpPr>
            <a:spLocks/>
          </p:cNvSpPr>
          <p:nvPr/>
        </p:nvSpPr>
        <p:spPr bwMode="auto">
          <a:xfrm>
            <a:off x="7211602" y="1282580"/>
            <a:ext cx="2800257" cy="1685581"/>
          </a:xfrm>
          <a:custGeom>
            <a:avLst/>
            <a:gdLst/>
            <a:ahLst/>
            <a:cxnLst>
              <a:cxn ang="0">
                <a:pos x="81" y="403"/>
              </a:cxn>
              <a:cxn ang="0">
                <a:pos x="303" y="403"/>
              </a:cxn>
              <a:cxn ang="0">
                <a:pos x="354" y="363"/>
              </a:cxn>
              <a:cxn ang="0">
                <a:pos x="440" y="40"/>
              </a:cxn>
              <a:cxn ang="0">
                <a:pos x="440" y="40"/>
              </a:cxn>
              <a:cxn ang="0">
                <a:pos x="491" y="0"/>
              </a:cxn>
              <a:cxn ang="0">
                <a:pos x="411" y="0"/>
              </a:cxn>
              <a:cxn ang="0">
                <a:pos x="189" y="0"/>
              </a:cxn>
              <a:cxn ang="0">
                <a:pos x="138" y="40"/>
              </a:cxn>
              <a:cxn ang="0">
                <a:pos x="51" y="363"/>
              </a:cxn>
              <a:cxn ang="0">
                <a:pos x="0" y="403"/>
              </a:cxn>
              <a:cxn ang="0">
                <a:pos x="81" y="403"/>
              </a:cxn>
            </a:cxnLst>
            <a:rect l="0" t="0" r="r" b="b"/>
            <a:pathLst>
              <a:path w="491" h="403">
                <a:moveTo>
                  <a:pt x="81" y="403"/>
                </a:moveTo>
                <a:cubicBezTo>
                  <a:pt x="303" y="403"/>
                  <a:pt x="303" y="403"/>
                  <a:pt x="303" y="403"/>
                </a:cubicBezTo>
                <a:cubicBezTo>
                  <a:pt x="325" y="403"/>
                  <a:pt x="348" y="385"/>
                  <a:pt x="354" y="363"/>
                </a:cubicBezTo>
                <a:cubicBezTo>
                  <a:pt x="440" y="40"/>
                  <a:pt x="440" y="40"/>
                  <a:pt x="440" y="40"/>
                </a:cubicBezTo>
                <a:cubicBezTo>
                  <a:pt x="440" y="40"/>
                  <a:pt x="440" y="40"/>
                  <a:pt x="440" y="40"/>
                </a:cubicBezTo>
                <a:cubicBezTo>
                  <a:pt x="446" y="18"/>
                  <a:pt x="469" y="0"/>
                  <a:pt x="491" y="0"/>
                </a:cubicBezTo>
                <a:cubicBezTo>
                  <a:pt x="411" y="0"/>
                  <a:pt x="411" y="0"/>
                  <a:pt x="411" y="0"/>
                </a:cubicBezTo>
                <a:cubicBezTo>
                  <a:pt x="189" y="0"/>
                  <a:pt x="189" y="0"/>
                  <a:pt x="189" y="0"/>
                </a:cubicBezTo>
                <a:cubicBezTo>
                  <a:pt x="167" y="0"/>
                  <a:pt x="144" y="18"/>
                  <a:pt x="138" y="40"/>
                </a:cubicBezTo>
                <a:cubicBezTo>
                  <a:pt x="51" y="363"/>
                  <a:pt x="51" y="363"/>
                  <a:pt x="51" y="363"/>
                </a:cubicBezTo>
                <a:cubicBezTo>
                  <a:pt x="45" y="385"/>
                  <a:pt x="23" y="403"/>
                  <a:pt x="0" y="403"/>
                </a:cubicBezTo>
                <a:lnTo>
                  <a:pt x="81" y="403"/>
                </a:lnTo>
                <a:close/>
              </a:path>
            </a:pathLst>
          </a:custGeom>
          <a:solidFill>
            <a:schemeClr val="accent4"/>
          </a:solidFill>
          <a:ln w="9525">
            <a:noFill/>
            <a:round/>
            <a:headEnd/>
            <a:tailEnd/>
          </a:ln>
          <a:effectLst/>
        </p:spPr>
        <p:txBody>
          <a:bodyPr vert="horz" wrap="square" lIns="91416" tIns="45708" rIns="91416" bIns="45708" numCol="1" anchor="t" anchorCtr="0" compatLnSpc="1">
            <a:prstTxWarp prst="textNoShape">
              <a:avLst/>
            </a:prstTxWarp>
          </a:bodyPr>
          <a:lstStyle/>
          <a:p>
            <a:pPr fontAlgn="base">
              <a:spcBef>
                <a:spcPct val="0"/>
              </a:spcBef>
              <a:spcAft>
                <a:spcPct val="0"/>
              </a:spcAft>
            </a:pPr>
            <a:endParaRPr lang="ro-RO" sz="3599" dirty="0">
              <a:solidFill>
                <a:prstClr val="black"/>
              </a:solidFill>
              <a:latin typeface="Lato Light" panose="020F0502020204030203" pitchFamily="34" charset="0"/>
              <a:ea typeface="ＭＳ Ｐゴシック" charset="-128"/>
            </a:endParaRPr>
          </a:p>
        </p:txBody>
      </p:sp>
      <p:sp>
        <p:nvSpPr>
          <p:cNvPr id="26" name="Freeform 984">
            <a:extLst>
              <a:ext uri="{FF2B5EF4-FFF2-40B4-BE49-F238E27FC236}">
                <a16:creationId xmlns:a16="http://schemas.microsoft.com/office/drawing/2014/main" id="{A2D62F82-D590-8649-87BD-59383617E0A7}"/>
              </a:ext>
            </a:extLst>
          </p:cNvPr>
          <p:cNvSpPr>
            <a:spLocks noChangeAspect="1" noChangeArrowheads="1"/>
          </p:cNvSpPr>
          <p:nvPr/>
        </p:nvSpPr>
        <p:spPr bwMode="auto">
          <a:xfrm>
            <a:off x="1960319" y="1664091"/>
            <a:ext cx="425684" cy="559293"/>
          </a:xfrm>
          <a:custGeom>
            <a:avLst/>
            <a:gdLst>
              <a:gd name="T0" fmla="*/ 132017 w 217126"/>
              <a:gd name="T1" fmla="*/ 278152 h 285390"/>
              <a:gd name="T2" fmla="*/ 55280 w 217126"/>
              <a:gd name="T3" fmla="*/ 215215 h 285390"/>
              <a:gd name="T4" fmla="*/ 57098 w 217126"/>
              <a:gd name="T5" fmla="*/ 253918 h 285390"/>
              <a:gd name="T6" fmla="*/ 163294 w 217126"/>
              <a:gd name="T7" fmla="*/ 239087 h 285390"/>
              <a:gd name="T8" fmla="*/ 74555 w 217126"/>
              <a:gd name="T9" fmla="*/ 230407 h 285390"/>
              <a:gd name="T10" fmla="*/ 164021 w 217126"/>
              <a:gd name="T11" fmla="*/ 215215 h 285390"/>
              <a:gd name="T12" fmla="*/ 91779 w 217126"/>
              <a:gd name="T13" fmla="*/ 124998 h 285390"/>
              <a:gd name="T14" fmla="*/ 91779 w 217126"/>
              <a:gd name="T15" fmla="*/ 93227 h 285390"/>
              <a:gd name="T16" fmla="*/ 132279 w 217126"/>
              <a:gd name="T17" fmla="*/ 88897 h 285390"/>
              <a:gd name="T18" fmla="*/ 87440 w 217126"/>
              <a:gd name="T19" fmla="*/ 133663 h 285390"/>
              <a:gd name="T20" fmla="*/ 87440 w 217126"/>
              <a:gd name="T21" fmla="*/ 84563 h 285390"/>
              <a:gd name="T22" fmla="*/ 65458 w 217126"/>
              <a:gd name="T23" fmla="*/ 143941 h 285390"/>
              <a:gd name="T24" fmla="*/ 149920 w 217126"/>
              <a:gd name="T25" fmla="*/ 143941 h 285390"/>
              <a:gd name="T26" fmla="*/ 72708 w 217126"/>
              <a:gd name="T27" fmla="*/ 67027 h 285390"/>
              <a:gd name="T28" fmla="*/ 85759 w 217126"/>
              <a:gd name="T29" fmla="*/ 58319 h 285390"/>
              <a:gd name="T30" fmla="*/ 107508 w 217126"/>
              <a:gd name="T31" fmla="*/ 35101 h 285390"/>
              <a:gd name="T32" fmla="*/ 129258 w 217126"/>
              <a:gd name="T33" fmla="*/ 58319 h 285390"/>
              <a:gd name="T34" fmla="*/ 137958 w 217126"/>
              <a:gd name="T35" fmla="*/ 39457 h 285390"/>
              <a:gd name="T36" fmla="*/ 158619 w 217126"/>
              <a:gd name="T37" fmla="*/ 74283 h 285390"/>
              <a:gd name="T38" fmla="*/ 181819 w 217126"/>
              <a:gd name="T39" fmla="*/ 82991 h 285390"/>
              <a:gd name="T40" fmla="*/ 158619 w 217126"/>
              <a:gd name="T41" fmla="*/ 104759 h 285390"/>
              <a:gd name="T42" fmla="*/ 177107 w 217126"/>
              <a:gd name="T43" fmla="*/ 113466 h 285390"/>
              <a:gd name="T44" fmla="*/ 177107 w 217126"/>
              <a:gd name="T45" fmla="*/ 130880 h 285390"/>
              <a:gd name="T46" fmla="*/ 158619 w 217126"/>
              <a:gd name="T47" fmla="*/ 139587 h 285390"/>
              <a:gd name="T48" fmla="*/ 137958 w 217126"/>
              <a:gd name="T49" fmla="*/ 159904 h 285390"/>
              <a:gd name="T50" fmla="*/ 129258 w 217126"/>
              <a:gd name="T51" fmla="*/ 178407 h 285390"/>
              <a:gd name="T52" fmla="*/ 111858 w 217126"/>
              <a:gd name="T53" fmla="*/ 178407 h 285390"/>
              <a:gd name="T54" fmla="*/ 103158 w 217126"/>
              <a:gd name="T55" fmla="*/ 159904 h 285390"/>
              <a:gd name="T56" fmla="*/ 81408 w 217126"/>
              <a:gd name="T57" fmla="*/ 183123 h 285390"/>
              <a:gd name="T58" fmla="*/ 72708 w 217126"/>
              <a:gd name="T59" fmla="*/ 159904 h 285390"/>
              <a:gd name="T60" fmla="*/ 37910 w 217126"/>
              <a:gd name="T61" fmla="*/ 139587 h 285390"/>
              <a:gd name="T62" fmla="*/ 56759 w 217126"/>
              <a:gd name="T63" fmla="*/ 130880 h 285390"/>
              <a:gd name="T64" fmla="*/ 33560 w 217126"/>
              <a:gd name="T65" fmla="*/ 109112 h 285390"/>
              <a:gd name="T66" fmla="*/ 56759 w 217126"/>
              <a:gd name="T67" fmla="*/ 87345 h 285390"/>
              <a:gd name="T68" fmla="*/ 37910 w 217126"/>
              <a:gd name="T69" fmla="*/ 78638 h 285390"/>
              <a:gd name="T70" fmla="*/ 72708 w 217126"/>
              <a:gd name="T71" fmla="*/ 58319 h 285390"/>
              <a:gd name="T72" fmla="*/ 81408 w 217126"/>
              <a:gd name="T73" fmla="*/ 35101 h 285390"/>
              <a:gd name="T74" fmla="*/ 37824 w 217126"/>
              <a:gd name="T75" fmla="*/ 179045 h 285390"/>
              <a:gd name="T76" fmla="*/ 181115 w 217126"/>
              <a:gd name="T77" fmla="*/ 178321 h 285390"/>
              <a:gd name="T78" fmla="*/ 109104 w 217126"/>
              <a:gd name="T79" fmla="*/ 0 h 285390"/>
              <a:gd name="T80" fmla="*/ 172386 w 217126"/>
              <a:gd name="T81" fmla="*/ 221726 h 285390"/>
              <a:gd name="T82" fmla="*/ 160384 w 217126"/>
              <a:gd name="T83" fmla="*/ 262599 h 285390"/>
              <a:gd name="T84" fmla="*/ 58917 w 217126"/>
              <a:gd name="T85" fmla="*/ 262599 h 285390"/>
              <a:gd name="T86" fmla="*/ 46916 w 217126"/>
              <a:gd name="T87" fmla="*/ 222449 h 285390"/>
              <a:gd name="T88" fmla="*/ 109104 w 217126"/>
              <a:gd name="T89" fmla="*/ 0 h 2853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7126" h="285390">
                <a:moveTo>
                  <a:pt x="67197" y="261278"/>
                </a:moveTo>
                <a:cubicBezTo>
                  <a:pt x="69365" y="269915"/>
                  <a:pt x="77313" y="276753"/>
                  <a:pt x="86706" y="276753"/>
                </a:cubicBezTo>
                <a:lnTo>
                  <a:pt x="131143" y="276753"/>
                </a:lnTo>
                <a:cubicBezTo>
                  <a:pt x="140536" y="276753"/>
                  <a:pt x="148484" y="269915"/>
                  <a:pt x="150652" y="261278"/>
                </a:cubicBezTo>
                <a:lnTo>
                  <a:pt x="67197" y="261278"/>
                </a:lnTo>
                <a:close/>
                <a:moveTo>
                  <a:pt x="54914" y="214133"/>
                </a:moveTo>
                <a:cubicBezTo>
                  <a:pt x="55275" y="216292"/>
                  <a:pt x="55275" y="218811"/>
                  <a:pt x="55275" y="221330"/>
                </a:cubicBezTo>
                <a:lnTo>
                  <a:pt x="55275" y="251201"/>
                </a:lnTo>
                <a:cubicBezTo>
                  <a:pt x="55275" y="251921"/>
                  <a:pt x="55998" y="252641"/>
                  <a:pt x="56720" y="252641"/>
                </a:cubicBezTo>
                <a:lnTo>
                  <a:pt x="161128" y="252641"/>
                </a:lnTo>
                <a:cubicBezTo>
                  <a:pt x="161851" y="252641"/>
                  <a:pt x="162212" y="251921"/>
                  <a:pt x="162212" y="251201"/>
                </a:cubicBezTo>
                <a:lnTo>
                  <a:pt x="162212" y="237885"/>
                </a:lnTo>
                <a:lnTo>
                  <a:pt x="74061" y="237885"/>
                </a:lnTo>
                <a:cubicBezTo>
                  <a:pt x="71894" y="237885"/>
                  <a:pt x="69726" y="236086"/>
                  <a:pt x="69726" y="233567"/>
                </a:cubicBezTo>
                <a:cubicBezTo>
                  <a:pt x="69726" y="231047"/>
                  <a:pt x="71894" y="229248"/>
                  <a:pt x="74061" y="229248"/>
                </a:cubicBezTo>
                <a:lnTo>
                  <a:pt x="162212" y="229248"/>
                </a:lnTo>
                <a:lnTo>
                  <a:pt x="162212" y="220611"/>
                </a:lnTo>
                <a:cubicBezTo>
                  <a:pt x="162212" y="218451"/>
                  <a:pt x="162574" y="216292"/>
                  <a:pt x="162935" y="214133"/>
                </a:cubicBezTo>
                <a:lnTo>
                  <a:pt x="54914" y="214133"/>
                </a:lnTo>
                <a:close/>
                <a:moveTo>
                  <a:pt x="91171" y="92759"/>
                </a:moveTo>
                <a:lnTo>
                  <a:pt x="91171" y="124370"/>
                </a:lnTo>
                <a:lnTo>
                  <a:pt x="122782" y="124370"/>
                </a:lnTo>
                <a:lnTo>
                  <a:pt x="122782" y="92759"/>
                </a:lnTo>
                <a:lnTo>
                  <a:pt x="91171" y="92759"/>
                </a:lnTo>
                <a:close/>
                <a:moveTo>
                  <a:pt x="86861" y="84138"/>
                </a:moveTo>
                <a:lnTo>
                  <a:pt x="127092" y="84138"/>
                </a:lnTo>
                <a:cubicBezTo>
                  <a:pt x="129607" y="84138"/>
                  <a:pt x="131403" y="85934"/>
                  <a:pt x="131403" y="88449"/>
                </a:cubicBezTo>
                <a:lnTo>
                  <a:pt x="131403" y="128680"/>
                </a:lnTo>
                <a:cubicBezTo>
                  <a:pt x="131403" y="131195"/>
                  <a:pt x="129607" y="132991"/>
                  <a:pt x="127092" y="132991"/>
                </a:cubicBezTo>
                <a:lnTo>
                  <a:pt x="86861" y="132991"/>
                </a:lnTo>
                <a:cubicBezTo>
                  <a:pt x="84346" y="132991"/>
                  <a:pt x="82550" y="131195"/>
                  <a:pt x="82550" y="128680"/>
                </a:cubicBezTo>
                <a:lnTo>
                  <a:pt x="82550" y="88449"/>
                </a:lnTo>
                <a:cubicBezTo>
                  <a:pt x="82550" y="85934"/>
                  <a:pt x="84346" y="84138"/>
                  <a:pt x="86861" y="84138"/>
                </a:cubicBezTo>
                <a:close/>
                <a:moveTo>
                  <a:pt x="72227" y="66691"/>
                </a:moveTo>
                <a:cubicBezTo>
                  <a:pt x="68266" y="66691"/>
                  <a:pt x="65025" y="69940"/>
                  <a:pt x="65025" y="73910"/>
                </a:cubicBezTo>
                <a:lnTo>
                  <a:pt x="65025" y="143217"/>
                </a:lnTo>
                <a:cubicBezTo>
                  <a:pt x="65025" y="147188"/>
                  <a:pt x="68266" y="150076"/>
                  <a:pt x="72227" y="150076"/>
                </a:cubicBezTo>
                <a:lnTo>
                  <a:pt x="141725" y="150076"/>
                </a:lnTo>
                <a:cubicBezTo>
                  <a:pt x="145326" y="150076"/>
                  <a:pt x="148927" y="147188"/>
                  <a:pt x="148927" y="143217"/>
                </a:cubicBezTo>
                <a:lnTo>
                  <a:pt x="148927" y="73910"/>
                </a:lnTo>
                <a:cubicBezTo>
                  <a:pt x="148927" y="69940"/>
                  <a:pt x="145326" y="66691"/>
                  <a:pt x="141725" y="66691"/>
                </a:cubicBezTo>
                <a:lnTo>
                  <a:pt x="72227" y="66691"/>
                </a:lnTo>
                <a:close/>
                <a:moveTo>
                  <a:pt x="80869" y="34925"/>
                </a:moveTo>
                <a:cubicBezTo>
                  <a:pt x="83030" y="34925"/>
                  <a:pt x="85191" y="36730"/>
                  <a:pt x="85191" y="39257"/>
                </a:cubicBezTo>
                <a:lnTo>
                  <a:pt x="85191" y="58027"/>
                </a:lnTo>
                <a:lnTo>
                  <a:pt x="102475" y="58027"/>
                </a:lnTo>
                <a:lnTo>
                  <a:pt x="102475" y="39257"/>
                </a:lnTo>
                <a:cubicBezTo>
                  <a:pt x="102475" y="36730"/>
                  <a:pt x="104636" y="34925"/>
                  <a:pt x="106796" y="34925"/>
                </a:cubicBezTo>
                <a:cubicBezTo>
                  <a:pt x="109317" y="34925"/>
                  <a:pt x="111117" y="36730"/>
                  <a:pt x="111117" y="39257"/>
                </a:cubicBezTo>
                <a:lnTo>
                  <a:pt x="111117" y="58027"/>
                </a:lnTo>
                <a:lnTo>
                  <a:pt x="128402" y="58027"/>
                </a:lnTo>
                <a:lnTo>
                  <a:pt x="128402" y="39257"/>
                </a:lnTo>
                <a:cubicBezTo>
                  <a:pt x="128402" y="36730"/>
                  <a:pt x="130202" y="34925"/>
                  <a:pt x="133083" y="34925"/>
                </a:cubicBezTo>
                <a:cubicBezTo>
                  <a:pt x="135243" y="34925"/>
                  <a:pt x="137044" y="36730"/>
                  <a:pt x="137044" y="39257"/>
                </a:cubicBezTo>
                <a:lnTo>
                  <a:pt x="137044" y="58027"/>
                </a:lnTo>
                <a:lnTo>
                  <a:pt x="141725" y="58027"/>
                </a:lnTo>
                <a:cubicBezTo>
                  <a:pt x="150367" y="58027"/>
                  <a:pt x="157569" y="65247"/>
                  <a:pt x="157569" y="73910"/>
                </a:cubicBezTo>
                <a:lnTo>
                  <a:pt x="157569" y="78242"/>
                </a:lnTo>
                <a:lnTo>
                  <a:pt x="175934" y="78242"/>
                </a:lnTo>
                <a:cubicBezTo>
                  <a:pt x="178455" y="78242"/>
                  <a:pt x="180615" y="80047"/>
                  <a:pt x="180615" y="82574"/>
                </a:cubicBezTo>
                <a:cubicBezTo>
                  <a:pt x="180615" y="84739"/>
                  <a:pt x="178455" y="86905"/>
                  <a:pt x="175934" y="86905"/>
                </a:cubicBezTo>
                <a:lnTo>
                  <a:pt x="157569" y="86905"/>
                </a:lnTo>
                <a:lnTo>
                  <a:pt x="157569" y="104232"/>
                </a:lnTo>
                <a:lnTo>
                  <a:pt x="175934" y="104232"/>
                </a:lnTo>
                <a:cubicBezTo>
                  <a:pt x="178455" y="104232"/>
                  <a:pt x="180615" y="106398"/>
                  <a:pt x="180615" y="108564"/>
                </a:cubicBezTo>
                <a:cubicBezTo>
                  <a:pt x="180615" y="111090"/>
                  <a:pt x="178455" y="112895"/>
                  <a:pt x="175934" y="112895"/>
                </a:cubicBezTo>
                <a:lnTo>
                  <a:pt x="157569" y="112895"/>
                </a:lnTo>
                <a:lnTo>
                  <a:pt x="157569" y="130222"/>
                </a:lnTo>
                <a:lnTo>
                  <a:pt x="175934" y="130222"/>
                </a:lnTo>
                <a:cubicBezTo>
                  <a:pt x="178455" y="130222"/>
                  <a:pt x="180615" y="132027"/>
                  <a:pt x="180615" y="134554"/>
                </a:cubicBezTo>
                <a:cubicBezTo>
                  <a:pt x="180615" y="137081"/>
                  <a:pt x="178455" y="138885"/>
                  <a:pt x="175934" y="138885"/>
                </a:cubicBezTo>
                <a:lnTo>
                  <a:pt x="157569" y="138885"/>
                </a:lnTo>
                <a:lnTo>
                  <a:pt x="157569" y="143217"/>
                </a:lnTo>
                <a:cubicBezTo>
                  <a:pt x="157569" y="151880"/>
                  <a:pt x="150367" y="159100"/>
                  <a:pt x="141725" y="159100"/>
                </a:cubicBezTo>
                <a:lnTo>
                  <a:pt x="137044" y="159100"/>
                </a:lnTo>
                <a:lnTo>
                  <a:pt x="137044" y="177510"/>
                </a:lnTo>
                <a:cubicBezTo>
                  <a:pt x="137044" y="180036"/>
                  <a:pt x="135243" y="182202"/>
                  <a:pt x="133083" y="182202"/>
                </a:cubicBezTo>
                <a:cubicBezTo>
                  <a:pt x="130202" y="182202"/>
                  <a:pt x="128402" y="180036"/>
                  <a:pt x="128402" y="177510"/>
                </a:cubicBezTo>
                <a:lnTo>
                  <a:pt x="128402" y="159100"/>
                </a:lnTo>
                <a:lnTo>
                  <a:pt x="111117" y="159100"/>
                </a:lnTo>
                <a:lnTo>
                  <a:pt x="111117" y="177510"/>
                </a:lnTo>
                <a:cubicBezTo>
                  <a:pt x="111117" y="180036"/>
                  <a:pt x="109317" y="182202"/>
                  <a:pt x="106796" y="182202"/>
                </a:cubicBezTo>
                <a:cubicBezTo>
                  <a:pt x="104636" y="182202"/>
                  <a:pt x="102475" y="180036"/>
                  <a:pt x="102475" y="177510"/>
                </a:cubicBezTo>
                <a:lnTo>
                  <a:pt x="102475" y="159100"/>
                </a:lnTo>
                <a:lnTo>
                  <a:pt x="85191" y="159100"/>
                </a:lnTo>
                <a:lnTo>
                  <a:pt x="85191" y="177510"/>
                </a:lnTo>
                <a:cubicBezTo>
                  <a:pt x="85191" y="180036"/>
                  <a:pt x="83030" y="182202"/>
                  <a:pt x="80869" y="182202"/>
                </a:cubicBezTo>
                <a:cubicBezTo>
                  <a:pt x="78709" y="182202"/>
                  <a:pt x="76548" y="180036"/>
                  <a:pt x="76548" y="177510"/>
                </a:cubicBezTo>
                <a:lnTo>
                  <a:pt x="76548" y="159100"/>
                </a:lnTo>
                <a:lnTo>
                  <a:pt x="72227" y="159100"/>
                </a:lnTo>
                <a:cubicBezTo>
                  <a:pt x="63585" y="159100"/>
                  <a:pt x="56383" y="151880"/>
                  <a:pt x="56383" y="143217"/>
                </a:cubicBezTo>
                <a:lnTo>
                  <a:pt x="56383" y="138885"/>
                </a:lnTo>
                <a:lnTo>
                  <a:pt x="37658" y="138885"/>
                </a:lnTo>
                <a:cubicBezTo>
                  <a:pt x="35138" y="138885"/>
                  <a:pt x="33337" y="137081"/>
                  <a:pt x="33337" y="134554"/>
                </a:cubicBezTo>
                <a:cubicBezTo>
                  <a:pt x="33337" y="132027"/>
                  <a:pt x="35138" y="130222"/>
                  <a:pt x="37658" y="130222"/>
                </a:cubicBezTo>
                <a:lnTo>
                  <a:pt x="56383" y="130222"/>
                </a:lnTo>
                <a:lnTo>
                  <a:pt x="56383" y="112895"/>
                </a:lnTo>
                <a:lnTo>
                  <a:pt x="37658" y="112895"/>
                </a:lnTo>
                <a:cubicBezTo>
                  <a:pt x="35138" y="112895"/>
                  <a:pt x="33337" y="111090"/>
                  <a:pt x="33337" y="108564"/>
                </a:cubicBezTo>
                <a:cubicBezTo>
                  <a:pt x="33337" y="106398"/>
                  <a:pt x="35138" y="104232"/>
                  <a:pt x="37658" y="104232"/>
                </a:cubicBezTo>
                <a:lnTo>
                  <a:pt x="56383" y="104232"/>
                </a:lnTo>
                <a:lnTo>
                  <a:pt x="56383" y="86905"/>
                </a:lnTo>
                <a:lnTo>
                  <a:pt x="37658" y="86905"/>
                </a:lnTo>
                <a:cubicBezTo>
                  <a:pt x="35138" y="86905"/>
                  <a:pt x="33337" y="84739"/>
                  <a:pt x="33337" y="82574"/>
                </a:cubicBezTo>
                <a:cubicBezTo>
                  <a:pt x="33337" y="80047"/>
                  <a:pt x="35138" y="78242"/>
                  <a:pt x="37658" y="78242"/>
                </a:cubicBezTo>
                <a:lnTo>
                  <a:pt x="56383" y="78242"/>
                </a:lnTo>
                <a:lnTo>
                  <a:pt x="56383" y="73910"/>
                </a:lnTo>
                <a:cubicBezTo>
                  <a:pt x="56383" y="65247"/>
                  <a:pt x="63585" y="58027"/>
                  <a:pt x="72227" y="58027"/>
                </a:cubicBezTo>
                <a:lnTo>
                  <a:pt x="76548" y="58027"/>
                </a:lnTo>
                <a:lnTo>
                  <a:pt x="76548" y="39257"/>
                </a:lnTo>
                <a:cubicBezTo>
                  <a:pt x="76548" y="36730"/>
                  <a:pt x="78709" y="34925"/>
                  <a:pt x="80869" y="34925"/>
                </a:cubicBezTo>
                <a:close/>
                <a:moveTo>
                  <a:pt x="108382" y="8637"/>
                </a:moveTo>
                <a:cubicBezTo>
                  <a:pt x="53469" y="8637"/>
                  <a:pt x="8670" y="53623"/>
                  <a:pt x="8670" y="108326"/>
                </a:cubicBezTo>
                <a:cubicBezTo>
                  <a:pt x="8670" y="134958"/>
                  <a:pt x="18786" y="159070"/>
                  <a:pt x="37573" y="178144"/>
                </a:cubicBezTo>
                <a:cubicBezTo>
                  <a:pt x="45160" y="185702"/>
                  <a:pt x="50579" y="195059"/>
                  <a:pt x="53469" y="205495"/>
                </a:cubicBezTo>
                <a:lnTo>
                  <a:pt x="164380" y="205495"/>
                </a:lnTo>
                <a:cubicBezTo>
                  <a:pt x="166909" y="195059"/>
                  <a:pt x="171967" y="185342"/>
                  <a:pt x="179915" y="177424"/>
                </a:cubicBezTo>
                <a:cubicBezTo>
                  <a:pt x="198340" y="158710"/>
                  <a:pt x="208455" y="134238"/>
                  <a:pt x="208455" y="108326"/>
                </a:cubicBezTo>
                <a:cubicBezTo>
                  <a:pt x="208455" y="53623"/>
                  <a:pt x="163296" y="8637"/>
                  <a:pt x="108382" y="8637"/>
                </a:cubicBezTo>
                <a:close/>
                <a:moveTo>
                  <a:pt x="108382" y="0"/>
                </a:moveTo>
                <a:cubicBezTo>
                  <a:pt x="168354" y="0"/>
                  <a:pt x="217126" y="48585"/>
                  <a:pt x="217126" y="108326"/>
                </a:cubicBezTo>
                <a:cubicBezTo>
                  <a:pt x="217126" y="136757"/>
                  <a:pt x="205926" y="163389"/>
                  <a:pt x="186056" y="183542"/>
                </a:cubicBezTo>
                <a:cubicBezTo>
                  <a:pt x="176302" y="193259"/>
                  <a:pt x="171244" y="206575"/>
                  <a:pt x="171244" y="220611"/>
                </a:cubicBezTo>
                <a:lnTo>
                  <a:pt x="171244" y="251201"/>
                </a:lnTo>
                <a:cubicBezTo>
                  <a:pt x="171244" y="256599"/>
                  <a:pt x="166548" y="261278"/>
                  <a:pt x="161128" y="261278"/>
                </a:cubicBezTo>
                <a:lnTo>
                  <a:pt x="159322" y="261278"/>
                </a:lnTo>
                <a:cubicBezTo>
                  <a:pt x="157154" y="274954"/>
                  <a:pt x="145232" y="285390"/>
                  <a:pt x="131143" y="285390"/>
                </a:cubicBezTo>
                <a:lnTo>
                  <a:pt x="86706" y="285390"/>
                </a:lnTo>
                <a:cubicBezTo>
                  <a:pt x="72616" y="285390"/>
                  <a:pt x="60694" y="274954"/>
                  <a:pt x="58527" y="261278"/>
                </a:cubicBezTo>
                <a:lnTo>
                  <a:pt x="56720" y="261278"/>
                </a:lnTo>
                <a:cubicBezTo>
                  <a:pt x="51301" y="261278"/>
                  <a:pt x="46605" y="256599"/>
                  <a:pt x="46605" y="251201"/>
                </a:cubicBezTo>
                <a:lnTo>
                  <a:pt x="46605" y="221330"/>
                </a:lnTo>
                <a:cubicBezTo>
                  <a:pt x="46605" y="207295"/>
                  <a:pt x="41185" y="193979"/>
                  <a:pt x="31431" y="184262"/>
                </a:cubicBezTo>
                <a:cubicBezTo>
                  <a:pt x="11199" y="163749"/>
                  <a:pt x="0" y="136757"/>
                  <a:pt x="0" y="108326"/>
                </a:cubicBezTo>
                <a:cubicBezTo>
                  <a:pt x="0" y="48585"/>
                  <a:pt x="48772" y="0"/>
                  <a:pt x="108382"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7" name="Freeform 985">
            <a:extLst>
              <a:ext uri="{FF2B5EF4-FFF2-40B4-BE49-F238E27FC236}">
                <a16:creationId xmlns:a16="http://schemas.microsoft.com/office/drawing/2014/main" id="{3B80EC56-A078-9C40-A21A-791853E4E5C1}"/>
              </a:ext>
            </a:extLst>
          </p:cNvPr>
          <p:cNvSpPr>
            <a:spLocks noChangeAspect="1" noChangeArrowheads="1"/>
          </p:cNvSpPr>
          <p:nvPr/>
        </p:nvSpPr>
        <p:spPr bwMode="auto">
          <a:xfrm>
            <a:off x="4028304" y="1664091"/>
            <a:ext cx="559293" cy="559293"/>
          </a:xfrm>
          <a:custGeom>
            <a:avLst/>
            <a:gdLst>
              <a:gd name="T0" fmla="*/ 22527 w 285390"/>
              <a:gd name="T1" fmla="*/ 213078 h 285738"/>
              <a:gd name="T2" fmla="*/ 258620 w 285390"/>
              <a:gd name="T3" fmla="*/ 203571 h 285738"/>
              <a:gd name="T4" fmla="*/ 202556 w 285390"/>
              <a:gd name="T5" fmla="*/ 229895 h 285738"/>
              <a:gd name="T6" fmla="*/ 256088 w 285390"/>
              <a:gd name="T7" fmla="*/ 215109 h 285738"/>
              <a:gd name="T8" fmla="*/ 45214 w 285390"/>
              <a:gd name="T9" fmla="*/ 194554 h 285738"/>
              <a:gd name="T10" fmla="*/ 278152 w 285390"/>
              <a:gd name="T11" fmla="*/ 222680 h 285738"/>
              <a:gd name="T12" fmla="*/ 188449 w 285390"/>
              <a:gd name="T13" fmla="*/ 245759 h 285738"/>
              <a:gd name="T14" fmla="*/ 115384 w 285390"/>
              <a:gd name="T15" fmla="*/ 242153 h 285738"/>
              <a:gd name="T16" fmla="*/ 185917 w 285390"/>
              <a:gd name="T17" fmla="*/ 237827 h 285738"/>
              <a:gd name="T18" fmla="*/ 182300 w 285390"/>
              <a:gd name="T19" fmla="*/ 214748 h 285738"/>
              <a:gd name="T20" fmla="*/ 8681 w 285390"/>
              <a:gd name="T21" fmla="*/ 194554 h 285738"/>
              <a:gd name="T22" fmla="*/ 36533 w 285390"/>
              <a:gd name="T23" fmla="*/ 194554 h 285738"/>
              <a:gd name="T24" fmla="*/ 153387 w 285390"/>
              <a:gd name="T25" fmla="*/ 179093 h 285738"/>
              <a:gd name="T26" fmla="*/ 140731 w 285390"/>
              <a:gd name="T27" fmla="*/ 185904 h 285738"/>
              <a:gd name="T28" fmla="*/ 183457 w 285390"/>
              <a:gd name="T29" fmla="*/ 167551 h 285738"/>
              <a:gd name="T30" fmla="*/ 179280 w 285390"/>
              <a:gd name="T31" fmla="*/ 181015 h 285738"/>
              <a:gd name="T32" fmla="*/ 175102 w 285390"/>
              <a:gd name="T33" fmla="*/ 173763 h 285738"/>
              <a:gd name="T34" fmla="*/ 118688 w 285390"/>
              <a:gd name="T35" fmla="*/ 159176 h 285738"/>
              <a:gd name="T36" fmla="*/ 122269 w 285390"/>
              <a:gd name="T37" fmla="*/ 174991 h 285738"/>
              <a:gd name="T38" fmla="*/ 112956 w 285390"/>
              <a:gd name="T39" fmla="*/ 157739 h 285738"/>
              <a:gd name="T40" fmla="*/ 203589 w 285390"/>
              <a:gd name="T41" fmla="*/ 151151 h 285738"/>
              <a:gd name="T42" fmla="*/ 195027 w 285390"/>
              <a:gd name="T43" fmla="*/ 149016 h 285738"/>
              <a:gd name="T44" fmla="*/ 110782 w 285390"/>
              <a:gd name="T45" fmla="*/ 122109 h 285738"/>
              <a:gd name="T46" fmla="*/ 108176 w 285390"/>
              <a:gd name="T47" fmla="*/ 143226 h 285738"/>
              <a:gd name="T48" fmla="*/ 110782 w 285390"/>
              <a:gd name="T49" fmla="*/ 122109 h 285738"/>
              <a:gd name="T50" fmla="*/ 158111 w 285390"/>
              <a:gd name="T51" fmla="*/ 112325 h 285738"/>
              <a:gd name="T52" fmla="*/ 160994 w 285390"/>
              <a:gd name="T53" fmla="*/ 124911 h 285738"/>
              <a:gd name="T54" fmla="*/ 153789 w 285390"/>
              <a:gd name="T55" fmla="*/ 133545 h 285738"/>
              <a:gd name="T56" fmla="*/ 158111 w 285390"/>
              <a:gd name="T57" fmla="*/ 165913 h 285738"/>
              <a:gd name="T58" fmla="*/ 149465 w 285390"/>
              <a:gd name="T59" fmla="*/ 163396 h 285738"/>
              <a:gd name="T60" fmla="*/ 146582 w 285390"/>
              <a:gd name="T61" fmla="*/ 151166 h 285738"/>
              <a:gd name="T62" fmla="*/ 153789 w 285390"/>
              <a:gd name="T63" fmla="*/ 142176 h 285738"/>
              <a:gd name="T64" fmla="*/ 149465 w 285390"/>
              <a:gd name="T65" fmla="*/ 110168 h 285738"/>
              <a:gd name="T66" fmla="*/ 189934 w 285390"/>
              <a:gd name="T67" fmla="*/ 102523 h 285738"/>
              <a:gd name="T68" fmla="*/ 194322 w 285390"/>
              <a:gd name="T69" fmla="*/ 119420 h 285738"/>
              <a:gd name="T70" fmla="*/ 183352 w 285390"/>
              <a:gd name="T71" fmla="*/ 102523 h 285738"/>
              <a:gd name="T72" fmla="*/ 132428 w 285390"/>
              <a:gd name="T73" fmla="*/ 101706 h 285738"/>
              <a:gd name="T74" fmla="*/ 118246 w 285390"/>
              <a:gd name="T75" fmla="*/ 108769 h 285738"/>
              <a:gd name="T76" fmla="*/ 153847 w 285390"/>
              <a:gd name="T77" fmla="*/ 88026 h 285738"/>
              <a:gd name="T78" fmla="*/ 169666 w 285390"/>
              <a:gd name="T79" fmla="*/ 95064 h 285738"/>
              <a:gd name="T80" fmla="*/ 154199 w 285390"/>
              <a:gd name="T81" fmla="*/ 96916 h 285738"/>
              <a:gd name="T82" fmla="*/ 125513 w 285390"/>
              <a:gd name="T83" fmla="*/ 61135 h 285738"/>
              <a:gd name="T84" fmla="*/ 127682 w 285390"/>
              <a:gd name="T85" fmla="*/ 198159 h 285738"/>
              <a:gd name="T86" fmla="*/ 199300 w 285390"/>
              <a:gd name="T87" fmla="*/ 215109 h 285738"/>
              <a:gd name="T88" fmla="*/ 240535 w 285390"/>
              <a:gd name="T89" fmla="*/ 171475 h 285738"/>
              <a:gd name="T90" fmla="*/ 125513 w 285390"/>
              <a:gd name="T91" fmla="*/ 61135 h 285738"/>
              <a:gd name="T92" fmla="*/ 115023 w 285390"/>
              <a:gd name="T93" fmla="*/ 16420 h 285738"/>
              <a:gd name="T94" fmla="*/ 137810 w 285390"/>
              <a:gd name="T95" fmla="*/ 35528 h 285738"/>
              <a:gd name="T96" fmla="*/ 150108 w 285390"/>
              <a:gd name="T97" fmla="*/ 61495 h 285738"/>
              <a:gd name="T98" fmla="*/ 163491 w 285390"/>
              <a:gd name="T99" fmla="*/ 34447 h 285738"/>
              <a:gd name="T100" fmla="*/ 168917 w 285390"/>
              <a:gd name="T101" fmla="*/ 59692 h 285738"/>
              <a:gd name="T102" fmla="*/ 193513 w 285390"/>
              <a:gd name="T103" fmla="*/ 9926 h 285738"/>
              <a:gd name="T104" fmla="*/ 141065 w 285390"/>
              <a:gd name="T105" fmla="*/ 15699 h 285738"/>
              <a:gd name="T106" fmla="*/ 143597 w 285390"/>
              <a:gd name="T107" fmla="*/ 7763 h 285738"/>
              <a:gd name="T108" fmla="*/ 200024 w 285390"/>
              <a:gd name="T109" fmla="*/ 4157 h 285738"/>
              <a:gd name="T110" fmla="*/ 249216 w 285390"/>
              <a:gd name="T111" fmla="*/ 171475 h 285738"/>
              <a:gd name="T112" fmla="*/ 269834 w 285390"/>
              <a:gd name="T113" fmla="*/ 206816 h 285738"/>
              <a:gd name="T114" fmla="*/ 286832 w 285390"/>
              <a:gd name="T115" fmla="*/ 223041 h 285738"/>
              <a:gd name="T116" fmla="*/ 40150 w 285390"/>
              <a:gd name="T117" fmla="*/ 272442 h 285738"/>
              <a:gd name="T118" fmla="*/ 0 w 285390"/>
              <a:gd name="T119" fmla="*/ 190227 h 285738"/>
              <a:gd name="T120" fmla="*/ 58234 w 285390"/>
              <a:gd name="T121" fmla="*/ 185901 h 285738"/>
              <a:gd name="T122" fmla="*/ 107066 w 285390"/>
              <a:gd name="T123" fmla="*/ 19304 h 2857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5390" h="285738">
                <a:moveTo>
                  <a:pt x="22415" y="203898"/>
                </a:moveTo>
                <a:cubicBezTo>
                  <a:pt x="24701" y="203898"/>
                  <a:pt x="26606" y="206184"/>
                  <a:pt x="26606" y="208470"/>
                </a:cubicBezTo>
                <a:cubicBezTo>
                  <a:pt x="26606" y="211137"/>
                  <a:pt x="24701" y="213042"/>
                  <a:pt x="22415" y="213042"/>
                </a:cubicBezTo>
                <a:cubicBezTo>
                  <a:pt x="19367" y="213042"/>
                  <a:pt x="17462" y="211137"/>
                  <a:pt x="17462" y="208470"/>
                </a:cubicBezTo>
                <a:cubicBezTo>
                  <a:pt x="17462" y="206184"/>
                  <a:pt x="19367" y="203898"/>
                  <a:pt x="22415" y="203898"/>
                </a:cubicBezTo>
                <a:close/>
                <a:moveTo>
                  <a:pt x="257319" y="203535"/>
                </a:moveTo>
                <a:cubicBezTo>
                  <a:pt x="255160" y="202093"/>
                  <a:pt x="244363" y="206780"/>
                  <a:pt x="236446" y="210025"/>
                </a:cubicBezTo>
                <a:cubicBezTo>
                  <a:pt x="226729" y="214352"/>
                  <a:pt x="214853" y="219039"/>
                  <a:pt x="201177" y="223365"/>
                </a:cubicBezTo>
                <a:cubicBezTo>
                  <a:pt x="201537" y="225528"/>
                  <a:pt x="201537" y="227331"/>
                  <a:pt x="201537" y="229855"/>
                </a:cubicBezTo>
                <a:cubicBezTo>
                  <a:pt x="201177" y="230936"/>
                  <a:pt x="201177" y="232739"/>
                  <a:pt x="200817" y="234181"/>
                </a:cubicBezTo>
                <a:cubicBezTo>
                  <a:pt x="223850" y="228413"/>
                  <a:pt x="240405" y="221202"/>
                  <a:pt x="251921" y="216154"/>
                </a:cubicBezTo>
                <a:cubicBezTo>
                  <a:pt x="253001" y="215794"/>
                  <a:pt x="254080" y="215433"/>
                  <a:pt x="254800" y="215073"/>
                </a:cubicBezTo>
                <a:cubicBezTo>
                  <a:pt x="258039" y="212188"/>
                  <a:pt x="259838" y="208944"/>
                  <a:pt x="259838" y="207141"/>
                </a:cubicBezTo>
                <a:cubicBezTo>
                  <a:pt x="259838" y="206420"/>
                  <a:pt x="259838" y="204978"/>
                  <a:pt x="257319" y="203535"/>
                </a:cubicBezTo>
                <a:close/>
                <a:moveTo>
                  <a:pt x="44986" y="194522"/>
                </a:moveTo>
                <a:lnTo>
                  <a:pt x="44986" y="264827"/>
                </a:lnTo>
                <a:cubicBezTo>
                  <a:pt x="64780" y="270956"/>
                  <a:pt x="181383" y="301963"/>
                  <a:pt x="269555" y="231658"/>
                </a:cubicBezTo>
                <a:cubicBezTo>
                  <a:pt x="271355" y="230576"/>
                  <a:pt x="276753" y="226249"/>
                  <a:pt x="276753" y="222644"/>
                </a:cubicBezTo>
                <a:cubicBezTo>
                  <a:pt x="276753" y="221562"/>
                  <a:pt x="276753" y="220120"/>
                  <a:pt x="274594" y="218318"/>
                </a:cubicBezTo>
                <a:cubicBezTo>
                  <a:pt x="272434" y="216875"/>
                  <a:pt x="264157" y="220481"/>
                  <a:pt x="255160" y="224447"/>
                </a:cubicBezTo>
                <a:cubicBezTo>
                  <a:pt x="241124" y="230215"/>
                  <a:pt x="219171" y="239589"/>
                  <a:pt x="187501" y="245719"/>
                </a:cubicBezTo>
                <a:cubicBezTo>
                  <a:pt x="180303" y="248603"/>
                  <a:pt x="169867" y="250045"/>
                  <a:pt x="157271" y="250045"/>
                </a:cubicBezTo>
                <a:cubicBezTo>
                  <a:pt x="146474" y="250045"/>
                  <a:pt x="133518" y="248963"/>
                  <a:pt x="118763" y="247161"/>
                </a:cubicBezTo>
                <a:cubicBezTo>
                  <a:pt x="116244" y="246800"/>
                  <a:pt x="114444" y="244637"/>
                  <a:pt x="114804" y="242113"/>
                </a:cubicBezTo>
                <a:cubicBezTo>
                  <a:pt x="115164" y="239950"/>
                  <a:pt x="117323" y="238147"/>
                  <a:pt x="119843" y="238508"/>
                </a:cubicBezTo>
                <a:cubicBezTo>
                  <a:pt x="158710" y="243555"/>
                  <a:pt x="176705" y="240671"/>
                  <a:pt x="184622" y="237787"/>
                </a:cubicBezTo>
                <a:lnTo>
                  <a:pt x="184982" y="237787"/>
                </a:lnTo>
                <a:cubicBezTo>
                  <a:pt x="192540" y="234542"/>
                  <a:pt x="192899" y="230576"/>
                  <a:pt x="192899" y="229494"/>
                </a:cubicBezTo>
                <a:cubicBezTo>
                  <a:pt x="193259" y="224086"/>
                  <a:pt x="192180" y="220120"/>
                  <a:pt x="189661" y="217957"/>
                </a:cubicBezTo>
                <a:cubicBezTo>
                  <a:pt x="186422" y="214712"/>
                  <a:pt x="181383" y="214712"/>
                  <a:pt x="181383" y="214712"/>
                </a:cubicBezTo>
                <a:cubicBezTo>
                  <a:pt x="139276" y="215433"/>
                  <a:pt x="131359" y="211107"/>
                  <a:pt x="122362" y="205699"/>
                </a:cubicBezTo>
                <a:cubicBezTo>
                  <a:pt x="113724" y="200651"/>
                  <a:pt x="104007" y="194522"/>
                  <a:pt x="44986" y="194522"/>
                </a:cubicBezTo>
                <a:close/>
                <a:moveTo>
                  <a:pt x="8637" y="194522"/>
                </a:moveTo>
                <a:lnTo>
                  <a:pt x="8637" y="263746"/>
                </a:lnTo>
                <a:lnTo>
                  <a:pt x="36349" y="263746"/>
                </a:lnTo>
                <a:lnTo>
                  <a:pt x="36349" y="194522"/>
                </a:lnTo>
                <a:lnTo>
                  <a:pt x="8637" y="194522"/>
                </a:lnTo>
                <a:close/>
                <a:moveTo>
                  <a:pt x="142122" y="177627"/>
                </a:moveTo>
                <a:cubicBezTo>
                  <a:pt x="145620" y="178344"/>
                  <a:pt x="149117" y="179061"/>
                  <a:pt x="152615" y="179061"/>
                </a:cubicBezTo>
                <a:cubicBezTo>
                  <a:pt x="155064" y="179061"/>
                  <a:pt x="156812" y="180853"/>
                  <a:pt x="156812" y="183363"/>
                </a:cubicBezTo>
                <a:cubicBezTo>
                  <a:pt x="156812" y="185513"/>
                  <a:pt x="155064" y="187664"/>
                  <a:pt x="152615" y="187664"/>
                </a:cubicBezTo>
                <a:cubicBezTo>
                  <a:pt x="148418" y="187664"/>
                  <a:pt x="144220" y="186947"/>
                  <a:pt x="140023" y="185872"/>
                </a:cubicBezTo>
                <a:cubicBezTo>
                  <a:pt x="137924" y="185513"/>
                  <a:pt x="136525" y="183004"/>
                  <a:pt x="136875" y="180853"/>
                </a:cubicBezTo>
                <a:cubicBezTo>
                  <a:pt x="137575" y="178344"/>
                  <a:pt x="140023" y="176910"/>
                  <a:pt x="142122" y="177627"/>
                </a:cubicBezTo>
                <a:close/>
                <a:moveTo>
                  <a:pt x="182534" y="167523"/>
                </a:moveTo>
                <a:cubicBezTo>
                  <a:pt x="184266" y="165798"/>
                  <a:pt x="186690" y="165798"/>
                  <a:pt x="188422" y="167523"/>
                </a:cubicBezTo>
                <a:cubicBezTo>
                  <a:pt x="190154" y="169249"/>
                  <a:pt x="190154" y="171665"/>
                  <a:pt x="188422" y="173390"/>
                </a:cubicBezTo>
                <a:cubicBezTo>
                  <a:pt x="185651" y="176151"/>
                  <a:pt x="182188" y="178912"/>
                  <a:pt x="178378" y="180983"/>
                </a:cubicBezTo>
                <a:cubicBezTo>
                  <a:pt x="178031" y="181328"/>
                  <a:pt x="176992" y="181328"/>
                  <a:pt x="176299" y="181328"/>
                </a:cubicBezTo>
                <a:cubicBezTo>
                  <a:pt x="174914" y="181328"/>
                  <a:pt x="173528" y="180983"/>
                  <a:pt x="172836" y="179602"/>
                </a:cubicBezTo>
                <a:cubicBezTo>
                  <a:pt x="171450" y="177532"/>
                  <a:pt x="172489" y="175116"/>
                  <a:pt x="174221" y="173735"/>
                </a:cubicBezTo>
                <a:cubicBezTo>
                  <a:pt x="177338" y="172010"/>
                  <a:pt x="180109" y="169939"/>
                  <a:pt x="182534" y="167523"/>
                </a:cubicBezTo>
                <a:close/>
                <a:moveTo>
                  <a:pt x="112388" y="157711"/>
                </a:moveTo>
                <a:cubicBezTo>
                  <a:pt x="114527" y="156273"/>
                  <a:pt x="117378" y="156992"/>
                  <a:pt x="118091" y="159148"/>
                </a:cubicBezTo>
                <a:cubicBezTo>
                  <a:pt x="120229" y="162383"/>
                  <a:pt x="122367" y="165259"/>
                  <a:pt x="124862" y="167775"/>
                </a:cubicBezTo>
                <a:cubicBezTo>
                  <a:pt x="126644" y="169572"/>
                  <a:pt x="126644" y="172088"/>
                  <a:pt x="124862" y="173885"/>
                </a:cubicBezTo>
                <a:cubicBezTo>
                  <a:pt x="124149" y="174604"/>
                  <a:pt x="123080" y="174963"/>
                  <a:pt x="121654" y="174963"/>
                </a:cubicBezTo>
                <a:cubicBezTo>
                  <a:pt x="120942" y="174963"/>
                  <a:pt x="119872" y="174604"/>
                  <a:pt x="118803" y="173885"/>
                </a:cubicBezTo>
                <a:cubicBezTo>
                  <a:pt x="115596" y="170650"/>
                  <a:pt x="113101" y="167415"/>
                  <a:pt x="110963" y="163462"/>
                </a:cubicBezTo>
                <a:cubicBezTo>
                  <a:pt x="109537" y="161305"/>
                  <a:pt x="110606" y="158789"/>
                  <a:pt x="112388" y="157711"/>
                </a:cubicBezTo>
                <a:close/>
                <a:moveTo>
                  <a:pt x="200342" y="134048"/>
                </a:moveTo>
                <a:cubicBezTo>
                  <a:pt x="202565" y="134048"/>
                  <a:pt x="204417" y="135827"/>
                  <a:pt x="204417" y="138318"/>
                </a:cubicBezTo>
                <a:cubicBezTo>
                  <a:pt x="204417" y="142943"/>
                  <a:pt x="204046" y="147213"/>
                  <a:pt x="202565" y="151127"/>
                </a:cubicBezTo>
                <a:cubicBezTo>
                  <a:pt x="202194" y="152906"/>
                  <a:pt x="200342" y="154329"/>
                  <a:pt x="198490" y="154329"/>
                </a:cubicBezTo>
                <a:cubicBezTo>
                  <a:pt x="198120" y="154329"/>
                  <a:pt x="197750" y="153973"/>
                  <a:pt x="197379" y="153973"/>
                </a:cubicBezTo>
                <a:cubicBezTo>
                  <a:pt x="194786" y="153262"/>
                  <a:pt x="193675" y="151127"/>
                  <a:pt x="194046" y="148992"/>
                </a:cubicBezTo>
                <a:cubicBezTo>
                  <a:pt x="195157" y="145790"/>
                  <a:pt x="195527" y="142232"/>
                  <a:pt x="195527" y="138673"/>
                </a:cubicBezTo>
                <a:cubicBezTo>
                  <a:pt x="195527" y="136183"/>
                  <a:pt x="197379" y="134048"/>
                  <a:pt x="200342" y="134048"/>
                </a:cubicBezTo>
                <a:close/>
                <a:moveTo>
                  <a:pt x="110225" y="122089"/>
                </a:moveTo>
                <a:cubicBezTo>
                  <a:pt x="112448" y="122830"/>
                  <a:pt x="113930" y="125052"/>
                  <a:pt x="113559" y="127645"/>
                </a:cubicBezTo>
                <a:cubicBezTo>
                  <a:pt x="112448" y="131349"/>
                  <a:pt x="112078" y="135053"/>
                  <a:pt x="112078" y="138757"/>
                </a:cubicBezTo>
                <a:cubicBezTo>
                  <a:pt x="112078" y="140980"/>
                  <a:pt x="109855" y="143202"/>
                  <a:pt x="107632" y="143202"/>
                </a:cubicBezTo>
                <a:cubicBezTo>
                  <a:pt x="105410" y="143202"/>
                  <a:pt x="103187" y="141350"/>
                  <a:pt x="103187" y="138757"/>
                </a:cubicBezTo>
                <a:cubicBezTo>
                  <a:pt x="103187" y="133942"/>
                  <a:pt x="103558" y="129867"/>
                  <a:pt x="104669" y="125422"/>
                </a:cubicBezTo>
                <a:cubicBezTo>
                  <a:pt x="105410" y="123200"/>
                  <a:pt x="107632" y="121348"/>
                  <a:pt x="110225" y="122089"/>
                </a:cubicBezTo>
                <a:close/>
                <a:moveTo>
                  <a:pt x="153015" y="105473"/>
                </a:moveTo>
                <a:cubicBezTo>
                  <a:pt x="155524" y="105473"/>
                  <a:pt x="157316" y="107630"/>
                  <a:pt x="157316" y="110148"/>
                </a:cubicBezTo>
                <a:lnTo>
                  <a:pt x="157316" y="112305"/>
                </a:lnTo>
                <a:cubicBezTo>
                  <a:pt x="162335" y="113384"/>
                  <a:pt x="166636" y="116620"/>
                  <a:pt x="168428" y="121295"/>
                </a:cubicBezTo>
                <a:cubicBezTo>
                  <a:pt x="169145" y="123453"/>
                  <a:pt x="168070" y="125970"/>
                  <a:pt x="165919" y="127049"/>
                </a:cubicBezTo>
                <a:cubicBezTo>
                  <a:pt x="163768" y="127768"/>
                  <a:pt x="161259" y="127049"/>
                  <a:pt x="160184" y="124891"/>
                </a:cubicBezTo>
                <a:cubicBezTo>
                  <a:pt x="159467" y="122014"/>
                  <a:pt x="156241" y="120216"/>
                  <a:pt x="153015" y="120216"/>
                </a:cubicBezTo>
                <a:cubicBezTo>
                  <a:pt x="148713" y="120216"/>
                  <a:pt x="145128" y="123453"/>
                  <a:pt x="145128" y="127049"/>
                </a:cubicBezTo>
                <a:cubicBezTo>
                  <a:pt x="145128" y="131364"/>
                  <a:pt x="147638" y="133521"/>
                  <a:pt x="153015" y="133521"/>
                </a:cubicBezTo>
                <a:cubicBezTo>
                  <a:pt x="163051" y="133521"/>
                  <a:pt x="169504" y="139635"/>
                  <a:pt x="169504" y="148624"/>
                </a:cubicBezTo>
                <a:cubicBezTo>
                  <a:pt x="169504" y="155816"/>
                  <a:pt x="164485" y="161570"/>
                  <a:pt x="157316" y="163368"/>
                </a:cubicBezTo>
                <a:lnTo>
                  <a:pt x="157316" y="165885"/>
                </a:lnTo>
                <a:cubicBezTo>
                  <a:pt x="157316" y="168043"/>
                  <a:pt x="155524" y="170200"/>
                  <a:pt x="153015" y="170200"/>
                </a:cubicBezTo>
                <a:cubicBezTo>
                  <a:pt x="150505" y="170200"/>
                  <a:pt x="148713" y="168043"/>
                  <a:pt x="148713" y="165885"/>
                </a:cubicBezTo>
                <a:lnTo>
                  <a:pt x="148713" y="163368"/>
                </a:lnTo>
                <a:cubicBezTo>
                  <a:pt x="143694" y="162289"/>
                  <a:pt x="139751" y="159053"/>
                  <a:pt x="137959" y="154378"/>
                </a:cubicBezTo>
                <a:cubicBezTo>
                  <a:pt x="136884" y="152220"/>
                  <a:pt x="137959" y="149344"/>
                  <a:pt x="140110" y="148624"/>
                </a:cubicBezTo>
                <a:cubicBezTo>
                  <a:pt x="142261" y="147546"/>
                  <a:pt x="144770" y="148624"/>
                  <a:pt x="145845" y="151142"/>
                </a:cubicBezTo>
                <a:cubicBezTo>
                  <a:pt x="146921" y="153659"/>
                  <a:pt x="149788" y="155457"/>
                  <a:pt x="153015" y="155457"/>
                </a:cubicBezTo>
                <a:cubicBezTo>
                  <a:pt x="157316" y="155457"/>
                  <a:pt x="160901" y="152220"/>
                  <a:pt x="160901" y="148624"/>
                </a:cubicBezTo>
                <a:cubicBezTo>
                  <a:pt x="160901" y="144669"/>
                  <a:pt x="158391" y="142152"/>
                  <a:pt x="153015" y="142152"/>
                </a:cubicBezTo>
                <a:cubicBezTo>
                  <a:pt x="142978" y="142152"/>
                  <a:pt x="136525" y="136398"/>
                  <a:pt x="136525" y="127049"/>
                </a:cubicBezTo>
                <a:cubicBezTo>
                  <a:pt x="136525" y="119857"/>
                  <a:pt x="141902" y="114103"/>
                  <a:pt x="148713" y="112305"/>
                </a:cubicBezTo>
                <a:lnTo>
                  <a:pt x="148713" y="110148"/>
                </a:lnTo>
                <a:cubicBezTo>
                  <a:pt x="148713" y="107630"/>
                  <a:pt x="150505" y="105473"/>
                  <a:pt x="153015" y="105473"/>
                </a:cubicBezTo>
                <a:close/>
                <a:moveTo>
                  <a:pt x="182430" y="102507"/>
                </a:moveTo>
                <a:cubicBezTo>
                  <a:pt x="184249" y="100710"/>
                  <a:pt x="187160" y="100710"/>
                  <a:pt x="188979" y="102507"/>
                </a:cubicBezTo>
                <a:cubicBezTo>
                  <a:pt x="191889" y="105383"/>
                  <a:pt x="194799" y="108977"/>
                  <a:pt x="196982" y="112931"/>
                </a:cubicBezTo>
                <a:cubicBezTo>
                  <a:pt x="198073" y="114728"/>
                  <a:pt x="197710" y="117244"/>
                  <a:pt x="195527" y="118682"/>
                </a:cubicBezTo>
                <a:cubicBezTo>
                  <a:pt x="194799" y="119041"/>
                  <a:pt x="194072" y="119400"/>
                  <a:pt x="193344" y="119400"/>
                </a:cubicBezTo>
                <a:cubicBezTo>
                  <a:pt x="191889" y="119400"/>
                  <a:pt x="190434" y="118682"/>
                  <a:pt x="189342" y="116884"/>
                </a:cubicBezTo>
                <a:cubicBezTo>
                  <a:pt x="187523" y="114009"/>
                  <a:pt x="185341" y="111133"/>
                  <a:pt x="182430" y="108617"/>
                </a:cubicBezTo>
                <a:cubicBezTo>
                  <a:pt x="180975" y="106820"/>
                  <a:pt x="180975" y="104304"/>
                  <a:pt x="182430" y="102507"/>
                </a:cubicBezTo>
                <a:close/>
                <a:moveTo>
                  <a:pt x="127529" y="93887"/>
                </a:moveTo>
                <a:cubicBezTo>
                  <a:pt x="129646" y="92773"/>
                  <a:pt x="132115" y="93516"/>
                  <a:pt x="133526" y="95745"/>
                </a:cubicBezTo>
                <a:cubicBezTo>
                  <a:pt x="134584" y="97974"/>
                  <a:pt x="133879" y="100575"/>
                  <a:pt x="131762" y="101690"/>
                </a:cubicBezTo>
                <a:cubicBezTo>
                  <a:pt x="128940" y="103547"/>
                  <a:pt x="126118" y="105776"/>
                  <a:pt x="123648" y="108749"/>
                </a:cubicBezTo>
                <a:cubicBezTo>
                  <a:pt x="122590" y="109492"/>
                  <a:pt x="121532" y="109863"/>
                  <a:pt x="120473" y="109863"/>
                </a:cubicBezTo>
                <a:cubicBezTo>
                  <a:pt x="119415" y="109863"/>
                  <a:pt x="118357" y="109492"/>
                  <a:pt x="117651" y="108749"/>
                </a:cubicBezTo>
                <a:cubicBezTo>
                  <a:pt x="115887" y="106891"/>
                  <a:pt x="115887" y="104290"/>
                  <a:pt x="117651" y="102433"/>
                </a:cubicBezTo>
                <a:cubicBezTo>
                  <a:pt x="120473" y="99089"/>
                  <a:pt x="124001" y="96488"/>
                  <a:pt x="127529" y="93887"/>
                </a:cubicBezTo>
                <a:close/>
                <a:moveTo>
                  <a:pt x="153073" y="88010"/>
                </a:moveTo>
                <a:lnTo>
                  <a:pt x="153423" y="88010"/>
                </a:lnTo>
                <a:cubicBezTo>
                  <a:pt x="157620" y="88010"/>
                  <a:pt x="161817" y="88380"/>
                  <a:pt x="166015" y="89862"/>
                </a:cubicBezTo>
                <a:cubicBezTo>
                  <a:pt x="168113" y="90232"/>
                  <a:pt x="169512" y="92826"/>
                  <a:pt x="168813" y="95048"/>
                </a:cubicBezTo>
                <a:cubicBezTo>
                  <a:pt x="168463" y="97271"/>
                  <a:pt x="166714" y="98752"/>
                  <a:pt x="164965" y="98752"/>
                </a:cubicBezTo>
                <a:cubicBezTo>
                  <a:pt x="164616" y="98752"/>
                  <a:pt x="163916" y="98752"/>
                  <a:pt x="163566" y="98382"/>
                </a:cubicBezTo>
                <a:cubicBezTo>
                  <a:pt x="160418" y="97641"/>
                  <a:pt x="156920" y="96900"/>
                  <a:pt x="153423" y="96900"/>
                </a:cubicBezTo>
                <a:cubicBezTo>
                  <a:pt x="150974" y="96900"/>
                  <a:pt x="149225" y="95048"/>
                  <a:pt x="149225" y="92455"/>
                </a:cubicBezTo>
                <a:cubicBezTo>
                  <a:pt x="149225" y="90232"/>
                  <a:pt x="150974" y="88010"/>
                  <a:pt x="153073" y="88010"/>
                </a:cubicBezTo>
                <a:close/>
                <a:moveTo>
                  <a:pt x="124881" y="61123"/>
                </a:moveTo>
                <a:cubicBezTo>
                  <a:pt x="113365" y="68333"/>
                  <a:pt x="68019" y="100061"/>
                  <a:pt x="69098" y="171447"/>
                </a:cubicBezTo>
                <a:cubicBezTo>
                  <a:pt x="69098" y="176495"/>
                  <a:pt x="68379" y="181542"/>
                  <a:pt x="66939" y="186229"/>
                </a:cubicBezTo>
                <a:cubicBezTo>
                  <a:pt x="109046" y="188032"/>
                  <a:pt x="118403" y="193080"/>
                  <a:pt x="127040" y="198127"/>
                </a:cubicBezTo>
                <a:cubicBezTo>
                  <a:pt x="134958" y="202814"/>
                  <a:pt x="141436" y="206780"/>
                  <a:pt x="181383" y="206059"/>
                </a:cubicBezTo>
                <a:cubicBezTo>
                  <a:pt x="181383" y="206059"/>
                  <a:pt x="189661" y="205699"/>
                  <a:pt x="195779" y="211467"/>
                </a:cubicBezTo>
                <a:cubicBezTo>
                  <a:pt x="196858" y="212549"/>
                  <a:pt x="197578" y="213631"/>
                  <a:pt x="198298" y="215073"/>
                </a:cubicBezTo>
                <a:cubicBezTo>
                  <a:pt x="211614" y="211107"/>
                  <a:pt x="223490" y="206420"/>
                  <a:pt x="233207" y="202093"/>
                </a:cubicBezTo>
                <a:cubicBezTo>
                  <a:pt x="237885" y="199930"/>
                  <a:pt x="242204" y="198127"/>
                  <a:pt x="245803" y="196685"/>
                </a:cubicBezTo>
                <a:cubicBezTo>
                  <a:pt x="241484" y="188753"/>
                  <a:pt x="238965" y="180100"/>
                  <a:pt x="239325" y="171447"/>
                </a:cubicBezTo>
                <a:cubicBezTo>
                  <a:pt x="240045" y="100782"/>
                  <a:pt x="195059" y="68333"/>
                  <a:pt x="183542" y="61123"/>
                </a:cubicBezTo>
                <a:cubicBezTo>
                  <a:pt x="176705" y="66891"/>
                  <a:pt x="165908" y="70136"/>
                  <a:pt x="154032" y="70136"/>
                </a:cubicBezTo>
                <a:cubicBezTo>
                  <a:pt x="142515" y="70136"/>
                  <a:pt x="131719" y="66891"/>
                  <a:pt x="124881" y="61123"/>
                </a:cubicBezTo>
                <a:close/>
                <a:moveTo>
                  <a:pt x="119483" y="8844"/>
                </a:moveTo>
                <a:cubicBezTo>
                  <a:pt x="117683" y="8123"/>
                  <a:pt x="116244" y="9205"/>
                  <a:pt x="115884" y="9926"/>
                </a:cubicBezTo>
                <a:cubicBezTo>
                  <a:pt x="114444" y="11368"/>
                  <a:pt x="113365" y="13531"/>
                  <a:pt x="114444" y="16416"/>
                </a:cubicBezTo>
                <a:lnTo>
                  <a:pt x="128840" y="53551"/>
                </a:lnTo>
                <a:cubicBezTo>
                  <a:pt x="131719" y="56075"/>
                  <a:pt x="135678" y="58238"/>
                  <a:pt x="140356" y="59680"/>
                </a:cubicBezTo>
                <a:lnTo>
                  <a:pt x="137117" y="35524"/>
                </a:lnTo>
                <a:cubicBezTo>
                  <a:pt x="136757" y="33001"/>
                  <a:pt x="138557" y="30837"/>
                  <a:pt x="140716" y="30477"/>
                </a:cubicBezTo>
                <a:cubicBezTo>
                  <a:pt x="142875" y="30116"/>
                  <a:pt x="145394" y="31919"/>
                  <a:pt x="145394" y="34443"/>
                </a:cubicBezTo>
                <a:lnTo>
                  <a:pt x="149353" y="61483"/>
                </a:lnTo>
                <a:cubicBezTo>
                  <a:pt x="150793" y="61483"/>
                  <a:pt x="152592" y="61844"/>
                  <a:pt x="154032" y="61844"/>
                </a:cubicBezTo>
                <a:cubicBezTo>
                  <a:pt x="155831" y="61844"/>
                  <a:pt x="157271" y="61483"/>
                  <a:pt x="159070" y="61483"/>
                </a:cubicBezTo>
                <a:lnTo>
                  <a:pt x="162669" y="34443"/>
                </a:lnTo>
                <a:cubicBezTo>
                  <a:pt x="163029" y="31919"/>
                  <a:pt x="165188" y="30116"/>
                  <a:pt x="167707" y="30477"/>
                </a:cubicBezTo>
                <a:cubicBezTo>
                  <a:pt x="169867" y="30837"/>
                  <a:pt x="171666" y="33001"/>
                  <a:pt x="171306" y="35524"/>
                </a:cubicBezTo>
                <a:lnTo>
                  <a:pt x="168067" y="59680"/>
                </a:lnTo>
                <a:cubicBezTo>
                  <a:pt x="172746" y="58238"/>
                  <a:pt x="176705" y="56075"/>
                  <a:pt x="179224" y="53551"/>
                </a:cubicBezTo>
                <a:lnTo>
                  <a:pt x="193619" y="16416"/>
                </a:lnTo>
                <a:cubicBezTo>
                  <a:pt x="194699" y="13531"/>
                  <a:pt x="193979" y="11368"/>
                  <a:pt x="192540" y="9926"/>
                </a:cubicBezTo>
                <a:cubicBezTo>
                  <a:pt x="192180" y="9205"/>
                  <a:pt x="190740" y="8123"/>
                  <a:pt x="188581" y="8844"/>
                </a:cubicBezTo>
                <a:lnTo>
                  <a:pt x="168067" y="15695"/>
                </a:lnTo>
                <a:cubicBezTo>
                  <a:pt x="159070" y="18939"/>
                  <a:pt x="149353" y="18939"/>
                  <a:pt x="140356" y="15695"/>
                </a:cubicBezTo>
                <a:lnTo>
                  <a:pt x="119483" y="8844"/>
                </a:lnTo>
                <a:close/>
                <a:moveTo>
                  <a:pt x="122362" y="552"/>
                </a:moveTo>
                <a:lnTo>
                  <a:pt x="142875" y="7763"/>
                </a:lnTo>
                <a:cubicBezTo>
                  <a:pt x="150433" y="10287"/>
                  <a:pt x="157990" y="10287"/>
                  <a:pt x="165548" y="7763"/>
                </a:cubicBezTo>
                <a:lnTo>
                  <a:pt x="186062" y="552"/>
                </a:lnTo>
                <a:cubicBezTo>
                  <a:pt x="190380" y="-890"/>
                  <a:pt x="195419" y="552"/>
                  <a:pt x="199018" y="4157"/>
                </a:cubicBezTo>
                <a:cubicBezTo>
                  <a:pt x="202616" y="8123"/>
                  <a:pt x="204056" y="14252"/>
                  <a:pt x="201897" y="19300"/>
                </a:cubicBezTo>
                <a:lnTo>
                  <a:pt x="188221" y="53912"/>
                </a:lnTo>
                <a:cubicBezTo>
                  <a:pt x="201537" y="62204"/>
                  <a:pt x="248682" y="97537"/>
                  <a:pt x="247962" y="171447"/>
                </a:cubicBezTo>
                <a:cubicBezTo>
                  <a:pt x="247962" y="179379"/>
                  <a:pt x="250121" y="187311"/>
                  <a:pt x="254440" y="194522"/>
                </a:cubicBezTo>
                <a:cubicBezTo>
                  <a:pt x="257679" y="194161"/>
                  <a:pt x="260198" y="194522"/>
                  <a:pt x="262717" y="196325"/>
                </a:cubicBezTo>
                <a:cubicBezTo>
                  <a:pt x="267036" y="199930"/>
                  <a:pt x="268116" y="203896"/>
                  <a:pt x="268476" y="206780"/>
                </a:cubicBezTo>
                <a:cubicBezTo>
                  <a:pt x="268476" y="207862"/>
                  <a:pt x="268116" y="208944"/>
                  <a:pt x="267756" y="210025"/>
                </a:cubicBezTo>
                <a:cubicBezTo>
                  <a:pt x="273154" y="208944"/>
                  <a:pt x="276753" y="208944"/>
                  <a:pt x="279992" y="211828"/>
                </a:cubicBezTo>
                <a:cubicBezTo>
                  <a:pt x="284671" y="215794"/>
                  <a:pt x="285390" y="220120"/>
                  <a:pt x="285390" y="223005"/>
                </a:cubicBezTo>
                <a:cubicBezTo>
                  <a:pt x="285030" y="231658"/>
                  <a:pt x="275673" y="238147"/>
                  <a:pt x="274954" y="238868"/>
                </a:cubicBezTo>
                <a:cubicBezTo>
                  <a:pt x="228528" y="275643"/>
                  <a:pt x="174545" y="285738"/>
                  <a:pt x="129919" y="285738"/>
                </a:cubicBezTo>
                <a:cubicBezTo>
                  <a:pt x="82414" y="285738"/>
                  <a:pt x="45346" y="274201"/>
                  <a:pt x="39948" y="272398"/>
                </a:cubicBezTo>
                <a:lnTo>
                  <a:pt x="4318" y="272398"/>
                </a:lnTo>
                <a:cubicBezTo>
                  <a:pt x="1799" y="272398"/>
                  <a:pt x="0" y="270596"/>
                  <a:pt x="0" y="268072"/>
                </a:cubicBezTo>
                <a:lnTo>
                  <a:pt x="0" y="190195"/>
                </a:lnTo>
                <a:cubicBezTo>
                  <a:pt x="0" y="187672"/>
                  <a:pt x="1799" y="185869"/>
                  <a:pt x="4318" y="185869"/>
                </a:cubicBezTo>
                <a:lnTo>
                  <a:pt x="40667" y="185869"/>
                </a:lnTo>
                <a:cubicBezTo>
                  <a:pt x="46786" y="185869"/>
                  <a:pt x="52544" y="185869"/>
                  <a:pt x="57942" y="185869"/>
                </a:cubicBezTo>
                <a:cubicBezTo>
                  <a:pt x="59382" y="181182"/>
                  <a:pt x="60461" y="176495"/>
                  <a:pt x="60461" y="171447"/>
                </a:cubicBezTo>
                <a:cubicBezTo>
                  <a:pt x="59382" y="97537"/>
                  <a:pt x="106887" y="62204"/>
                  <a:pt x="119843" y="53912"/>
                </a:cubicBezTo>
                <a:lnTo>
                  <a:pt x="106527" y="19300"/>
                </a:lnTo>
                <a:cubicBezTo>
                  <a:pt x="104367" y="14252"/>
                  <a:pt x="105807" y="8123"/>
                  <a:pt x="109406" y="4157"/>
                </a:cubicBezTo>
                <a:cubicBezTo>
                  <a:pt x="112645" y="552"/>
                  <a:pt x="117683" y="-890"/>
                  <a:pt x="122362" y="552"/>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8" name="Freeform 986">
            <a:extLst>
              <a:ext uri="{FF2B5EF4-FFF2-40B4-BE49-F238E27FC236}">
                <a16:creationId xmlns:a16="http://schemas.microsoft.com/office/drawing/2014/main" id="{8B496061-6F78-6249-ADB3-352DD00E3415}"/>
              </a:ext>
            </a:extLst>
          </p:cNvPr>
          <p:cNvSpPr>
            <a:spLocks noChangeAspect="1" noChangeArrowheads="1"/>
          </p:cNvSpPr>
          <p:nvPr/>
        </p:nvSpPr>
        <p:spPr bwMode="auto">
          <a:xfrm>
            <a:off x="6222502" y="1664091"/>
            <a:ext cx="559293" cy="559293"/>
          </a:xfrm>
          <a:custGeom>
            <a:avLst/>
            <a:gdLst>
              <a:gd name="T0" fmla="*/ 46297 w 285390"/>
              <a:gd name="T1" fmla="*/ 240173 h 285390"/>
              <a:gd name="T2" fmla="*/ 108588 w 285390"/>
              <a:gd name="T3" fmla="*/ 237734 h 285390"/>
              <a:gd name="T4" fmla="*/ 68154 w 285390"/>
              <a:gd name="T5" fmla="*/ 246924 h 285390"/>
              <a:gd name="T6" fmla="*/ 68169 w 285390"/>
              <a:gd name="T7" fmla="*/ 209014 h 285390"/>
              <a:gd name="T8" fmla="*/ 126123 w 285390"/>
              <a:gd name="T9" fmla="*/ 218205 h 285390"/>
              <a:gd name="T10" fmla="*/ 68169 w 285390"/>
              <a:gd name="T11" fmla="*/ 209014 h 285390"/>
              <a:gd name="T12" fmla="*/ 49098 w 285390"/>
              <a:gd name="T13" fmla="*/ 213609 h 285390"/>
              <a:gd name="T14" fmla="*/ 28719 w 285390"/>
              <a:gd name="T15" fmla="*/ 213609 h 285390"/>
              <a:gd name="T16" fmla="*/ 254566 w 285390"/>
              <a:gd name="T17" fmla="*/ 206242 h 285390"/>
              <a:gd name="T18" fmla="*/ 219688 w 285390"/>
              <a:gd name="T19" fmla="*/ 235834 h 285390"/>
              <a:gd name="T20" fmla="*/ 161081 w 285390"/>
              <a:gd name="T21" fmla="*/ 261819 h 285390"/>
              <a:gd name="T22" fmla="*/ 154968 w 285390"/>
              <a:gd name="T23" fmla="*/ 255684 h 285390"/>
              <a:gd name="T24" fmla="*/ 212497 w 285390"/>
              <a:gd name="T25" fmla="*/ 229699 h 285390"/>
              <a:gd name="T26" fmla="*/ 249173 w 285390"/>
              <a:gd name="T27" fmla="*/ 202993 h 285390"/>
              <a:gd name="T28" fmla="*/ 112921 w 285390"/>
              <a:gd name="T29" fmla="*/ 185273 h 285390"/>
              <a:gd name="T30" fmla="*/ 63820 w 285390"/>
              <a:gd name="T31" fmla="*/ 185273 h 285390"/>
              <a:gd name="T32" fmla="*/ 44729 w 285390"/>
              <a:gd name="T33" fmla="*/ 180295 h 285390"/>
              <a:gd name="T34" fmla="*/ 33087 w 285390"/>
              <a:gd name="T35" fmla="*/ 189485 h 285390"/>
              <a:gd name="T36" fmla="*/ 227958 w 285390"/>
              <a:gd name="T37" fmla="*/ 170722 h 285390"/>
              <a:gd name="T38" fmla="*/ 249531 w 285390"/>
              <a:gd name="T39" fmla="*/ 184713 h 285390"/>
              <a:gd name="T40" fmla="*/ 195958 w 285390"/>
              <a:gd name="T41" fmla="*/ 206069 h 285390"/>
              <a:gd name="T42" fmla="*/ 157845 w 285390"/>
              <a:gd name="T43" fmla="*/ 213433 h 285390"/>
              <a:gd name="T44" fmla="*/ 178699 w 285390"/>
              <a:gd name="T45" fmla="*/ 186554 h 285390"/>
              <a:gd name="T46" fmla="*/ 224363 w 285390"/>
              <a:gd name="T47" fmla="*/ 171826 h 285390"/>
              <a:gd name="T48" fmla="*/ 126123 w 285390"/>
              <a:gd name="T49" fmla="*/ 149979 h 285390"/>
              <a:gd name="T50" fmla="*/ 68169 w 285390"/>
              <a:gd name="T51" fmla="*/ 159185 h 285390"/>
              <a:gd name="T52" fmla="*/ 33087 w 285390"/>
              <a:gd name="T53" fmla="*/ 149979 h 285390"/>
              <a:gd name="T54" fmla="*/ 44729 w 285390"/>
              <a:gd name="T55" fmla="*/ 159185 h 285390"/>
              <a:gd name="T56" fmla="*/ 33087 w 285390"/>
              <a:gd name="T57" fmla="*/ 149979 h 285390"/>
              <a:gd name="T58" fmla="*/ 128881 w 285390"/>
              <a:gd name="T59" fmla="*/ 127451 h 285390"/>
              <a:gd name="T60" fmla="*/ 86158 w 285390"/>
              <a:gd name="T61" fmla="*/ 127451 h 285390"/>
              <a:gd name="T62" fmla="*/ 67170 w 285390"/>
              <a:gd name="T63" fmla="*/ 122856 h 285390"/>
              <a:gd name="T64" fmla="*/ 32992 w 285390"/>
              <a:gd name="T65" fmla="*/ 132046 h 285390"/>
              <a:gd name="T66" fmla="*/ 206400 w 285390"/>
              <a:gd name="T67" fmla="*/ 118389 h 285390"/>
              <a:gd name="T68" fmla="*/ 245870 w 285390"/>
              <a:gd name="T69" fmla="*/ 118389 h 285390"/>
              <a:gd name="T70" fmla="*/ 126123 w 285390"/>
              <a:gd name="T71" fmla="*/ 92540 h 285390"/>
              <a:gd name="T72" fmla="*/ 68169 w 285390"/>
              <a:gd name="T73" fmla="*/ 101731 h 285390"/>
              <a:gd name="T74" fmla="*/ 33087 w 285390"/>
              <a:gd name="T75" fmla="*/ 92540 h 285390"/>
              <a:gd name="T76" fmla="*/ 44729 w 285390"/>
              <a:gd name="T77" fmla="*/ 101731 h 285390"/>
              <a:gd name="T78" fmla="*/ 33087 w 285390"/>
              <a:gd name="T79" fmla="*/ 92540 h 285390"/>
              <a:gd name="T80" fmla="*/ 245870 w 285390"/>
              <a:gd name="T81" fmla="*/ 109772 h 285390"/>
              <a:gd name="T82" fmla="*/ 162223 w 285390"/>
              <a:gd name="T83" fmla="*/ 114080 h 285390"/>
              <a:gd name="T84" fmla="*/ 199520 w 285390"/>
              <a:gd name="T85" fmla="*/ 72436 h 285390"/>
              <a:gd name="T86" fmla="*/ 204227 w 285390"/>
              <a:gd name="T87" fmla="*/ 163981 h 285390"/>
              <a:gd name="T88" fmla="*/ 68169 w 285390"/>
              <a:gd name="T89" fmla="*/ 63820 h 285390"/>
              <a:gd name="T90" fmla="*/ 126123 w 285390"/>
              <a:gd name="T91" fmla="*/ 73012 h 285390"/>
              <a:gd name="T92" fmla="*/ 68169 w 285390"/>
              <a:gd name="T93" fmla="*/ 63820 h 285390"/>
              <a:gd name="T94" fmla="*/ 49098 w 285390"/>
              <a:gd name="T95" fmla="*/ 68416 h 285390"/>
              <a:gd name="T96" fmla="*/ 28719 w 285390"/>
              <a:gd name="T97" fmla="*/ 68416 h 285390"/>
              <a:gd name="T98" fmla="*/ 213853 w 285390"/>
              <a:gd name="T99" fmla="*/ 35101 h 285390"/>
              <a:gd name="T100" fmla="*/ 168708 w 285390"/>
              <a:gd name="T101" fmla="*/ 44293 h 285390"/>
              <a:gd name="T102" fmla="*/ 72920 w 285390"/>
              <a:gd name="T103" fmla="*/ 35101 h 285390"/>
              <a:gd name="T104" fmla="*/ 143352 w 285390"/>
              <a:gd name="T105" fmla="*/ 44293 h 285390"/>
              <a:gd name="T106" fmla="*/ 72920 w 285390"/>
              <a:gd name="T107" fmla="*/ 35101 h 285390"/>
              <a:gd name="T108" fmla="*/ 50640 w 285390"/>
              <a:gd name="T109" fmla="*/ 231853 h 285390"/>
              <a:gd name="T110" fmla="*/ 278152 w 285390"/>
              <a:gd name="T111" fmla="*/ 278152 h 285390"/>
              <a:gd name="T112" fmla="*/ 4338 w 285390"/>
              <a:gd name="T113" fmla="*/ 0 h 285390"/>
              <a:gd name="T114" fmla="*/ 286832 w 285390"/>
              <a:gd name="T115" fmla="*/ 282493 h 285390"/>
              <a:gd name="T116" fmla="*/ 47384 w 285390"/>
              <a:gd name="T117" fmla="*/ 285387 h 285390"/>
              <a:gd name="T118" fmla="*/ 0 w 285390"/>
              <a:gd name="T119" fmla="*/ 4702 h 2853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5390" h="285390">
                <a:moveTo>
                  <a:pt x="14755" y="238965"/>
                </a:moveTo>
                <a:lnTo>
                  <a:pt x="46065" y="270635"/>
                </a:lnTo>
                <a:lnTo>
                  <a:pt x="46065" y="238965"/>
                </a:lnTo>
                <a:lnTo>
                  <a:pt x="14755" y="238965"/>
                </a:lnTo>
                <a:close/>
                <a:moveTo>
                  <a:pt x="67810" y="236538"/>
                </a:moveTo>
                <a:lnTo>
                  <a:pt x="108042" y="236538"/>
                </a:lnTo>
                <a:cubicBezTo>
                  <a:pt x="110556" y="236538"/>
                  <a:pt x="112353" y="238443"/>
                  <a:pt x="112353" y="240729"/>
                </a:cubicBezTo>
                <a:cubicBezTo>
                  <a:pt x="112353" y="243777"/>
                  <a:pt x="110556" y="245682"/>
                  <a:pt x="108042" y="245682"/>
                </a:cubicBezTo>
                <a:lnTo>
                  <a:pt x="67810" y="245682"/>
                </a:lnTo>
                <a:cubicBezTo>
                  <a:pt x="65296" y="245682"/>
                  <a:pt x="63500" y="243777"/>
                  <a:pt x="63500" y="240729"/>
                </a:cubicBezTo>
                <a:cubicBezTo>
                  <a:pt x="63500" y="238443"/>
                  <a:pt x="65296" y="236538"/>
                  <a:pt x="67810" y="236538"/>
                </a:cubicBezTo>
                <a:close/>
                <a:moveTo>
                  <a:pt x="67825" y="207963"/>
                </a:moveTo>
                <a:lnTo>
                  <a:pt x="125489" y="207963"/>
                </a:lnTo>
                <a:cubicBezTo>
                  <a:pt x="128012" y="207963"/>
                  <a:pt x="129814" y="210249"/>
                  <a:pt x="129814" y="212535"/>
                </a:cubicBezTo>
                <a:cubicBezTo>
                  <a:pt x="129814" y="215202"/>
                  <a:pt x="128012" y="217107"/>
                  <a:pt x="125489" y="217107"/>
                </a:cubicBezTo>
                <a:lnTo>
                  <a:pt x="67825" y="217107"/>
                </a:lnTo>
                <a:cubicBezTo>
                  <a:pt x="65302" y="217107"/>
                  <a:pt x="63500" y="215202"/>
                  <a:pt x="63500" y="212535"/>
                </a:cubicBezTo>
                <a:cubicBezTo>
                  <a:pt x="63500" y="210249"/>
                  <a:pt x="65302" y="207963"/>
                  <a:pt x="67825" y="207963"/>
                </a:cubicBezTo>
                <a:close/>
                <a:moveTo>
                  <a:pt x="32919" y="207963"/>
                </a:moveTo>
                <a:lnTo>
                  <a:pt x="44505" y="207963"/>
                </a:lnTo>
                <a:cubicBezTo>
                  <a:pt x="47039" y="207963"/>
                  <a:pt x="48850" y="210249"/>
                  <a:pt x="48850" y="212535"/>
                </a:cubicBezTo>
                <a:cubicBezTo>
                  <a:pt x="48850" y="215202"/>
                  <a:pt x="47039" y="217107"/>
                  <a:pt x="44505" y="217107"/>
                </a:cubicBezTo>
                <a:lnTo>
                  <a:pt x="32919" y="217107"/>
                </a:lnTo>
                <a:cubicBezTo>
                  <a:pt x="30385" y="217107"/>
                  <a:pt x="28575" y="215202"/>
                  <a:pt x="28575" y="212535"/>
                </a:cubicBezTo>
                <a:cubicBezTo>
                  <a:pt x="28575" y="210249"/>
                  <a:pt x="30385" y="207963"/>
                  <a:pt x="32919" y="207963"/>
                </a:cubicBezTo>
                <a:close/>
                <a:moveTo>
                  <a:pt x="247919" y="201972"/>
                </a:moveTo>
                <a:cubicBezTo>
                  <a:pt x="250065" y="201613"/>
                  <a:pt x="252569" y="203049"/>
                  <a:pt x="253285" y="205204"/>
                </a:cubicBezTo>
                <a:cubicBezTo>
                  <a:pt x="253642" y="207717"/>
                  <a:pt x="252212" y="210231"/>
                  <a:pt x="249707" y="210590"/>
                </a:cubicBezTo>
                <a:lnTo>
                  <a:pt x="223592" y="216335"/>
                </a:lnTo>
                <a:lnTo>
                  <a:pt x="218583" y="234648"/>
                </a:lnTo>
                <a:cubicBezTo>
                  <a:pt x="218226" y="237162"/>
                  <a:pt x="216079" y="238239"/>
                  <a:pt x="213575" y="237880"/>
                </a:cubicBezTo>
                <a:lnTo>
                  <a:pt x="187459" y="232135"/>
                </a:lnTo>
                <a:lnTo>
                  <a:pt x="160271" y="260502"/>
                </a:lnTo>
                <a:cubicBezTo>
                  <a:pt x="159555" y="261220"/>
                  <a:pt x="158482" y="261579"/>
                  <a:pt x="157051" y="261579"/>
                </a:cubicBezTo>
                <a:cubicBezTo>
                  <a:pt x="155978" y="261579"/>
                  <a:pt x="154904" y="261220"/>
                  <a:pt x="154189" y="260502"/>
                </a:cubicBezTo>
                <a:cubicBezTo>
                  <a:pt x="152400" y="259066"/>
                  <a:pt x="152400" y="256193"/>
                  <a:pt x="154189" y="254398"/>
                </a:cubicBezTo>
                <a:lnTo>
                  <a:pt x="183166" y="224235"/>
                </a:lnTo>
                <a:cubicBezTo>
                  <a:pt x="183882" y="223158"/>
                  <a:pt x="185313" y="222799"/>
                  <a:pt x="187102" y="222799"/>
                </a:cubicBezTo>
                <a:lnTo>
                  <a:pt x="211428" y="228544"/>
                </a:lnTo>
                <a:lnTo>
                  <a:pt x="216079" y="211667"/>
                </a:lnTo>
                <a:cubicBezTo>
                  <a:pt x="216437" y="210231"/>
                  <a:pt x="217868" y="208795"/>
                  <a:pt x="219299" y="208436"/>
                </a:cubicBezTo>
                <a:lnTo>
                  <a:pt x="247919" y="201972"/>
                </a:lnTo>
                <a:close/>
                <a:moveTo>
                  <a:pt x="67810" y="179388"/>
                </a:moveTo>
                <a:lnTo>
                  <a:pt x="108042" y="179388"/>
                </a:lnTo>
                <a:cubicBezTo>
                  <a:pt x="110556" y="179388"/>
                  <a:pt x="112353" y="181674"/>
                  <a:pt x="112353" y="184341"/>
                </a:cubicBezTo>
                <a:cubicBezTo>
                  <a:pt x="112353" y="186627"/>
                  <a:pt x="110556" y="188532"/>
                  <a:pt x="108042" y="188532"/>
                </a:cubicBezTo>
                <a:lnTo>
                  <a:pt x="67810" y="188532"/>
                </a:lnTo>
                <a:cubicBezTo>
                  <a:pt x="65296" y="188532"/>
                  <a:pt x="63500" y="186627"/>
                  <a:pt x="63500" y="184341"/>
                </a:cubicBezTo>
                <a:cubicBezTo>
                  <a:pt x="63500" y="181674"/>
                  <a:pt x="65296" y="179388"/>
                  <a:pt x="67810" y="179388"/>
                </a:cubicBezTo>
                <a:close/>
                <a:moveTo>
                  <a:pt x="32919" y="179388"/>
                </a:moveTo>
                <a:lnTo>
                  <a:pt x="44505" y="179388"/>
                </a:lnTo>
                <a:cubicBezTo>
                  <a:pt x="47039" y="179388"/>
                  <a:pt x="48850" y="181674"/>
                  <a:pt x="48850" y="184341"/>
                </a:cubicBezTo>
                <a:cubicBezTo>
                  <a:pt x="48850" y="186627"/>
                  <a:pt x="47039" y="188532"/>
                  <a:pt x="44505" y="188532"/>
                </a:cubicBezTo>
                <a:lnTo>
                  <a:pt x="32919" y="188532"/>
                </a:lnTo>
                <a:cubicBezTo>
                  <a:pt x="30385" y="188532"/>
                  <a:pt x="28575" y="186627"/>
                  <a:pt x="28575" y="184341"/>
                </a:cubicBezTo>
                <a:cubicBezTo>
                  <a:pt x="28575" y="181674"/>
                  <a:pt x="30385" y="179388"/>
                  <a:pt x="32919" y="179388"/>
                </a:cubicBezTo>
                <a:close/>
                <a:moveTo>
                  <a:pt x="226812" y="169863"/>
                </a:moveTo>
                <a:lnTo>
                  <a:pt x="249707" y="174992"/>
                </a:lnTo>
                <a:cubicBezTo>
                  <a:pt x="252212" y="175358"/>
                  <a:pt x="253642" y="177922"/>
                  <a:pt x="253285" y="180120"/>
                </a:cubicBezTo>
                <a:cubicBezTo>
                  <a:pt x="252569" y="182685"/>
                  <a:pt x="250065" y="184150"/>
                  <a:pt x="248276" y="183784"/>
                </a:cubicBezTo>
                <a:lnTo>
                  <a:pt x="227169" y="179021"/>
                </a:lnTo>
                <a:lnTo>
                  <a:pt x="200338" y="204666"/>
                </a:lnTo>
                <a:cubicBezTo>
                  <a:pt x="198907" y="206131"/>
                  <a:pt x="196761" y="206131"/>
                  <a:pt x="194972" y="205032"/>
                </a:cubicBezTo>
                <a:lnTo>
                  <a:pt x="180304" y="194408"/>
                </a:lnTo>
                <a:lnTo>
                  <a:pt x="159913" y="211626"/>
                </a:lnTo>
                <a:cubicBezTo>
                  <a:pt x="158840" y="211992"/>
                  <a:pt x="158124" y="212359"/>
                  <a:pt x="157051" y="212359"/>
                </a:cubicBezTo>
                <a:cubicBezTo>
                  <a:pt x="155978" y="212359"/>
                  <a:pt x="154904" y="211992"/>
                  <a:pt x="153831" y="210893"/>
                </a:cubicBezTo>
                <a:cubicBezTo>
                  <a:pt x="152400" y="208695"/>
                  <a:pt x="152758" y="206131"/>
                  <a:pt x="154547" y="204666"/>
                </a:cubicBezTo>
                <a:lnTo>
                  <a:pt x="177800" y="185616"/>
                </a:lnTo>
                <a:cubicBezTo>
                  <a:pt x="179231" y="184517"/>
                  <a:pt x="181378" y="184150"/>
                  <a:pt x="182809" y="185616"/>
                </a:cubicBezTo>
                <a:lnTo>
                  <a:pt x="197119" y="195873"/>
                </a:lnTo>
                <a:lnTo>
                  <a:pt x="223234" y="170962"/>
                </a:lnTo>
                <a:cubicBezTo>
                  <a:pt x="224307" y="169863"/>
                  <a:pt x="225738" y="169863"/>
                  <a:pt x="226812" y="169863"/>
                </a:cubicBezTo>
                <a:close/>
                <a:moveTo>
                  <a:pt x="67825" y="149225"/>
                </a:moveTo>
                <a:lnTo>
                  <a:pt x="125489" y="149225"/>
                </a:lnTo>
                <a:cubicBezTo>
                  <a:pt x="128012" y="149225"/>
                  <a:pt x="129814" y="151423"/>
                  <a:pt x="129814" y="153621"/>
                </a:cubicBezTo>
                <a:cubicBezTo>
                  <a:pt x="129814" y="156185"/>
                  <a:pt x="128012" y="158384"/>
                  <a:pt x="125489" y="158384"/>
                </a:cubicBezTo>
                <a:lnTo>
                  <a:pt x="67825" y="158384"/>
                </a:lnTo>
                <a:cubicBezTo>
                  <a:pt x="65302" y="158384"/>
                  <a:pt x="63500" y="156185"/>
                  <a:pt x="63500" y="153621"/>
                </a:cubicBezTo>
                <a:cubicBezTo>
                  <a:pt x="63500" y="151423"/>
                  <a:pt x="65302" y="149225"/>
                  <a:pt x="67825" y="149225"/>
                </a:cubicBezTo>
                <a:close/>
                <a:moveTo>
                  <a:pt x="32919" y="149225"/>
                </a:moveTo>
                <a:lnTo>
                  <a:pt x="44505" y="149225"/>
                </a:lnTo>
                <a:cubicBezTo>
                  <a:pt x="47039" y="149225"/>
                  <a:pt x="48850" y="151423"/>
                  <a:pt x="48850" y="153621"/>
                </a:cubicBezTo>
                <a:cubicBezTo>
                  <a:pt x="48850" y="156185"/>
                  <a:pt x="47039" y="158384"/>
                  <a:pt x="44505" y="158384"/>
                </a:cubicBezTo>
                <a:lnTo>
                  <a:pt x="32919" y="158384"/>
                </a:lnTo>
                <a:cubicBezTo>
                  <a:pt x="30385" y="158384"/>
                  <a:pt x="28575" y="156185"/>
                  <a:pt x="28575" y="153621"/>
                </a:cubicBezTo>
                <a:cubicBezTo>
                  <a:pt x="28575" y="151423"/>
                  <a:pt x="30385" y="149225"/>
                  <a:pt x="32919" y="149225"/>
                </a:cubicBezTo>
                <a:close/>
                <a:moveTo>
                  <a:pt x="89976" y="122238"/>
                </a:moveTo>
                <a:lnTo>
                  <a:pt x="123982" y="122238"/>
                </a:lnTo>
                <a:cubicBezTo>
                  <a:pt x="126461" y="122238"/>
                  <a:pt x="128233" y="124143"/>
                  <a:pt x="128233" y="126810"/>
                </a:cubicBezTo>
                <a:cubicBezTo>
                  <a:pt x="128233" y="129477"/>
                  <a:pt x="126461" y="131382"/>
                  <a:pt x="123982" y="131382"/>
                </a:cubicBezTo>
                <a:lnTo>
                  <a:pt x="89976" y="131382"/>
                </a:lnTo>
                <a:cubicBezTo>
                  <a:pt x="87850" y="131382"/>
                  <a:pt x="85725" y="129477"/>
                  <a:pt x="85725" y="126810"/>
                </a:cubicBezTo>
                <a:cubicBezTo>
                  <a:pt x="85725" y="124143"/>
                  <a:pt x="87850" y="122238"/>
                  <a:pt x="89976" y="122238"/>
                </a:cubicBezTo>
                <a:close/>
                <a:moveTo>
                  <a:pt x="32826" y="122238"/>
                </a:moveTo>
                <a:lnTo>
                  <a:pt x="66832" y="122238"/>
                </a:lnTo>
                <a:cubicBezTo>
                  <a:pt x="69311" y="122238"/>
                  <a:pt x="71083" y="124143"/>
                  <a:pt x="71083" y="126810"/>
                </a:cubicBezTo>
                <a:cubicBezTo>
                  <a:pt x="71083" y="129477"/>
                  <a:pt x="69311" y="131382"/>
                  <a:pt x="66832" y="131382"/>
                </a:cubicBezTo>
                <a:lnTo>
                  <a:pt x="32826" y="131382"/>
                </a:lnTo>
                <a:cubicBezTo>
                  <a:pt x="30346" y="131382"/>
                  <a:pt x="28575" y="129477"/>
                  <a:pt x="28575" y="126810"/>
                </a:cubicBezTo>
                <a:cubicBezTo>
                  <a:pt x="28575" y="124143"/>
                  <a:pt x="30346" y="122238"/>
                  <a:pt x="32826" y="122238"/>
                </a:cubicBezTo>
                <a:close/>
                <a:moveTo>
                  <a:pt x="205362" y="117793"/>
                </a:moveTo>
                <a:lnTo>
                  <a:pt x="180863" y="148154"/>
                </a:lnTo>
                <a:cubicBezTo>
                  <a:pt x="186987" y="152083"/>
                  <a:pt x="194914" y="154583"/>
                  <a:pt x="203200" y="154583"/>
                </a:cubicBezTo>
                <a:cubicBezTo>
                  <a:pt x="224817" y="154583"/>
                  <a:pt x="242471" y="138510"/>
                  <a:pt x="244633" y="117793"/>
                </a:cubicBezTo>
                <a:lnTo>
                  <a:pt x="205362" y="117793"/>
                </a:lnTo>
                <a:close/>
                <a:moveTo>
                  <a:pt x="67825" y="92075"/>
                </a:moveTo>
                <a:lnTo>
                  <a:pt x="125489" y="92075"/>
                </a:lnTo>
                <a:cubicBezTo>
                  <a:pt x="128012" y="92075"/>
                  <a:pt x="129814" y="93980"/>
                  <a:pt x="129814" y="96647"/>
                </a:cubicBezTo>
                <a:cubicBezTo>
                  <a:pt x="129814" y="99314"/>
                  <a:pt x="128012" y="101219"/>
                  <a:pt x="125489" y="101219"/>
                </a:cubicBezTo>
                <a:lnTo>
                  <a:pt x="67825" y="101219"/>
                </a:lnTo>
                <a:cubicBezTo>
                  <a:pt x="65302" y="101219"/>
                  <a:pt x="63500" y="99314"/>
                  <a:pt x="63500" y="96647"/>
                </a:cubicBezTo>
                <a:cubicBezTo>
                  <a:pt x="63500" y="93980"/>
                  <a:pt x="65302" y="92075"/>
                  <a:pt x="67825" y="92075"/>
                </a:cubicBezTo>
                <a:close/>
                <a:moveTo>
                  <a:pt x="32919" y="92075"/>
                </a:moveTo>
                <a:lnTo>
                  <a:pt x="44505" y="92075"/>
                </a:lnTo>
                <a:cubicBezTo>
                  <a:pt x="47039" y="92075"/>
                  <a:pt x="48850" y="93980"/>
                  <a:pt x="48850" y="96647"/>
                </a:cubicBezTo>
                <a:cubicBezTo>
                  <a:pt x="48850" y="99314"/>
                  <a:pt x="47039" y="101219"/>
                  <a:pt x="44505" y="101219"/>
                </a:cubicBezTo>
                <a:lnTo>
                  <a:pt x="32919" y="101219"/>
                </a:lnTo>
                <a:cubicBezTo>
                  <a:pt x="30385" y="101219"/>
                  <a:pt x="28575" y="99314"/>
                  <a:pt x="28575" y="96647"/>
                </a:cubicBezTo>
                <a:cubicBezTo>
                  <a:pt x="28575" y="93980"/>
                  <a:pt x="30385" y="92075"/>
                  <a:pt x="32919" y="92075"/>
                </a:cubicBezTo>
                <a:close/>
                <a:moveTo>
                  <a:pt x="207524" y="72072"/>
                </a:moveTo>
                <a:lnTo>
                  <a:pt x="207524" y="109220"/>
                </a:lnTo>
                <a:lnTo>
                  <a:pt x="244633" y="109220"/>
                </a:lnTo>
                <a:cubicBezTo>
                  <a:pt x="242831" y="89932"/>
                  <a:pt x="226979" y="74216"/>
                  <a:pt x="207524" y="72072"/>
                </a:cubicBezTo>
                <a:close/>
                <a:moveTo>
                  <a:pt x="198517" y="72072"/>
                </a:moveTo>
                <a:cubicBezTo>
                  <a:pt x="177620" y="74573"/>
                  <a:pt x="161407" y="92075"/>
                  <a:pt x="161407" y="113506"/>
                </a:cubicBezTo>
                <a:cubicBezTo>
                  <a:pt x="161407" y="124936"/>
                  <a:pt x="166091" y="135652"/>
                  <a:pt x="173657" y="143153"/>
                </a:cubicBezTo>
                <a:lnTo>
                  <a:pt x="198517" y="112078"/>
                </a:lnTo>
                <a:lnTo>
                  <a:pt x="198517" y="72072"/>
                </a:lnTo>
                <a:close/>
                <a:moveTo>
                  <a:pt x="203200" y="63500"/>
                </a:moveTo>
                <a:cubicBezTo>
                  <a:pt x="230942" y="63500"/>
                  <a:pt x="253640" y="86003"/>
                  <a:pt x="253640" y="113506"/>
                </a:cubicBezTo>
                <a:cubicBezTo>
                  <a:pt x="253640" y="141367"/>
                  <a:pt x="230942" y="163156"/>
                  <a:pt x="203200" y="163156"/>
                </a:cubicBezTo>
                <a:cubicBezTo>
                  <a:pt x="175098" y="163156"/>
                  <a:pt x="152400" y="141367"/>
                  <a:pt x="152400" y="113506"/>
                </a:cubicBezTo>
                <a:cubicBezTo>
                  <a:pt x="152400" y="86003"/>
                  <a:pt x="175098" y="63500"/>
                  <a:pt x="203200" y="63500"/>
                </a:cubicBezTo>
                <a:close/>
                <a:moveTo>
                  <a:pt x="67825" y="63500"/>
                </a:moveTo>
                <a:lnTo>
                  <a:pt x="125489" y="63500"/>
                </a:lnTo>
                <a:cubicBezTo>
                  <a:pt x="128012" y="63500"/>
                  <a:pt x="129814" y="65786"/>
                  <a:pt x="129814" y="68072"/>
                </a:cubicBezTo>
                <a:cubicBezTo>
                  <a:pt x="129814" y="70358"/>
                  <a:pt x="128012" y="72644"/>
                  <a:pt x="125489" y="72644"/>
                </a:cubicBezTo>
                <a:lnTo>
                  <a:pt x="67825" y="72644"/>
                </a:lnTo>
                <a:cubicBezTo>
                  <a:pt x="65302" y="72644"/>
                  <a:pt x="63500" y="70358"/>
                  <a:pt x="63500" y="68072"/>
                </a:cubicBezTo>
                <a:cubicBezTo>
                  <a:pt x="63500" y="65786"/>
                  <a:pt x="65302" y="63500"/>
                  <a:pt x="67825" y="63500"/>
                </a:cubicBezTo>
                <a:close/>
                <a:moveTo>
                  <a:pt x="32919" y="63500"/>
                </a:moveTo>
                <a:lnTo>
                  <a:pt x="44505" y="63500"/>
                </a:lnTo>
                <a:cubicBezTo>
                  <a:pt x="47039" y="63500"/>
                  <a:pt x="48850" y="65786"/>
                  <a:pt x="48850" y="68072"/>
                </a:cubicBezTo>
                <a:cubicBezTo>
                  <a:pt x="48850" y="70358"/>
                  <a:pt x="47039" y="72644"/>
                  <a:pt x="44505" y="72644"/>
                </a:cubicBezTo>
                <a:lnTo>
                  <a:pt x="32919" y="72644"/>
                </a:lnTo>
                <a:cubicBezTo>
                  <a:pt x="30385" y="72644"/>
                  <a:pt x="28575" y="70358"/>
                  <a:pt x="28575" y="68072"/>
                </a:cubicBezTo>
                <a:cubicBezTo>
                  <a:pt x="28575" y="65786"/>
                  <a:pt x="30385" y="63500"/>
                  <a:pt x="32919" y="63500"/>
                </a:cubicBezTo>
                <a:close/>
                <a:moveTo>
                  <a:pt x="167859" y="34925"/>
                </a:moveTo>
                <a:lnTo>
                  <a:pt x="212778" y="34925"/>
                </a:lnTo>
                <a:cubicBezTo>
                  <a:pt x="214952" y="34925"/>
                  <a:pt x="217125" y="36830"/>
                  <a:pt x="217125" y="39497"/>
                </a:cubicBezTo>
                <a:cubicBezTo>
                  <a:pt x="217125" y="41783"/>
                  <a:pt x="214952" y="44069"/>
                  <a:pt x="212778" y="44069"/>
                </a:cubicBezTo>
                <a:lnTo>
                  <a:pt x="167859" y="44069"/>
                </a:lnTo>
                <a:cubicBezTo>
                  <a:pt x="165323" y="44069"/>
                  <a:pt x="163512" y="41783"/>
                  <a:pt x="163512" y="39497"/>
                </a:cubicBezTo>
                <a:cubicBezTo>
                  <a:pt x="163512" y="36830"/>
                  <a:pt x="165323" y="34925"/>
                  <a:pt x="167859" y="34925"/>
                </a:cubicBezTo>
                <a:close/>
                <a:moveTo>
                  <a:pt x="72552" y="34925"/>
                </a:moveTo>
                <a:lnTo>
                  <a:pt x="142631" y="34925"/>
                </a:lnTo>
                <a:cubicBezTo>
                  <a:pt x="145491" y="34925"/>
                  <a:pt x="147279" y="36830"/>
                  <a:pt x="147279" y="39497"/>
                </a:cubicBezTo>
                <a:cubicBezTo>
                  <a:pt x="147279" y="41783"/>
                  <a:pt x="145491" y="44069"/>
                  <a:pt x="142631" y="44069"/>
                </a:cubicBezTo>
                <a:lnTo>
                  <a:pt x="72552" y="44069"/>
                </a:lnTo>
                <a:cubicBezTo>
                  <a:pt x="70049" y="44069"/>
                  <a:pt x="68262" y="41783"/>
                  <a:pt x="68262" y="39497"/>
                </a:cubicBezTo>
                <a:cubicBezTo>
                  <a:pt x="68262" y="36830"/>
                  <a:pt x="70049" y="34925"/>
                  <a:pt x="72552" y="34925"/>
                </a:cubicBezTo>
                <a:close/>
                <a:moveTo>
                  <a:pt x="8637" y="8637"/>
                </a:moveTo>
                <a:lnTo>
                  <a:pt x="8637" y="230687"/>
                </a:lnTo>
                <a:lnTo>
                  <a:pt x="50384" y="230687"/>
                </a:lnTo>
                <a:cubicBezTo>
                  <a:pt x="52903" y="230687"/>
                  <a:pt x="54703" y="232487"/>
                  <a:pt x="54703" y="235006"/>
                </a:cubicBezTo>
                <a:lnTo>
                  <a:pt x="54703" y="276753"/>
                </a:lnTo>
                <a:lnTo>
                  <a:pt x="276753" y="276753"/>
                </a:lnTo>
                <a:lnTo>
                  <a:pt x="276753" y="8637"/>
                </a:lnTo>
                <a:lnTo>
                  <a:pt x="8637" y="8637"/>
                </a:lnTo>
                <a:close/>
                <a:moveTo>
                  <a:pt x="4318" y="0"/>
                </a:moveTo>
                <a:lnTo>
                  <a:pt x="281072" y="0"/>
                </a:lnTo>
                <a:cubicBezTo>
                  <a:pt x="283231" y="0"/>
                  <a:pt x="285390" y="2159"/>
                  <a:pt x="285390" y="4678"/>
                </a:cubicBezTo>
                <a:lnTo>
                  <a:pt x="285390" y="281072"/>
                </a:lnTo>
                <a:cubicBezTo>
                  <a:pt x="285390" y="283591"/>
                  <a:pt x="283231" y="285390"/>
                  <a:pt x="281072" y="285390"/>
                </a:cubicBezTo>
                <a:lnTo>
                  <a:pt x="50384" y="285390"/>
                </a:lnTo>
                <a:cubicBezTo>
                  <a:pt x="49304" y="285390"/>
                  <a:pt x="48225" y="285030"/>
                  <a:pt x="47145" y="283951"/>
                </a:cubicBezTo>
                <a:lnTo>
                  <a:pt x="1079" y="237885"/>
                </a:lnTo>
                <a:cubicBezTo>
                  <a:pt x="360" y="237165"/>
                  <a:pt x="0" y="236086"/>
                  <a:pt x="0" y="235006"/>
                </a:cubicBezTo>
                <a:lnTo>
                  <a:pt x="0" y="4678"/>
                </a:lnTo>
                <a:cubicBezTo>
                  <a:pt x="0" y="2159"/>
                  <a:pt x="1799" y="0"/>
                  <a:pt x="4318"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9" name="Freeform 987">
            <a:extLst>
              <a:ext uri="{FF2B5EF4-FFF2-40B4-BE49-F238E27FC236}">
                <a16:creationId xmlns:a16="http://schemas.microsoft.com/office/drawing/2014/main" id="{7D949C1E-DCE3-2645-ABC7-8F0603E17A0E}"/>
              </a:ext>
            </a:extLst>
          </p:cNvPr>
          <p:cNvSpPr>
            <a:spLocks noChangeAspect="1" noChangeArrowheads="1"/>
          </p:cNvSpPr>
          <p:nvPr/>
        </p:nvSpPr>
        <p:spPr bwMode="auto">
          <a:xfrm>
            <a:off x="8335418" y="1664091"/>
            <a:ext cx="559293" cy="559293"/>
          </a:xfrm>
          <a:custGeom>
            <a:avLst/>
            <a:gdLst>
              <a:gd name="T0" fmla="*/ 255324 w 285390"/>
              <a:gd name="T1" fmla="*/ 278152 h 285390"/>
              <a:gd name="T2" fmla="*/ 256757 w 285390"/>
              <a:gd name="T3" fmla="*/ 137093 h 285390"/>
              <a:gd name="T4" fmla="*/ 263017 w 285390"/>
              <a:gd name="T5" fmla="*/ 143352 h 285390"/>
              <a:gd name="T6" fmla="*/ 255284 w 285390"/>
              <a:gd name="T7" fmla="*/ 140407 h 285390"/>
              <a:gd name="T8" fmla="*/ 264489 w 285390"/>
              <a:gd name="T9" fmla="*/ 119856 h 285390"/>
              <a:gd name="T10" fmla="*/ 259702 w 285390"/>
              <a:gd name="T11" fmla="*/ 114878 h 285390"/>
              <a:gd name="T12" fmla="*/ 170216 w 285390"/>
              <a:gd name="T13" fmla="*/ 202556 h 285390"/>
              <a:gd name="T14" fmla="*/ 139432 w 285390"/>
              <a:gd name="T15" fmla="*/ 204363 h 285390"/>
              <a:gd name="T16" fmla="*/ 135449 w 285390"/>
              <a:gd name="T17" fmla="*/ 223535 h 285390"/>
              <a:gd name="T18" fmla="*/ 190860 w 285390"/>
              <a:gd name="T19" fmla="*/ 255002 h 285390"/>
              <a:gd name="T20" fmla="*/ 245546 w 285390"/>
              <a:gd name="T21" fmla="*/ 161682 h 285390"/>
              <a:gd name="T22" fmla="*/ 234319 w 285390"/>
              <a:gd name="T23" fmla="*/ 160236 h 285390"/>
              <a:gd name="T24" fmla="*/ 214400 w 285390"/>
              <a:gd name="T25" fmla="*/ 156257 h 285390"/>
              <a:gd name="T26" fmla="*/ 190497 w 285390"/>
              <a:gd name="T27" fmla="*/ 155895 h 285390"/>
              <a:gd name="T28" fmla="*/ 178908 w 285390"/>
              <a:gd name="T29" fmla="*/ 95852 h 285390"/>
              <a:gd name="T30" fmla="*/ 259702 w 285390"/>
              <a:gd name="T31" fmla="*/ 103342 h 285390"/>
              <a:gd name="T32" fmla="*/ 23933 w 285390"/>
              <a:gd name="T33" fmla="*/ 84563 h 285390"/>
              <a:gd name="T34" fmla="*/ 23933 w 285390"/>
              <a:gd name="T35" fmla="*/ 133663 h 285390"/>
              <a:gd name="T36" fmla="*/ 23933 w 285390"/>
              <a:gd name="T37" fmla="*/ 84563 h 285390"/>
              <a:gd name="T38" fmla="*/ 264489 w 285390"/>
              <a:gd name="T39" fmla="*/ 76584 h 285390"/>
              <a:gd name="T40" fmla="*/ 256757 w 285390"/>
              <a:gd name="T41" fmla="*/ 79531 h 285390"/>
              <a:gd name="T42" fmla="*/ 125867 w 285390"/>
              <a:gd name="T43" fmla="*/ 46270 h 285390"/>
              <a:gd name="T44" fmla="*/ 143761 w 285390"/>
              <a:gd name="T45" fmla="*/ 65006 h 285390"/>
              <a:gd name="T46" fmla="*/ 125867 w 285390"/>
              <a:gd name="T47" fmla="*/ 62484 h 285390"/>
              <a:gd name="T48" fmla="*/ 144834 w 285390"/>
              <a:gd name="T49" fmla="*/ 98871 h 285390"/>
              <a:gd name="T50" fmla="*/ 125867 w 285390"/>
              <a:gd name="T51" fmla="*/ 124091 h 285390"/>
              <a:gd name="T52" fmla="*/ 107974 w 285390"/>
              <a:gd name="T53" fmla="*/ 105356 h 285390"/>
              <a:gd name="T54" fmla="*/ 125867 w 285390"/>
              <a:gd name="T55" fmla="*/ 108238 h 285390"/>
              <a:gd name="T56" fmla="*/ 106900 w 285390"/>
              <a:gd name="T57" fmla="*/ 71490 h 285390"/>
              <a:gd name="T58" fmla="*/ 125867 w 285390"/>
              <a:gd name="T59" fmla="*/ 46270 h 285390"/>
              <a:gd name="T60" fmla="*/ 74967 w 285390"/>
              <a:gd name="T61" fmla="*/ 129129 h 285390"/>
              <a:gd name="T62" fmla="*/ 161524 w 285390"/>
              <a:gd name="T63" fmla="*/ 102001 h 285390"/>
              <a:gd name="T64" fmla="*/ 169493 w 285390"/>
              <a:gd name="T65" fmla="*/ 35085 h 285390"/>
              <a:gd name="T66" fmla="*/ 49255 w 285390"/>
              <a:gd name="T67" fmla="*/ 208342 h 285390"/>
              <a:gd name="T68" fmla="*/ 161524 w 285390"/>
              <a:gd name="T69" fmla="*/ 197129 h 285390"/>
              <a:gd name="T70" fmla="*/ 66639 w 285390"/>
              <a:gd name="T71" fmla="*/ 129129 h 285390"/>
              <a:gd name="T72" fmla="*/ 169493 w 285390"/>
              <a:gd name="T73" fmla="*/ 26404 h 285390"/>
              <a:gd name="T74" fmla="*/ 196292 w 285390"/>
              <a:gd name="T75" fmla="*/ 102001 h 285390"/>
              <a:gd name="T76" fmla="*/ 224541 w 285390"/>
              <a:gd name="T77" fmla="*/ 143959 h 285390"/>
              <a:gd name="T78" fmla="*/ 264016 w 285390"/>
              <a:gd name="T79" fmla="*/ 170002 h 285390"/>
              <a:gd name="T80" fmla="*/ 278141 w 285390"/>
              <a:gd name="T81" fmla="*/ 190981 h 285390"/>
              <a:gd name="T82" fmla="*/ 49255 w 285390"/>
              <a:gd name="T83" fmla="*/ 8681 h 285390"/>
              <a:gd name="T84" fmla="*/ 8692 w 285390"/>
              <a:gd name="T85" fmla="*/ 190981 h 285390"/>
              <a:gd name="T86" fmla="*/ 40562 w 285390"/>
              <a:gd name="T87" fmla="*/ 8681 h 285390"/>
              <a:gd name="T88" fmla="*/ 260757 w 285390"/>
              <a:gd name="T89" fmla="*/ 0 h 285390"/>
              <a:gd name="T90" fmla="*/ 264379 w 285390"/>
              <a:gd name="T91" fmla="*/ 217023 h 285390"/>
              <a:gd name="T92" fmla="*/ 190860 w 285390"/>
              <a:gd name="T93" fmla="*/ 286832 h 285390"/>
              <a:gd name="T94" fmla="*/ 168406 w 285390"/>
              <a:gd name="T95" fmla="*/ 250663 h 285390"/>
              <a:gd name="T96" fmla="*/ 109373 w 285390"/>
              <a:gd name="T97" fmla="*/ 232938 h 285390"/>
              <a:gd name="T98" fmla="*/ 25712 w 285390"/>
              <a:gd name="T99" fmla="*/ 217023 h 285390"/>
              <a:gd name="T100" fmla="*/ 25712 w 285390"/>
              <a:gd name="T101" fmla="*/ 0 h 2853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390" h="285390">
                <a:moveTo>
                  <a:pt x="194224" y="262358"/>
                </a:moveTo>
                <a:lnTo>
                  <a:pt x="194224" y="276753"/>
                </a:lnTo>
                <a:lnTo>
                  <a:pt x="254040" y="276753"/>
                </a:lnTo>
                <a:lnTo>
                  <a:pt x="254040" y="262358"/>
                </a:lnTo>
                <a:lnTo>
                  <a:pt x="194224" y="262358"/>
                </a:lnTo>
                <a:close/>
                <a:moveTo>
                  <a:pt x="255466" y="136404"/>
                </a:moveTo>
                <a:cubicBezTo>
                  <a:pt x="257297" y="134938"/>
                  <a:pt x="259862" y="134938"/>
                  <a:pt x="261694" y="136404"/>
                </a:cubicBezTo>
                <a:cubicBezTo>
                  <a:pt x="262793" y="137503"/>
                  <a:pt x="263159" y="138602"/>
                  <a:pt x="263159" y="139701"/>
                </a:cubicBezTo>
                <a:cubicBezTo>
                  <a:pt x="263159" y="140800"/>
                  <a:pt x="262793" y="141899"/>
                  <a:pt x="261694" y="142631"/>
                </a:cubicBezTo>
                <a:cubicBezTo>
                  <a:pt x="260961" y="143730"/>
                  <a:pt x="259862" y="144097"/>
                  <a:pt x="258396" y="144097"/>
                </a:cubicBezTo>
                <a:cubicBezTo>
                  <a:pt x="257297" y="144097"/>
                  <a:pt x="256198" y="143730"/>
                  <a:pt x="255466" y="142631"/>
                </a:cubicBezTo>
                <a:cubicBezTo>
                  <a:pt x="254733" y="141899"/>
                  <a:pt x="254000" y="140800"/>
                  <a:pt x="254000" y="139701"/>
                </a:cubicBezTo>
                <a:cubicBezTo>
                  <a:pt x="254000" y="138602"/>
                  <a:pt x="254733" y="137503"/>
                  <a:pt x="255466" y="136404"/>
                </a:cubicBezTo>
                <a:close/>
                <a:moveTo>
                  <a:pt x="258396" y="114300"/>
                </a:moveTo>
                <a:cubicBezTo>
                  <a:pt x="260961" y="114300"/>
                  <a:pt x="263159" y="116586"/>
                  <a:pt x="263159" y="119253"/>
                </a:cubicBezTo>
                <a:cubicBezTo>
                  <a:pt x="263159" y="121539"/>
                  <a:pt x="260961" y="123444"/>
                  <a:pt x="258396" y="123444"/>
                </a:cubicBezTo>
                <a:cubicBezTo>
                  <a:pt x="256198" y="123444"/>
                  <a:pt x="254000" y="121539"/>
                  <a:pt x="254000" y="119253"/>
                </a:cubicBezTo>
                <a:cubicBezTo>
                  <a:pt x="254000" y="116586"/>
                  <a:pt x="256198" y="114300"/>
                  <a:pt x="258396" y="114300"/>
                </a:cubicBezTo>
                <a:close/>
                <a:moveTo>
                  <a:pt x="178008" y="95370"/>
                </a:moveTo>
                <a:cubicBezTo>
                  <a:pt x="173324" y="95370"/>
                  <a:pt x="169360" y="98249"/>
                  <a:pt x="169360" y="101488"/>
                </a:cubicBezTo>
                <a:lnTo>
                  <a:pt x="169360" y="201537"/>
                </a:lnTo>
                <a:cubicBezTo>
                  <a:pt x="169360" y="202976"/>
                  <a:pt x="168640" y="204056"/>
                  <a:pt x="167559" y="205136"/>
                </a:cubicBezTo>
                <a:cubicBezTo>
                  <a:pt x="166478" y="205855"/>
                  <a:pt x="165036" y="206215"/>
                  <a:pt x="163955" y="205495"/>
                </a:cubicBezTo>
                <a:cubicBezTo>
                  <a:pt x="160352" y="204416"/>
                  <a:pt x="150623" y="202256"/>
                  <a:pt x="138731" y="203336"/>
                </a:cubicBezTo>
                <a:cubicBezTo>
                  <a:pt x="125399" y="204416"/>
                  <a:pt x="115670" y="210534"/>
                  <a:pt x="115309" y="217372"/>
                </a:cubicBezTo>
                <a:cubicBezTo>
                  <a:pt x="115309" y="220611"/>
                  <a:pt x="115309" y="223130"/>
                  <a:pt x="115670" y="224569"/>
                </a:cubicBezTo>
                <a:cubicBezTo>
                  <a:pt x="120714" y="223490"/>
                  <a:pt x="128281" y="222410"/>
                  <a:pt x="134768" y="222410"/>
                </a:cubicBezTo>
                <a:cubicBezTo>
                  <a:pt x="138011" y="222410"/>
                  <a:pt x="140173" y="222770"/>
                  <a:pt x="142695" y="223490"/>
                </a:cubicBezTo>
                <a:cubicBezTo>
                  <a:pt x="153866" y="227089"/>
                  <a:pt x="163955" y="235366"/>
                  <a:pt x="172964" y="242564"/>
                </a:cubicBezTo>
                <a:cubicBezTo>
                  <a:pt x="179450" y="247602"/>
                  <a:pt x="186657" y="253720"/>
                  <a:pt x="189900" y="253720"/>
                </a:cubicBezTo>
                <a:lnTo>
                  <a:pt x="254040" y="253720"/>
                </a:lnTo>
                <a:lnTo>
                  <a:pt x="254040" y="170586"/>
                </a:lnTo>
                <a:cubicBezTo>
                  <a:pt x="253680" y="164828"/>
                  <a:pt x="249356" y="160869"/>
                  <a:pt x="244311" y="160869"/>
                </a:cubicBezTo>
                <a:cubicBezTo>
                  <a:pt x="242509" y="160869"/>
                  <a:pt x="241068" y="161229"/>
                  <a:pt x="239266" y="162309"/>
                </a:cubicBezTo>
                <a:cubicBezTo>
                  <a:pt x="238185" y="162669"/>
                  <a:pt x="236744" y="163029"/>
                  <a:pt x="235663" y="162309"/>
                </a:cubicBezTo>
                <a:cubicBezTo>
                  <a:pt x="234222" y="161589"/>
                  <a:pt x="233501" y="160510"/>
                  <a:pt x="233141" y="159430"/>
                </a:cubicBezTo>
                <a:cubicBezTo>
                  <a:pt x="232060" y="154751"/>
                  <a:pt x="228096" y="151512"/>
                  <a:pt x="223411" y="151512"/>
                </a:cubicBezTo>
                <a:cubicBezTo>
                  <a:pt x="220889" y="151512"/>
                  <a:pt x="218367" y="152592"/>
                  <a:pt x="216565" y="154032"/>
                </a:cubicBezTo>
                <a:cubicBezTo>
                  <a:pt x="215844" y="155111"/>
                  <a:pt x="214403" y="155471"/>
                  <a:pt x="213322" y="155471"/>
                </a:cubicBezTo>
                <a:cubicBezTo>
                  <a:pt x="212241" y="155111"/>
                  <a:pt x="210799" y="154392"/>
                  <a:pt x="210079" y="153672"/>
                </a:cubicBezTo>
                <a:cubicBezTo>
                  <a:pt x="206475" y="148273"/>
                  <a:pt x="198188" y="148273"/>
                  <a:pt x="194224" y="153312"/>
                </a:cubicBezTo>
                <a:cubicBezTo>
                  <a:pt x="193143" y="155111"/>
                  <a:pt x="190981" y="155471"/>
                  <a:pt x="189539" y="155111"/>
                </a:cubicBezTo>
                <a:cubicBezTo>
                  <a:pt x="187377" y="154392"/>
                  <a:pt x="186657" y="152952"/>
                  <a:pt x="186657" y="150793"/>
                </a:cubicBezTo>
                <a:lnTo>
                  <a:pt x="186657" y="101488"/>
                </a:lnTo>
                <a:cubicBezTo>
                  <a:pt x="186657" y="98249"/>
                  <a:pt x="182693" y="95370"/>
                  <a:pt x="178008" y="95370"/>
                </a:cubicBezTo>
                <a:close/>
                <a:moveTo>
                  <a:pt x="258396" y="93663"/>
                </a:moveTo>
                <a:cubicBezTo>
                  <a:pt x="260961" y="93663"/>
                  <a:pt x="263159" y="95861"/>
                  <a:pt x="263159" y="98426"/>
                </a:cubicBezTo>
                <a:cubicBezTo>
                  <a:pt x="263159" y="100624"/>
                  <a:pt x="260961" y="102822"/>
                  <a:pt x="258396" y="102822"/>
                </a:cubicBezTo>
                <a:cubicBezTo>
                  <a:pt x="256198" y="102822"/>
                  <a:pt x="254000" y="100624"/>
                  <a:pt x="254000" y="98426"/>
                </a:cubicBezTo>
                <a:cubicBezTo>
                  <a:pt x="254000" y="95861"/>
                  <a:pt x="256198" y="93663"/>
                  <a:pt x="258396" y="93663"/>
                </a:cubicBezTo>
                <a:close/>
                <a:moveTo>
                  <a:pt x="23813" y="84138"/>
                </a:moveTo>
                <a:cubicBezTo>
                  <a:pt x="26011" y="84138"/>
                  <a:pt x="28209" y="85934"/>
                  <a:pt x="28209" y="88449"/>
                </a:cubicBezTo>
                <a:lnTo>
                  <a:pt x="28209" y="128680"/>
                </a:lnTo>
                <a:cubicBezTo>
                  <a:pt x="28209" y="131195"/>
                  <a:pt x="26011" y="132991"/>
                  <a:pt x="23813" y="132991"/>
                </a:cubicBezTo>
                <a:cubicBezTo>
                  <a:pt x="21248" y="132991"/>
                  <a:pt x="19050" y="131195"/>
                  <a:pt x="19050" y="128680"/>
                </a:cubicBezTo>
                <a:lnTo>
                  <a:pt x="19050" y="88449"/>
                </a:lnTo>
                <a:cubicBezTo>
                  <a:pt x="19050" y="85934"/>
                  <a:pt x="21248" y="84138"/>
                  <a:pt x="23813" y="84138"/>
                </a:cubicBezTo>
                <a:close/>
                <a:moveTo>
                  <a:pt x="255466" y="72903"/>
                </a:moveTo>
                <a:cubicBezTo>
                  <a:pt x="257297" y="71438"/>
                  <a:pt x="259862" y="71438"/>
                  <a:pt x="261694" y="72903"/>
                </a:cubicBezTo>
                <a:cubicBezTo>
                  <a:pt x="262793" y="73636"/>
                  <a:pt x="263159" y="75101"/>
                  <a:pt x="263159" y="76200"/>
                </a:cubicBezTo>
                <a:cubicBezTo>
                  <a:pt x="263159" y="77299"/>
                  <a:pt x="262793" y="78398"/>
                  <a:pt x="261694" y="79131"/>
                </a:cubicBezTo>
                <a:cubicBezTo>
                  <a:pt x="260961" y="80230"/>
                  <a:pt x="259862" y="80597"/>
                  <a:pt x="258396" y="80597"/>
                </a:cubicBezTo>
                <a:cubicBezTo>
                  <a:pt x="257297" y="80597"/>
                  <a:pt x="256198" y="80230"/>
                  <a:pt x="255466" y="79131"/>
                </a:cubicBezTo>
                <a:cubicBezTo>
                  <a:pt x="254733" y="78398"/>
                  <a:pt x="254000" y="77299"/>
                  <a:pt x="254000" y="76200"/>
                </a:cubicBezTo>
                <a:cubicBezTo>
                  <a:pt x="254000" y="75101"/>
                  <a:pt x="254733" y="73636"/>
                  <a:pt x="255466" y="72903"/>
                </a:cubicBezTo>
                <a:close/>
                <a:moveTo>
                  <a:pt x="125234" y="46038"/>
                </a:moveTo>
                <a:cubicBezTo>
                  <a:pt x="127371" y="46038"/>
                  <a:pt x="129507" y="47830"/>
                  <a:pt x="129507" y="50339"/>
                </a:cubicBezTo>
                <a:lnTo>
                  <a:pt x="129507" y="53924"/>
                </a:lnTo>
                <a:cubicBezTo>
                  <a:pt x="135560" y="55000"/>
                  <a:pt x="140545" y="58943"/>
                  <a:pt x="143038" y="64678"/>
                </a:cubicBezTo>
                <a:cubicBezTo>
                  <a:pt x="143750" y="66829"/>
                  <a:pt x="143038" y="69338"/>
                  <a:pt x="140545" y="70414"/>
                </a:cubicBezTo>
                <a:cubicBezTo>
                  <a:pt x="138765" y="71489"/>
                  <a:pt x="135916" y="70414"/>
                  <a:pt x="135204" y="67904"/>
                </a:cubicBezTo>
                <a:cubicBezTo>
                  <a:pt x="133424" y="64320"/>
                  <a:pt x="129507" y="62169"/>
                  <a:pt x="125234" y="62169"/>
                </a:cubicBezTo>
                <a:cubicBezTo>
                  <a:pt x="119181" y="62169"/>
                  <a:pt x="114552" y="66112"/>
                  <a:pt x="114552" y="71130"/>
                </a:cubicBezTo>
                <a:cubicBezTo>
                  <a:pt x="114552" y="77224"/>
                  <a:pt x="118113" y="80451"/>
                  <a:pt x="125234" y="80451"/>
                </a:cubicBezTo>
                <a:cubicBezTo>
                  <a:pt x="139121" y="80451"/>
                  <a:pt x="144106" y="89771"/>
                  <a:pt x="144106" y="98374"/>
                </a:cubicBezTo>
                <a:cubicBezTo>
                  <a:pt x="144106" y="106619"/>
                  <a:pt x="138053" y="113788"/>
                  <a:pt x="129507" y="115580"/>
                </a:cubicBezTo>
                <a:lnTo>
                  <a:pt x="129507" y="119165"/>
                </a:lnTo>
                <a:cubicBezTo>
                  <a:pt x="129507" y="121674"/>
                  <a:pt x="127371" y="123467"/>
                  <a:pt x="125234" y="123467"/>
                </a:cubicBezTo>
                <a:cubicBezTo>
                  <a:pt x="122742" y="123467"/>
                  <a:pt x="120961" y="121674"/>
                  <a:pt x="120961" y="119165"/>
                </a:cubicBezTo>
                <a:lnTo>
                  <a:pt x="120961" y="115580"/>
                </a:lnTo>
                <a:cubicBezTo>
                  <a:pt x="114908" y="114147"/>
                  <a:pt x="109923" y="110203"/>
                  <a:pt x="107430" y="104826"/>
                </a:cubicBezTo>
                <a:cubicBezTo>
                  <a:pt x="106718" y="102317"/>
                  <a:pt x="107430" y="99808"/>
                  <a:pt x="109923" y="99091"/>
                </a:cubicBezTo>
                <a:cubicBezTo>
                  <a:pt x="112059" y="98374"/>
                  <a:pt x="114552" y="99091"/>
                  <a:pt x="115264" y="101600"/>
                </a:cubicBezTo>
                <a:cubicBezTo>
                  <a:pt x="117044" y="105185"/>
                  <a:pt x="120961" y="107694"/>
                  <a:pt x="125234" y="107694"/>
                </a:cubicBezTo>
                <a:cubicBezTo>
                  <a:pt x="130931" y="107694"/>
                  <a:pt x="135916" y="103393"/>
                  <a:pt x="135916" y="98374"/>
                </a:cubicBezTo>
                <a:cubicBezTo>
                  <a:pt x="135916" y="92280"/>
                  <a:pt x="132356" y="89054"/>
                  <a:pt x="125234" y="89054"/>
                </a:cubicBezTo>
                <a:cubicBezTo>
                  <a:pt x="110991" y="89054"/>
                  <a:pt x="106362" y="79734"/>
                  <a:pt x="106362" y="71130"/>
                </a:cubicBezTo>
                <a:cubicBezTo>
                  <a:pt x="106362" y="62527"/>
                  <a:pt x="112416" y="55716"/>
                  <a:pt x="120961" y="53924"/>
                </a:cubicBezTo>
                <a:lnTo>
                  <a:pt x="120961" y="50339"/>
                </a:lnTo>
                <a:cubicBezTo>
                  <a:pt x="120961" y="47830"/>
                  <a:pt x="122742" y="46038"/>
                  <a:pt x="125234" y="46038"/>
                </a:cubicBezTo>
                <a:close/>
                <a:moveTo>
                  <a:pt x="82158" y="34909"/>
                </a:moveTo>
                <a:cubicBezTo>
                  <a:pt x="78194" y="34909"/>
                  <a:pt x="74591" y="37788"/>
                  <a:pt x="74591" y="42107"/>
                </a:cubicBezTo>
                <a:lnTo>
                  <a:pt x="74591" y="128480"/>
                </a:lnTo>
                <a:cubicBezTo>
                  <a:pt x="74591" y="132438"/>
                  <a:pt x="78194" y="135677"/>
                  <a:pt x="82158" y="135677"/>
                </a:cubicBezTo>
                <a:lnTo>
                  <a:pt x="160712" y="135677"/>
                </a:lnTo>
                <a:lnTo>
                  <a:pt x="160712" y="101488"/>
                </a:lnTo>
                <a:cubicBezTo>
                  <a:pt x="160712" y="93931"/>
                  <a:pt x="167559" y="87812"/>
                  <a:pt x="175846" y="86733"/>
                </a:cubicBezTo>
                <a:lnTo>
                  <a:pt x="175846" y="42107"/>
                </a:lnTo>
                <a:cubicBezTo>
                  <a:pt x="175846" y="37788"/>
                  <a:pt x="172603" y="34909"/>
                  <a:pt x="168640" y="34909"/>
                </a:cubicBezTo>
                <a:lnTo>
                  <a:pt x="82158" y="34909"/>
                </a:lnTo>
                <a:close/>
                <a:moveTo>
                  <a:pt x="49007" y="8637"/>
                </a:moveTo>
                <a:lnTo>
                  <a:pt x="49007" y="207295"/>
                </a:lnTo>
                <a:lnTo>
                  <a:pt x="110264" y="207295"/>
                </a:lnTo>
                <a:cubicBezTo>
                  <a:pt x="115309" y="200457"/>
                  <a:pt x="125038" y="196138"/>
                  <a:pt x="138011" y="194699"/>
                </a:cubicBezTo>
                <a:cubicBezTo>
                  <a:pt x="147019" y="193979"/>
                  <a:pt x="155307" y="195059"/>
                  <a:pt x="160712" y="196138"/>
                </a:cubicBezTo>
                <a:lnTo>
                  <a:pt x="160712" y="144315"/>
                </a:lnTo>
                <a:lnTo>
                  <a:pt x="82158" y="144315"/>
                </a:lnTo>
                <a:cubicBezTo>
                  <a:pt x="73510" y="144315"/>
                  <a:pt x="66303" y="137477"/>
                  <a:pt x="66303" y="128480"/>
                </a:cubicBezTo>
                <a:lnTo>
                  <a:pt x="66303" y="42107"/>
                </a:lnTo>
                <a:cubicBezTo>
                  <a:pt x="66303" y="33469"/>
                  <a:pt x="73510" y="26272"/>
                  <a:pt x="82158" y="26272"/>
                </a:cubicBezTo>
                <a:lnTo>
                  <a:pt x="168640" y="26272"/>
                </a:lnTo>
                <a:cubicBezTo>
                  <a:pt x="177288" y="26272"/>
                  <a:pt x="184495" y="33469"/>
                  <a:pt x="184495" y="42107"/>
                </a:cubicBezTo>
                <a:lnTo>
                  <a:pt x="184495" y="87812"/>
                </a:lnTo>
                <a:cubicBezTo>
                  <a:pt x="190620" y="90332"/>
                  <a:pt x="195305" y="95370"/>
                  <a:pt x="195305" y="101488"/>
                </a:cubicBezTo>
                <a:lnTo>
                  <a:pt x="195305" y="142515"/>
                </a:lnTo>
                <a:cubicBezTo>
                  <a:pt x="201070" y="139996"/>
                  <a:pt x="208998" y="141436"/>
                  <a:pt x="214403" y="145754"/>
                </a:cubicBezTo>
                <a:cubicBezTo>
                  <a:pt x="216925" y="143955"/>
                  <a:pt x="220168" y="143235"/>
                  <a:pt x="223411" y="143235"/>
                </a:cubicBezTo>
                <a:cubicBezTo>
                  <a:pt x="230258" y="143235"/>
                  <a:pt x="236744" y="147194"/>
                  <a:pt x="239987" y="152952"/>
                </a:cubicBezTo>
                <a:cubicBezTo>
                  <a:pt x="241428" y="152592"/>
                  <a:pt x="242870" y="152592"/>
                  <a:pt x="244311" y="152592"/>
                </a:cubicBezTo>
                <a:cubicBezTo>
                  <a:pt x="253680" y="152592"/>
                  <a:pt x="261968" y="159790"/>
                  <a:pt x="262688" y="169147"/>
                </a:cubicBezTo>
                <a:cubicBezTo>
                  <a:pt x="263049" y="169507"/>
                  <a:pt x="263049" y="169867"/>
                  <a:pt x="263049" y="170586"/>
                </a:cubicBezTo>
                <a:lnTo>
                  <a:pt x="263049" y="207295"/>
                </a:lnTo>
                <a:cubicBezTo>
                  <a:pt x="270616" y="205495"/>
                  <a:pt x="276742" y="198658"/>
                  <a:pt x="276742" y="190020"/>
                </a:cubicBezTo>
                <a:lnTo>
                  <a:pt x="276742" y="26272"/>
                </a:lnTo>
                <a:cubicBezTo>
                  <a:pt x="276742" y="16555"/>
                  <a:pt x="269175" y="8637"/>
                  <a:pt x="259445" y="8637"/>
                </a:cubicBezTo>
                <a:lnTo>
                  <a:pt x="49007" y="8637"/>
                </a:lnTo>
                <a:close/>
                <a:moveTo>
                  <a:pt x="25584" y="8637"/>
                </a:moveTo>
                <a:cubicBezTo>
                  <a:pt x="16215" y="8637"/>
                  <a:pt x="8648" y="16555"/>
                  <a:pt x="8648" y="26272"/>
                </a:cubicBezTo>
                <a:lnTo>
                  <a:pt x="8648" y="190020"/>
                </a:lnTo>
                <a:cubicBezTo>
                  <a:pt x="8648" y="199737"/>
                  <a:pt x="16215" y="207295"/>
                  <a:pt x="25584" y="207295"/>
                </a:cubicBezTo>
                <a:lnTo>
                  <a:pt x="40358" y="207295"/>
                </a:lnTo>
                <a:lnTo>
                  <a:pt x="40358" y="8637"/>
                </a:lnTo>
                <a:lnTo>
                  <a:pt x="25584" y="8637"/>
                </a:lnTo>
                <a:close/>
                <a:moveTo>
                  <a:pt x="25584" y="0"/>
                </a:moveTo>
                <a:lnTo>
                  <a:pt x="259445" y="0"/>
                </a:lnTo>
                <a:cubicBezTo>
                  <a:pt x="273859" y="0"/>
                  <a:pt x="285390" y="11876"/>
                  <a:pt x="285390" y="26272"/>
                </a:cubicBezTo>
                <a:lnTo>
                  <a:pt x="285390" y="190020"/>
                </a:lnTo>
                <a:cubicBezTo>
                  <a:pt x="285390" y="203336"/>
                  <a:pt x="275661" y="214133"/>
                  <a:pt x="263049" y="215932"/>
                </a:cubicBezTo>
                <a:lnTo>
                  <a:pt x="263049" y="281072"/>
                </a:lnTo>
                <a:cubicBezTo>
                  <a:pt x="263049" y="283591"/>
                  <a:pt x="260887" y="285390"/>
                  <a:pt x="258364" y="285390"/>
                </a:cubicBezTo>
                <a:lnTo>
                  <a:pt x="189900" y="285390"/>
                </a:lnTo>
                <a:cubicBezTo>
                  <a:pt x="187377" y="285390"/>
                  <a:pt x="185576" y="283591"/>
                  <a:pt x="185576" y="281072"/>
                </a:cubicBezTo>
                <a:lnTo>
                  <a:pt x="185576" y="261638"/>
                </a:lnTo>
                <a:cubicBezTo>
                  <a:pt x="180170" y="259478"/>
                  <a:pt x="174405" y="254800"/>
                  <a:pt x="167559" y="249402"/>
                </a:cubicBezTo>
                <a:cubicBezTo>
                  <a:pt x="158910" y="242564"/>
                  <a:pt x="149542" y="235006"/>
                  <a:pt x="139812" y="231767"/>
                </a:cubicBezTo>
                <a:cubicBezTo>
                  <a:pt x="135488" y="230328"/>
                  <a:pt x="121795" y="232127"/>
                  <a:pt x="113507" y="233926"/>
                </a:cubicBezTo>
                <a:cubicBezTo>
                  <a:pt x="111706" y="233926"/>
                  <a:pt x="109904" y="233207"/>
                  <a:pt x="108823" y="231767"/>
                </a:cubicBezTo>
                <a:cubicBezTo>
                  <a:pt x="108463" y="231047"/>
                  <a:pt x="106301" y="226729"/>
                  <a:pt x="106661" y="217012"/>
                </a:cubicBezTo>
                <a:cubicBezTo>
                  <a:pt x="106661" y="216652"/>
                  <a:pt x="106661" y="216292"/>
                  <a:pt x="106661" y="215932"/>
                </a:cubicBezTo>
                <a:lnTo>
                  <a:pt x="25584" y="215932"/>
                </a:lnTo>
                <a:cubicBezTo>
                  <a:pt x="11531" y="215932"/>
                  <a:pt x="0" y="204416"/>
                  <a:pt x="0" y="190020"/>
                </a:cubicBezTo>
                <a:lnTo>
                  <a:pt x="0" y="26272"/>
                </a:lnTo>
                <a:cubicBezTo>
                  <a:pt x="0" y="11876"/>
                  <a:pt x="11531" y="0"/>
                  <a:pt x="25584"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0" name="Freeform 988">
            <a:extLst>
              <a:ext uri="{FF2B5EF4-FFF2-40B4-BE49-F238E27FC236}">
                <a16:creationId xmlns:a16="http://schemas.microsoft.com/office/drawing/2014/main" id="{9E0471DC-E343-3849-B49D-18AD858C0C57}"/>
              </a:ext>
            </a:extLst>
          </p:cNvPr>
          <p:cNvSpPr>
            <a:spLocks noChangeAspect="1" noChangeArrowheads="1"/>
          </p:cNvSpPr>
          <p:nvPr/>
        </p:nvSpPr>
        <p:spPr bwMode="auto">
          <a:xfrm>
            <a:off x="10446830" y="1664091"/>
            <a:ext cx="559293" cy="559293"/>
          </a:xfrm>
          <a:custGeom>
            <a:avLst/>
            <a:gdLst>
              <a:gd name="T0" fmla="*/ 11805 w 284993"/>
              <a:gd name="T1" fmla="*/ 278152 h 285390"/>
              <a:gd name="T2" fmla="*/ 234489 w 284993"/>
              <a:gd name="T3" fmla="*/ 205450 h 285390"/>
              <a:gd name="T4" fmla="*/ 146214 w 284993"/>
              <a:gd name="T5" fmla="*/ 251386 h 285390"/>
              <a:gd name="T6" fmla="*/ 141493 w 284993"/>
              <a:gd name="T7" fmla="*/ 251386 h 285390"/>
              <a:gd name="T8" fmla="*/ 53219 w 284993"/>
              <a:gd name="T9" fmla="*/ 205450 h 285390"/>
              <a:gd name="T10" fmla="*/ 183942 w 284993"/>
              <a:gd name="T11" fmla="*/ 97135 h 285390"/>
              <a:gd name="T12" fmla="*/ 174701 w 284993"/>
              <a:gd name="T13" fmla="*/ 97135 h 285390"/>
              <a:gd name="T14" fmla="*/ 108341 w 284993"/>
              <a:gd name="T15" fmla="*/ 92540 h 285390"/>
              <a:gd name="T16" fmla="*/ 108341 w 284993"/>
              <a:gd name="T17" fmla="*/ 101731 h 285390"/>
              <a:gd name="T18" fmla="*/ 108341 w 284993"/>
              <a:gd name="T19" fmla="*/ 92540 h 285390"/>
              <a:gd name="T20" fmla="*/ 148025 w 284993"/>
              <a:gd name="T21" fmla="*/ 60200 h 285390"/>
              <a:gd name="T22" fmla="*/ 163260 w 284993"/>
              <a:gd name="T23" fmla="*/ 76169 h 285390"/>
              <a:gd name="T24" fmla="*/ 154916 w 284993"/>
              <a:gd name="T25" fmla="*/ 79435 h 285390"/>
              <a:gd name="T26" fmla="*/ 132065 w 284993"/>
              <a:gd name="T27" fmla="*/ 83064 h 285390"/>
              <a:gd name="T28" fmla="*/ 164711 w 284993"/>
              <a:gd name="T29" fmla="*/ 112824 h 285390"/>
              <a:gd name="T30" fmla="*/ 148025 w 284993"/>
              <a:gd name="T31" fmla="*/ 135689 h 285390"/>
              <a:gd name="T32" fmla="*/ 139682 w 284993"/>
              <a:gd name="T33" fmla="*/ 135689 h 285390"/>
              <a:gd name="T34" fmla="*/ 124811 w 284993"/>
              <a:gd name="T35" fmla="*/ 119719 h 285390"/>
              <a:gd name="T36" fmla="*/ 132791 w 284993"/>
              <a:gd name="T37" fmla="*/ 116453 h 285390"/>
              <a:gd name="T38" fmla="*/ 156005 w 284993"/>
              <a:gd name="T39" fmla="*/ 112824 h 285390"/>
              <a:gd name="T40" fmla="*/ 123359 w 284993"/>
              <a:gd name="T41" fmla="*/ 83064 h 285390"/>
              <a:gd name="T42" fmla="*/ 139682 w 284993"/>
              <a:gd name="T43" fmla="*/ 60200 h 285390"/>
              <a:gd name="T44" fmla="*/ 144216 w 284993"/>
              <a:gd name="T45" fmla="*/ 40632 h 285390"/>
              <a:gd name="T46" fmla="*/ 144216 w 284993"/>
              <a:gd name="T47" fmla="*/ 153658 h 285390"/>
              <a:gd name="T48" fmla="*/ 144216 w 284993"/>
              <a:gd name="T49" fmla="*/ 40632 h 285390"/>
              <a:gd name="T50" fmla="*/ 209634 w 284993"/>
              <a:gd name="T51" fmla="*/ 97327 h 285390"/>
              <a:gd name="T52" fmla="*/ 78435 w 284993"/>
              <a:gd name="T53" fmla="*/ 97327 h 285390"/>
              <a:gd name="T54" fmla="*/ 144037 w 284993"/>
              <a:gd name="T55" fmla="*/ 8681 h 285390"/>
              <a:gd name="T56" fmla="*/ 144037 w 284993"/>
              <a:gd name="T57" fmla="*/ 242343 h 285390"/>
              <a:gd name="T58" fmla="*/ 144037 w 284993"/>
              <a:gd name="T59" fmla="*/ 8681 h 285390"/>
              <a:gd name="T60" fmla="*/ 241391 w 284993"/>
              <a:gd name="T61" fmla="*/ 97299 h 285390"/>
              <a:gd name="T62" fmla="*/ 237032 w 284993"/>
              <a:gd name="T63" fmla="*/ 197129 h 285390"/>
              <a:gd name="T64" fmla="*/ 287528 w 284993"/>
              <a:gd name="T65" fmla="*/ 280322 h 285390"/>
              <a:gd name="T66" fmla="*/ 283530 w 284993"/>
              <a:gd name="T67" fmla="*/ 286832 h 285390"/>
              <a:gd name="T68" fmla="*/ 543 w 284993"/>
              <a:gd name="T69" fmla="*/ 284663 h 285390"/>
              <a:gd name="T70" fmla="*/ 47043 w 284993"/>
              <a:gd name="T71" fmla="*/ 198939 h 285390"/>
              <a:gd name="T72" fmla="*/ 83733 w 284993"/>
              <a:gd name="T73" fmla="*/ 197129 h 285390"/>
              <a:gd name="T74" fmla="*/ 144037 w 284993"/>
              <a:gd name="T75" fmla="*/ 0 h 2853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4993" h="285390">
                <a:moveTo>
                  <a:pt x="52657" y="204416"/>
                </a:moveTo>
                <a:lnTo>
                  <a:pt x="11681" y="276753"/>
                </a:lnTo>
                <a:lnTo>
                  <a:pt x="272990" y="276753"/>
                </a:lnTo>
                <a:lnTo>
                  <a:pt x="232014" y="204416"/>
                </a:lnTo>
                <a:lnTo>
                  <a:pt x="194633" y="204416"/>
                </a:lnTo>
                <a:cubicBezTo>
                  <a:pt x="171270" y="232487"/>
                  <a:pt x="146469" y="248682"/>
                  <a:pt x="144672" y="250121"/>
                </a:cubicBezTo>
                <a:cubicBezTo>
                  <a:pt x="143953" y="250481"/>
                  <a:pt x="143234" y="250841"/>
                  <a:pt x="142515" y="250841"/>
                </a:cubicBezTo>
                <a:cubicBezTo>
                  <a:pt x="141796" y="250841"/>
                  <a:pt x="140718" y="250481"/>
                  <a:pt x="139999" y="250121"/>
                </a:cubicBezTo>
                <a:cubicBezTo>
                  <a:pt x="138202" y="248682"/>
                  <a:pt x="113401" y="232487"/>
                  <a:pt x="89678" y="204416"/>
                </a:cubicBezTo>
                <a:lnTo>
                  <a:pt x="52657" y="204416"/>
                </a:lnTo>
                <a:close/>
                <a:moveTo>
                  <a:pt x="177048" y="92075"/>
                </a:moveTo>
                <a:cubicBezTo>
                  <a:pt x="179715" y="92075"/>
                  <a:pt x="182001" y="93980"/>
                  <a:pt x="182001" y="96647"/>
                </a:cubicBezTo>
                <a:cubicBezTo>
                  <a:pt x="182001" y="99314"/>
                  <a:pt x="179715" y="101219"/>
                  <a:pt x="177048" y="101219"/>
                </a:cubicBezTo>
                <a:cubicBezTo>
                  <a:pt x="174762" y="101219"/>
                  <a:pt x="172857" y="99314"/>
                  <a:pt x="172857" y="96647"/>
                </a:cubicBezTo>
                <a:cubicBezTo>
                  <a:pt x="172857" y="93980"/>
                  <a:pt x="174762" y="92075"/>
                  <a:pt x="177048" y="92075"/>
                </a:cubicBezTo>
                <a:close/>
                <a:moveTo>
                  <a:pt x="107198" y="92075"/>
                </a:moveTo>
                <a:cubicBezTo>
                  <a:pt x="109865" y="92075"/>
                  <a:pt x="112151" y="93980"/>
                  <a:pt x="112151" y="96647"/>
                </a:cubicBezTo>
                <a:cubicBezTo>
                  <a:pt x="112151" y="99314"/>
                  <a:pt x="109865" y="101219"/>
                  <a:pt x="107198" y="101219"/>
                </a:cubicBezTo>
                <a:cubicBezTo>
                  <a:pt x="104912" y="101219"/>
                  <a:pt x="103007" y="99314"/>
                  <a:pt x="103007" y="96647"/>
                </a:cubicBezTo>
                <a:cubicBezTo>
                  <a:pt x="103007" y="93980"/>
                  <a:pt x="104912" y="92075"/>
                  <a:pt x="107198" y="92075"/>
                </a:cubicBezTo>
                <a:close/>
                <a:moveTo>
                  <a:pt x="142515" y="55563"/>
                </a:moveTo>
                <a:cubicBezTo>
                  <a:pt x="144669" y="55563"/>
                  <a:pt x="146463" y="57368"/>
                  <a:pt x="146463" y="59896"/>
                </a:cubicBezTo>
                <a:lnTo>
                  <a:pt x="146463" y="64229"/>
                </a:lnTo>
                <a:cubicBezTo>
                  <a:pt x="153282" y="65313"/>
                  <a:pt x="159025" y="69646"/>
                  <a:pt x="161537" y="75785"/>
                </a:cubicBezTo>
                <a:cubicBezTo>
                  <a:pt x="162614" y="77951"/>
                  <a:pt x="161537" y="80479"/>
                  <a:pt x="159025" y="81562"/>
                </a:cubicBezTo>
                <a:cubicBezTo>
                  <a:pt x="156872" y="82284"/>
                  <a:pt x="154359" y="81201"/>
                  <a:pt x="153282" y="79035"/>
                </a:cubicBezTo>
                <a:cubicBezTo>
                  <a:pt x="151847" y="75062"/>
                  <a:pt x="147181" y="72535"/>
                  <a:pt x="142515" y="72535"/>
                </a:cubicBezTo>
                <a:cubicBezTo>
                  <a:pt x="135696" y="72535"/>
                  <a:pt x="130671" y="76868"/>
                  <a:pt x="130671" y="82646"/>
                </a:cubicBezTo>
                <a:cubicBezTo>
                  <a:pt x="130671" y="89507"/>
                  <a:pt x="134619" y="93118"/>
                  <a:pt x="142515" y="93118"/>
                </a:cubicBezTo>
                <a:cubicBezTo>
                  <a:pt x="157589" y="93118"/>
                  <a:pt x="162973" y="102868"/>
                  <a:pt x="162973" y="112256"/>
                </a:cubicBezTo>
                <a:cubicBezTo>
                  <a:pt x="162973" y="121284"/>
                  <a:pt x="155795" y="128867"/>
                  <a:pt x="146463" y="131034"/>
                </a:cubicBezTo>
                <a:lnTo>
                  <a:pt x="146463" y="135006"/>
                </a:lnTo>
                <a:cubicBezTo>
                  <a:pt x="146463" y="137534"/>
                  <a:pt x="144669" y="139339"/>
                  <a:pt x="142515" y="139339"/>
                </a:cubicBezTo>
                <a:cubicBezTo>
                  <a:pt x="140003" y="139339"/>
                  <a:pt x="138208" y="137534"/>
                  <a:pt x="138208" y="135006"/>
                </a:cubicBezTo>
                <a:lnTo>
                  <a:pt x="138208" y="130673"/>
                </a:lnTo>
                <a:cubicBezTo>
                  <a:pt x="131389" y="129228"/>
                  <a:pt x="126005" y="125256"/>
                  <a:pt x="123493" y="119117"/>
                </a:cubicBezTo>
                <a:cubicBezTo>
                  <a:pt x="122416" y="116951"/>
                  <a:pt x="123493" y="114423"/>
                  <a:pt x="125646" y="113701"/>
                </a:cubicBezTo>
                <a:cubicBezTo>
                  <a:pt x="127800" y="112617"/>
                  <a:pt x="130312" y="113701"/>
                  <a:pt x="131389" y="115867"/>
                </a:cubicBezTo>
                <a:cubicBezTo>
                  <a:pt x="133183" y="119839"/>
                  <a:pt x="137490" y="122728"/>
                  <a:pt x="142515" y="122728"/>
                </a:cubicBezTo>
                <a:cubicBezTo>
                  <a:pt x="148975" y="122728"/>
                  <a:pt x="154359" y="118034"/>
                  <a:pt x="154359" y="112256"/>
                </a:cubicBezTo>
                <a:cubicBezTo>
                  <a:pt x="154359" y="105395"/>
                  <a:pt x="150052" y="101784"/>
                  <a:pt x="142515" y="101784"/>
                </a:cubicBezTo>
                <a:cubicBezTo>
                  <a:pt x="127441" y="101784"/>
                  <a:pt x="122057" y="92034"/>
                  <a:pt x="122057" y="82646"/>
                </a:cubicBezTo>
                <a:cubicBezTo>
                  <a:pt x="122057" y="73618"/>
                  <a:pt x="128876" y="66035"/>
                  <a:pt x="138208" y="64229"/>
                </a:cubicBezTo>
                <a:lnTo>
                  <a:pt x="138208" y="59896"/>
                </a:lnTo>
                <a:cubicBezTo>
                  <a:pt x="138208" y="57368"/>
                  <a:pt x="140003" y="55563"/>
                  <a:pt x="142515" y="55563"/>
                </a:cubicBezTo>
                <a:close/>
                <a:moveTo>
                  <a:pt x="142694" y="40428"/>
                </a:moveTo>
                <a:cubicBezTo>
                  <a:pt x="111409" y="40428"/>
                  <a:pt x="86597" y="65740"/>
                  <a:pt x="86597" y="96838"/>
                </a:cubicBezTo>
                <a:cubicBezTo>
                  <a:pt x="86597" y="127935"/>
                  <a:pt x="111409" y="152885"/>
                  <a:pt x="142694" y="152885"/>
                </a:cubicBezTo>
                <a:cubicBezTo>
                  <a:pt x="173620" y="152885"/>
                  <a:pt x="198792" y="127935"/>
                  <a:pt x="198792" y="96838"/>
                </a:cubicBezTo>
                <a:cubicBezTo>
                  <a:pt x="198792" y="65740"/>
                  <a:pt x="173620" y="40428"/>
                  <a:pt x="142694" y="40428"/>
                </a:cubicBezTo>
                <a:close/>
                <a:moveTo>
                  <a:pt x="142694" y="31750"/>
                </a:moveTo>
                <a:cubicBezTo>
                  <a:pt x="178295" y="31750"/>
                  <a:pt x="207422" y="61039"/>
                  <a:pt x="207422" y="96838"/>
                </a:cubicBezTo>
                <a:cubicBezTo>
                  <a:pt x="207422" y="132636"/>
                  <a:pt x="178295" y="161564"/>
                  <a:pt x="142694" y="161564"/>
                </a:cubicBezTo>
                <a:cubicBezTo>
                  <a:pt x="106735" y="161564"/>
                  <a:pt x="77607" y="132636"/>
                  <a:pt x="77607" y="96838"/>
                </a:cubicBezTo>
                <a:cubicBezTo>
                  <a:pt x="77607" y="61039"/>
                  <a:pt x="106735" y="31750"/>
                  <a:pt x="142694" y="31750"/>
                </a:cubicBezTo>
                <a:close/>
                <a:moveTo>
                  <a:pt x="142515" y="8637"/>
                </a:moveTo>
                <a:cubicBezTo>
                  <a:pt x="93992" y="8637"/>
                  <a:pt x="54813" y="48225"/>
                  <a:pt x="54813" y="96810"/>
                </a:cubicBezTo>
                <a:cubicBezTo>
                  <a:pt x="54813" y="175265"/>
                  <a:pt x="128138" y="231047"/>
                  <a:pt x="142515" y="241124"/>
                </a:cubicBezTo>
                <a:cubicBezTo>
                  <a:pt x="156533" y="231047"/>
                  <a:pt x="230217" y="174905"/>
                  <a:pt x="230217" y="96810"/>
                </a:cubicBezTo>
                <a:cubicBezTo>
                  <a:pt x="230217" y="48225"/>
                  <a:pt x="190679" y="8637"/>
                  <a:pt x="142515" y="8637"/>
                </a:cubicBezTo>
                <a:close/>
                <a:moveTo>
                  <a:pt x="142515" y="0"/>
                </a:moveTo>
                <a:cubicBezTo>
                  <a:pt x="195712" y="0"/>
                  <a:pt x="238844" y="43546"/>
                  <a:pt x="238844" y="96810"/>
                </a:cubicBezTo>
                <a:cubicBezTo>
                  <a:pt x="238844" y="136757"/>
                  <a:pt x="221591" y="170227"/>
                  <a:pt x="201822" y="196138"/>
                </a:cubicBezTo>
                <a:lnTo>
                  <a:pt x="234530" y="196138"/>
                </a:lnTo>
                <a:cubicBezTo>
                  <a:pt x="236328" y="196138"/>
                  <a:pt x="237765" y="196858"/>
                  <a:pt x="238125" y="197938"/>
                </a:cubicBezTo>
                <a:lnTo>
                  <a:pt x="284492" y="278912"/>
                </a:lnTo>
                <a:cubicBezTo>
                  <a:pt x="285211" y="279992"/>
                  <a:pt x="285211" y="281791"/>
                  <a:pt x="284132" y="283231"/>
                </a:cubicBezTo>
                <a:cubicBezTo>
                  <a:pt x="283773" y="284670"/>
                  <a:pt x="282335" y="285390"/>
                  <a:pt x="280538" y="285390"/>
                </a:cubicBezTo>
                <a:lnTo>
                  <a:pt x="4133" y="285390"/>
                </a:lnTo>
                <a:cubicBezTo>
                  <a:pt x="2695" y="285390"/>
                  <a:pt x="1258" y="284670"/>
                  <a:pt x="539" y="283231"/>
                </a:cubicBezTo>
                <a:cubicBezTo>
                  <a:pt x="-180" y="281791"/>
                  <a:pt x="-180" y="279992"/>
                  <a:pt x="539" y="278912"/>
                </a:cubicBezTo>
                <a:lnTo>
                  <a:pt x="46546" y="197938"/>
                </a:lnTo>
                <a:cubicBezTo>
                  <a:pt x="47265" y="196858"/>
                  <a:pt x="48703" y="196138"/>
                  <a:pt x="50500" y="196138"/>
                </a:cubicBezTo>
                <a:lnTo>
                  <a:pt x="82849" y="196138"/>
                </a:lnTo>
                <a:cubicBezTo>
                  <a:pt x="63080" y="170586"/>
                  <a:pt x="45828" y="136757"/>
                  <a:pt x="45828" y="96810"/>
                </a:cubicBezTo>
                <a:cubicBezTo>
                  <a:pt x="45828" y="43546"/>
                  <a:pt x="89319" y="0"/>
                  <a:pt x="14251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31" name="TextBox 30">
            <a:extLst>
              <a:ext uri="{FF2B5EF4-FFF2-40B4-BE49-F238E27FC236}">
                <a16:creationId xmlns:a16="http://schemas.microsoft.com/office/drawing/2014/main" id="{94B1AF51-A860-2B49-A1E9-E603D3341742}"/>
              </a:ext>
            </a:extLst>
          </p:cNvPr>
          <p:cNvSpPr txBox="1"/>
          <p:nvPr/>
        </p:nvSpPr>
        <p:spPr>
          <a:xfrm>
            <a:off x="3233836" y="2499104"/>
            <a:ext cx="1308371" cy="338554"/>
          </a:xfrm>
          <a:prstGeom prst="rect">
            <a:avLst/>
          </a:prstGeom>
          <a:noFill/>
        </p:spPr>
        <p:txBody>
          <a:bodyPr wrap="none" rtlCol="0" anchor="ctr" anchorCtr="0">
            <a:spAutoFit/>
          </a:bodyPr>
          <a:lstStyle/>
          <a:p>
            <a:pPr algn="ctr"/>
            <a:r>
              <a:rPr lang="en-US" sz="1600" b="1" spc="150" dirty="0">
                <a:solidFill>
                  <a:schemeClr val="bg1"/>
                </a:solidFill>
                <a:latin typeface="Bebas Neue" pitchFamily="2" charset="0"/>
                <a:ea typeface="League Spartan" charset="0"/>
                <a:cs typeface="Poppins" pitchFamily="2" charset="77"/>
              </a:rPr>
              <a:t>NIVEAU DU JEU</a:t>
            </a:r>
          </a:p>
        </p:txBody>
      </p:sp>
      <p:sp>
        <p:nvSpPr>
          <p:cNvPr id="32" name="TextBox 31">
            <a:extLst>
              <a:ext uri="{FF2B5EF4-FFF2-40B4-BE49-F238E27FC236}">
                <a16:creationId xmlns:a16="http://schemas.microsoft.com/office/drawing/2014/main" id="{F341157F-68A5-BF47-8E7D-F3695278CF69}"/>
              </a:ext>
            </a:extLst>
          </p:cNvPr>
          <p:cNvSpPr txBox="1"/>
          <p:nvPr/>
        </p:nvSpPr>
        <p:spPr>
          <a:xfrm>
            <a:off x="7575231" y="2493991"/>
            <a:ext cx="1656223" cy="338554"/>
          </a:xfrm>
          <a:prstGeom prst="rect">
            <a:avLst/>
          </a:prstGeom>
          <a:noFill/>
        </p:spPr>
        <p:txBody>
          <a:bodyPr wrap="none" rtlCol="0" anchor="ctr" anchorCtr="0">
            <a:spAutoFit/>
          </a:bodyPr>
          <a:lstStyle/>
          <a:p>
            <a:pPr algn="ctr"/>
            <a:r>
              <a:rPr lang="en-US" sz="1600" b="1" spc="150" dirty="0">
                <a:solidFill>
                  <a:schemeClr val="bg1"/>
                </a:solidFill>
                <a:latin typeface="Bebas Neue" pitchFamily="2" charset="0"/>
                <a:ea typeface="League Spartan" charset="0"/>
                <a:cs typeface="Poppins" pitchFamily="2" charset="77"/>
              </a:rPr>
              <a:t>RAPPORT DU FORCE</a:t>
            </a:r>
          </a:p>
        </p:txBody>
      </p:sp>
      <p:sp>
        <p:nvSpPr>
          <p:cNvPr id="33" name="TextBox 32">
            <a:extLst>
              <a:ext uri="{FF2B5EF4-FFF2-40B4-BE49-F238E27FC236}">
                <a16:creationId xmlns:a16="http://schemas.microsoft.com/office/drawing/2014/main" id="{1820393E-2BF5-FD43-80DB-6A47929A1AF0}"/>
              </a:ext>
            </a:extLst>
          </p:cNvPr>
          <p:cNvSpPr txBox="1"/>
          <p:nvPr/>
        </p:nvSpPr>
        <p:spPr>
          <a:xfrm>
            <a:off x="9798946" y="2499105"/>
            <a:ext cx="1351652" cy="338554"/>
          </a:xfrm>
          <a:prstGeom prst="rect">
            <a:avLst/>
          </a:prstGeom>
          <a:noFill/>
        </p:spPr>
        <p:txBody>
          <a:bodyPr wrap="none" rtlCol="0" anchor="ctr" anchorCtr="0">
            <a:spAutoFit/>
          </a:bodyPr>
          <a:lstStyle/>
          <a:p>
            <a:pPr algn="ctr"/>
            <a:r>
              <a:rPr lang="en-US" sz="1600" b="1" spc="150" dirty="0">
                <a:solidFill>
                  <a:schemeClr val="bg1"/>
                </a:solidFill>
                <a:latin typeface="Bebas Neue" pitchFamily="2" charset="0"/>
                <a:ea typeface="League Spartan" charset="0"/>
                <a:cs typeface="Poppins" pitchFamily="2" charset="77"/>
              </a:rPr>
              <a:t>FORMES DE JEU</a:t>
            </a:r>
          </a:p>
        </p:txBody>
      </p:sp>
      <p:sp>
        <p:nvSpPr>
          <p:cNvPr id="34" name="TextBox 33">
            <a:extLst>
              <a:ext uri="{FF2B5EF4-FFF2-40B4-BE49-F238E27FC236}">
                <a16:creationId xmlns:a16="http://schemas.microsoft.com/office/drawing/2014/main" id="{27B68415-4288-624A-A850-533113EF1E6A}"/>
              </a:ext>
            </a:extLst>
          </p:cNvPr>
          <p:cNvSpPr txBox="1"/>
          <p:nvPr/>
        </p:nvSpPr>
        <p:spPr>
          <a:xfrm>
            <a:off x="1422707" y="2499104"/>
            <a:ext cx="984565" cy="338554"/>
          </a:xfrm>
          <a:prstGeom prst="rect">
            <a:avLst/>
          </a:prstGeom>
          <a:noFill/>
        </p:spPr>
        <p:txBody>
          <a:bodyPr wrap="none" rtlCol="0" anchor="ctr" anchorCtr="0">
            <a:spAutoFit/>
          </a:bodyPr>
          <a:lstStyle/>
          <a:p>
            <a:pPr algn="ctr"/>
            <a:r>
              <a:rPr lang="en-US" sz="1600" b="1" spc="150" dirty="0">
                <a:solidFill>
                  <a:schemeClr val="bg1"/>
                </a:solidFill>
                <a:latin typeface="Bebas Neue" pitchFamily="2" charset="0"/>
                <a:ea typeface="League Spartan" charset="0"/>
                <a:cs typeface="Poppins" pitchFamily="2" charset="77"/>
              </a:rPr>
              <a:t>LE JOUEUR</a:t>
            </a:r>
          </a:p>
        </p:txBody>
      </p:sp>
      <p:sp>
        <p:nvSpPr>
          <p:cNvPr id="35" name="TextBox 34">
            <a:extLst>
              <a:ext uri="{FF2B5EF4-FFF2-40B4-BE49-F238E27FC236}">
                <a16:creationId xmlns:a16="http://schemas.microsoft.com/office/drawing/2014/main" id="{60C74E26-426D-BB4F-A229-8147AAB34339}"/>
              </a:ext>
            </a:extLst>
          </p:cNvPr>
          <p:cNvSpPr txBox="1"/>
          <p:nvPr/>
        </p:nvSpPr>
        <p:spPr>
          <a:xfrm>
            <a:off x="5554518" y="2483716"/>
            <a:ext cx="1178529" cy="338554"/>
          </a:xfrm>
          <a:prstGeom prst="rect">
            <a:avLst/>
          </a:prstGeom>
          <a:noFill/>
        </p:spPr>
        <p:txBody>
          <a:bodyPr wrap="none" rtlCol="0" anchor="ctr" anchorCtr="0">
            <a:spAutoFit/>
          </a:bodyPr>
          <a:lstStyle/>
          <a:p>
            <a:pPr algn="ctr"/>
            <a:r>
              <a:rPr lang="en-US" sz="1600" b="1" spc="150" dirty="0">
                <a:solidFill>
                  <a:schemeClr val="bg1"/>
                </a:solidFill>
                <a:latin typeface="Bebas Neue" pitchFamily="2" charset="0"/>
                <a:ea typeface="League Spartan" charset="0"/>
                <a:cs typeface="Poppins" pitchFamily="2" charset="77"/>
              </a:rPr>
              <a:t>PHILOSOPHIE</a:t>
            </a:r>
          </a:p>
        </p:txBody>
      </p:sp>
      <p:sp>
        <p:nvSpPr>
          <p:cNvPr id="37" name="Subtitle 2">
            <a:extLst>
              <a:ext uri="{FF2B5EF4-FFF2-40B4-BE49-F238E27FC236}">
                <a16:creationId xmlns:a16="http://schemas.microsoft.com/office/drawing/2014/main" id="{CE59D04A-075B-CE43-BDE3-80AE55E6E1AF}"/>
              </a:ext>
            </a:extLst>
          </p:cNvPr>
          <p:cNvSpPr txBox="1">
            <a:spLocks/>
          </p:cNvSpPr>
          <p:nvPr/>
        </p:nvSpPr>
        <p:spPr>
          <a:xfrm>
            <a:off x="2868484" y="2955957"/>
            <a:ext cx="2282448" cy="3591723"/>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ts val="1850"/>
              </a:lnSpc>
              <a:buFont typeface="Arial" panose="020B0604020202020204" pitchFamily="34" charset="0"/>
              <a:buChar char="•"/>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Connais-vous votre public?</a:t>
            </a:r>
          </a:p>
          <a:p>
            <a:pPr algn="l">
              <a:lnSpc>
                <a:spcPts val="1850"/>
              </a:lnSpc>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Le niveau de jeu initial de votre public est important dans la conception du jeu. </a:t>
            </a:r>
            <a:r>
              <a:rPr lang="fr-FR" sz="11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L’adaptation de votre contenu sur votre public est ROI </a:t>
            </a: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vu que le niveau du jeu pratiqué, par exemple, en EDR ne sera pas la même en pole compétition, ni en Elite!</a:t>
            </a:r>
          </a:p>
          <a:p>
            <a:pPr algn="l">
              <a:lnSpc>
                <a:spcPts val="1850"/>
              </a:lnSpc>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Il faut absolument s’appuyer sur les </a:t>
            </a:r>
            <a:r>
              <a:rPr lang="fr-FR" sz="11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ressources de vos joueurs</a:t>
            </a: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a:p>
            <a:pPr algn="l">
              <a:lnSpc>
                <a:spcPts val="1850"/>
              </a:lnSpc>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Soyez innovant, simple et efficace avant y-aller sur les contenus plus complexes.</a:t>
            </a:r>
          </a:p>
        </p:txBody>
      </p:sp>
      <p:sp>
        <p:nvSpPr>
          <p:cNvPr id="38" name="Subtitle 2">
            <a:extLst>
              <a:ext uri="{FF2B5EF4-FFF2-40B4-BE49-F238E27FC236}">
                <a16:creationId xmlns:a16="http://schemas.microsoft.com/office/drawing/2014/main" id="{DFC56C2D-B66C-EE4F-8385-94CA66366D8A}"/>
              </a:ext>
            </a:extLst>
          </p:cNvPr>
          <p:cNvSpPr txBox="1">
            <a:spLocks/>
          </p:cNvSpPr>
          <p:nvPr/>
        </p:nvSpPr>
        <p:spPr>
          <a:xfrm>
            <a:off x="7488114" y="2959017"/>
            <a:ext cx="2189737" cy="3693289"/>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850"/>
              </a:lnSpc>
              <a:buFont typeface="Arial" panose="020B0604020202020204" pitchFamily="34" charset="0"/>
              <a:buChar char="•"/>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Comment réagir votre public sur le terrain? </a:t>
            </a:r>
          </a:p>
          <a:p>
            <a:pPr marL="171450" indent="-171450" algn="l">
              <a:lnSpc>
                <a:spcPts val="1850"/>
              </a:lnSpc>
              <a:buFont typeface="Arial" panose="020B0604020202020204" pitchFamily="34" charset="0"/>
              <a:buChar char="•"/>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Quelles sont les indicateurs des décisions?</a:t>
            </a:r>
          </a:p>
          <a:p>
            <a:pPr algn="l">
              <a:lnSpc>
                <a:spcPts val="1850"/>
              </a:lnSpc>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Les rapports du force vous aidera à entrainer les joueurs de </a:t>
            </a:r>
            <a:r>
              <a:rPr lang="fr-FR" sz="11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mieux faire leur choix des décisions </a:t>
            </a: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dans un action quand;</a:t>
            </a:r>
          </a:p>
          <a:p>
            <a:pPr marL="171450" indent="-171450" algn="l">
              <a:lnSpc>
                <a:spcPts val="1850"/>
              </a:lnSpc>
              <a:buFont typeface="Arial" panose="020B0604020202020204" pitchFamily="34" charset="0"/>
              <a:buChar char="•"/>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Vous subissez</a:t>
            </a:r>
          </a:p>
          <a:p>
            <a:pPr marL="171450" indent="-171450" algn="l">
              <a:lnSpc>
                <a:spcPts val="1850"/>
              </a:lnSpc>
              <a:buFont typeface="Arial" panose="020B0604020202020204" pitchFamily="34" charset="0"/>
              <a:buChar char="•"/>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Vous avancez ou</a:t>
            </a:r>
          </a:p>
          <a:p>
            <a:pPr marL="171450" indent="-171450" algn="l">
              <a:lnSpc>
                <a:spcPts val="1850"/>
              </a:lnSpc>
              <a:buFont typeface="Arial" panose="020B0604020202020204" pitchFamily="34" charset="0"/>
              <a:buChar char="•"/>
            </a:pPr>
            <a:r>
              <a:rPr lang="fr-FR" sz="1100" dirty="0">
                <a:solidFill>
                  <a:schemeClr val="tx1"/>
                </a:solidFill>
                <a:latin typeface="Lato Light"/>
                <a:ea typeface="Lato Light"/>
                <a:cs typeface="Mukta ExtraLight" panose="020B0000000000000000" pitchFamily="34" charset="77"/>
              </a:rPr>
              <a:t>Vous-êtes en égalité</a:t>
            </a:r>
          </a:p>
          <a:p>
            <a:pPr algn="l">
              <a:lnSpc>
                <a:spcPts val="1850"/>
              </a:lnSpc>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C’est important de bien éclairer les trois scenarios aux entrainements!</a:t>
            </a:r>
          </a:p>
        </p:txBody>
      </p:sp>
      <p:sp>
        <p:nvSpPr>
          <p:cNvPr id="39" name="Subtitle 2">
            <a:extLst>
              <a:ext uri="{FF2B5EF4-FFF2-40B4-BE49-F238E27FC236}">
                <a16:creationId xmlns:a16="http://schemas.microsoft.com/office/drawing/2014/main" id="{E1537BB8-BF30-BE4E-84A5-43610715F611}"/>
              </a:ext>
            </a:extLst>
          </p:cNvPr>
          <p:cNvSpPr txBox="1">
            <a:spLocks/>
          </p:cNvSpPr>
          <p:nvPr/>
        </p:nvSpPr>
        <p:spPr>
          <a:xfrm>
            <a:off x="9768347" y="2978301"/>
            <a:ext cx="2423653" cy="3557868"/>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850"/>
              </a:lnSpc>
              <a:buFont typeface="Arial" panose="020B0604020202020204" pitchFamily="34" charset="0"/>
              <a:buChar char="•"/>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Comment demande vous une passe dans jeu pour générer le mouvement? Ou le jeu au pied? Ou déclencher un duel?</a:t>
            </a:r>
          </a:p>
          <a:p>
            <a:pPr algn="l">
              <a:lnSpc>
                <a:spcPts val="1850"/>
              </a:lnSpc>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C’est important de comprendre la forme de jeu dominante dans votre public, compétitions et/ou votre projet de jeu.</a:t>
            </a:r>
          </a:p>
          <a:p>
            <a:pPr algn="l">
              <a:lnSpc>
                <a:spcPts val="1850"/>
              </a:lnSpc>
            </a:pPr>
            <a:r>
              <a:rPr lang="fr-FR" sz="11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La variation des formes de jeu </a:t>
            </a: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est importante notamment à partir de pole compétition et en Elite pour générer le mouvement et vous permettre d’exploiter le rapport du forces favorables! </a:t>
            </a:r>
          </a:p>
        </p:txBody>
      </p:sp>
      <p:sp>
        <p:nvSpPr>
          <p:cNvPr id="40" name="Subtitle 2">
            <a:extLst>
              <a:ext uri="{FF2B5EF4-FFF2-40B4-BE49-F238E27FC236}">
                <a16:creationId xmlns:a16="http://schemas.microsoft.com/office/drawing/2014/main" id="{493670B8-E5CF-F349-9FB8-C57F0E7ACC3E}"/>
              </a:ext>
            </a:extLst>
          </p:cNvPr>
          <p:cNvSpPr txBox="1">
            <a:spLocks/>
          </p:cNvSpPr>
          <p:nvPr/>
        </p:nvSpPr>
        <p:spPr>
          <a:xfrm>
            <a:off x="289104" y="2945131"/>
            <a:ext cx="2530743" cy="3381922"/>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ts val="1850"/>
              </a:lnSpc>
              <a:buFont typeface="Arial" panose="020B0604020202020204" pitchFamily="34" charset="0"/>
              <a:buChar char="•"/>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Quelle font les joueurs dans une seule ou plusieurs actions?</a:t>
            </a:r>
          </a:p>
          <a:p>
            <a:pPr algn="l">
              <a:lnSpc>
                <a:spcPts val="1850"/>
              </a:lnSpc>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C’est important de comprendre la cascade des décisions dans une phase de jeu et exposer nos joueurs en proposant les ateliers d’apprentissage qui les évolue vers la maitrise et l’automatisme dans le jeu.</a:t>
            </a:r>
          </a:p>
          <a:p>
            <a:pPr algn="l">
              <a:lnSpc>
                <a:spcPts val="1850"/>
              </a:lnSpc>
            </a:pPr>
            <a:r>
              <a:rPr lang="fr-FR" sz="11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Le porteur du ballon </a:t>
            </a: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est-il bien préparé pour prends les initiatives? Quelle font les joueurs loin du ballon?</a:t>
            </a:r>
          </a:p>
          <a:p>
            <a:pPr algn="l">
              <a:lnSpc>
                <a:spcPts val="1850"/>
              </a:lnSpc>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Comment impact-ils votre jeu?</a:t>
            </a:r>
          </a:p>
          <a:p>
            <a:pPr algn="l">
              <a:lnSpc>
                <a:spcPts val="1850"/>
              </a:lnSpc>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p>
        </p:txBody>
      </p:sp>
      <p:sp>
        <p:nvSpPr>
          <p:cNvPr id="41" name="Subtitle 2">
            <a:extLst>
              <a:ext uri="{FF2B5EF4-FFF2-40B4-BE49-F238E27FC236}">
                <a16:creationId xmlns:a16="http://schemas.microsoft.com/office/drawing/2014/main" id="{27B027EA-FE1D-4443-836A-432AE443CA76}"/>
              </a:ext>
            </a:extLst>
          </p:cNvPr>
          <p:cNvSpPr txBox="1">
            <a:spLocks/>
          </p:cNvSpPr>
          <p:nvPr/>
        </p:nvSpPr>
        <p:spPr>
          <a:xfrm>
            <a:off x="5128989" y="2955957"/>
            <a:ext cx="2427116" cy="3591723"/>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ts val="1850"/>
              </a:lnSpc>
              <a:buFont typeface="Arial" panose="020B0604020202020204" pitchFamily="34" charset="0"/>
              <a:buChar char="•"/>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Qu'est-ce que votre philosophie d'entraineur?</a:t>
            </a:r>
          </a:p>
          <a:p>
            <a:pPr algn="l">
              <a:lnSpc>
                <a:spcPts val="1850"/>
              </a:lnSpc>
            </a:pPr>
            <a:r>
              <a:rPr lang="fr-FR" sz="1100" dirty="0">
                <a:solidFill>
                  <a:schemeClr val="tx1"/>
                </a:solidFill>
                <a:latin typeface="Lato Light"/>
                <a:ea typeface="Lato Light"/>
                <a:cs typeface="Mukta ExtraLight" panose="020B0000000000000000" pitchFamily="34" charset="77"/>
              </a:rPr>
              <a:t>Ça peut dépendre avec votre expérience, votre public, </a:t>
            </a:r>
            <a:r>
              <a:rPr lang="fr-FR" sz="1100" dirty="0">
                <a:solidFill>
                  <a:schemeClr val="tx1"/>
                </a:solidFill>
                <a:latin typeface="Lato Light"/>
                <a:ea typeface="Lato Light"/>
              </a:rPr>
              <a:t>enjeux du </a:t>
            </a:r>
            <a:r>
              <a:rPr lang="fr-FR" sz="1100" dirty="0" err="1">
                <a:solidFill>
                  <a:schemeClr val="tx1"/>
                </a:solidFill>
                <a:latin typeface="Lato Light"/>
                <a:ea typeface="Lato Light"/>
              </a:rPr>
              <a:t>developpement</a:t>
            </a:r>
            <a:r>
              <a:rPr lang="fr-FR" sz="1100" dirty="0">
                <a:solidFill>
                  <a:schemeClr val="tx1"/>
                </a:solidFill>
                <a:latin typeface="Lato Light"/>
                <a:ea typeface="Lato Light"/>
              </a:rPr>
              <a:t>  ou à la culture </a:t>
            </a:r>
            <a:r>
              <a:rPr lang="fr-FR" sz="1100" dirty="0" err="1">
                <a:solidFill>
                  <a:schemeClr val="tx1"/>
                </a:solidFill>
                <a:latin typeface="Lato Light"/>
                <a:ea typeface="Lato Light"/>
              </a:rPr>
              <a:t>identite</a:t>
            </a:r>
            <a:r>
              <a:rPr lang="fr-FR" sz="1100" dirty="0">
                <a:solidFill>
                  <a:schemeClr val="tx1"/>
                </a:solidFill>
                <a:latin typeface="Lato Light"/>
                <a:ea typeface="Lato Light"/>
                <a:cs typeface="Mukta ExtraLight" panose="020B0000000000000000" pitchFamily="34" charset="77"/>
              </a:rPr>
              <a:t> du club, votre capacite d’analyser et décomposer le jeu etc.</a:t>
            </a:r>
          </a:p>
          <a:p>
            <a:pPr algn="l">
              <a:lnSpc>
                <a:spcPts val="1850"/>
              </a:lnSpc>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Votre philosophie de jeu doit être adapte aux publics avec qui vous propose votre contenu. </a:t>
            </a:r>
          </a:p>
          <a:p>
            <a:pPr algn="l">
              <a:lnSpc>
                <a:spcPts val="1850"/>
              </a:lnSpc>
            </a:pP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Quand </a:t>
            </a:r>
            <a:r>
              <a:rPr lang="fr-FR" sz="11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les joueurs comprennent le POURQOUI </a:t>
            </a:r>
            <a:r>
              <a:rPr lang="fr-FR"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ils seront capables de répondre aux comportements attendus facilement et en efficacité!</a:t>
            </a:r>
          </a:p>
        </p:txBody>
      </p:sp>
      <p:sp>
        <p:nvSpPr>
          <p:cNvPr id="2" name="TextBox 1">
            <a:extLst>
              <a:ext uri="{FF2B5EF4-FFF2-40B4-BE49-F238E27FC236}">
                <a16:creationId xmlns:a16="http://schemas.microsoft.com/office/drawing/2014/main" id="{28E68E96-ADBF-1AA7-2540-752E85A2F52A}"/>
              </a:ext>
            </a:extLst>
          </p:cNvPr>
          <p:cNvSpPr txBox="1"/>
          <p:nvPr/>
        </p:nvSpPr>
        <p:spPr>
          <a:xfrm>
            <a:off x="1965778" y="1330192"/>
            <a:ext cx="718873" cy="215444"/>
          </a:xfrm>
          <a:prstGeom prst="rect">
            <a:avLst/>
          </a:prstGeom>
          <a:noFill/>
        </p:spPr>
        <p:txBody>
          <a:bodyPr wrap="square" rtlCol="0">
            <a:spAutoFit/>
          </a:bodyPr>
          <a:lstStyle/>
          <a:p>
            <a:r>
              <a:rPr lang="fr-FR" sz="800" b="1" dirty="0">
                <a:solidFill>
                  <a:schemeClr val="bg1"/>
                </a:solidFill>
                <a:effectLst>
                  <a:outerShdw blurRad="38100" dist="38100" dir="2700000" algn="tl">
                    <a:srgbClr val="000000">
                      <a:alpha val="43137"/>
                    </a:srgbClr>
                  </a:outerShdw>
                </a:effectLst>
              </a:rPr>
              <a:t>QUI?</a:t>
            </a:r>
          </a:p>
        </p:txBody>
      </p:sp>
      <p:sp>
        <p:nvSpPr>
          <p:cNvPr id="9" name="TextBox 8">
            <a:extLst>
              <a:ext uri="{FF2B5EF4-FFF2-40B4-BE49-F238E27FC236}">
                <a16:creationId xmlns:a16="http://schemas.microsoft.com/office/drawing/2014/main" id="{4293E21A-142C-D119-C97C-A6FCA69A0EF6}"/>
              </a:ext>
            </a:extLst>
          </p:cNvPr>
          <p:cNvSpPr txBox="1"/>
          <p:nvPr/>
        </p:nvSpPr>
        <p:spPr>
          <a:xfrm>
            <a:off x="4360282" y="1339488"/>
            <a:ext cx="718873" cy="215444"/>
          </a:xfrm>
          <a:prstGeom prst="rect">
            <a:avLst/>
          </a:prstGeom>
          <a:noFill/>
        </p:spPr>
        <p:txBody>
          <a:bodyPr wrap="square" rtlCol="0">
            <a:spAutoFit/>
          </a:bodyPr>
          <a:lstStyle/>
          <a:p>
            <a:r>
              <a:rPr lang="fr-FR" sz="800" b="1" dirty="0">
                <a:solidFill>
                  <a:schemeClr val="bg1"/>
                </a:solidFill>
                <a:effectLst>
                  <a:outerShdw blurRad="38100" dist="38100" dir="2700000" algn="tl">
                    <a:srgbClr val="000000">
                      <a:alpha val="43137"/>
                    </a:srgbClr>
                  </a:outerShdw>
                </a:effectLst>
              </a:rPr>
              <a:t>QUOI?</a:t>
            </a:r>
          </a:p>
        </p:txBody>
      </p:sp>
      <p:sp>
        <p:nvSpPr>
          <p:cNvPr id="11" name="TextBox 10">
            <a:extLst>
              <a:ext uri="{FF2B5EF4-FFF2-40B4-BE49-F238E27FC236}">
                <a16:creationId xmlns:a16="http://schemas.microsoft.com/office/drawing/2014/main" id="{2EF77CBA-AA8A-7937-ED06-65C25CE012C5}"/>
              </a:ext>
            </a:extLst>
          </p:cNvPr>
          <p:cNvSpPr txBox="1"/>
          <p:nvPr/>
        </p:nvSpPr>
        <p:spPr>
          <a:xfrm>
            <a:off x="6437291" y="1332862"/>
            <a:ext cx="718873" cy="215444"/>
          </a:xfrm>
          <a:prstGeom prst="rect">
            <a:avLst/>
          </a:prstGeom>
          <a:noFill/>
        </p:spPr>
        <p:txBody>
          <a:bodyPr wrap="square" rtlCol="0">
            <a:spAutoFit/>
          </a:bodyPr>
          <a:lstStyle/>
          <a:p>
            <a:r>
              <a:rPr lang="fr-FR" sz="800" b="1" dirty="0">
                <a:solidFill>
                  <a:schemeClr val="bg1"/>
                </a:solidFill>
                <a:effectLst>
                  <a:outerShdw blurRad="38100" dist="38100" dir="2700000" algn="tl">
                    <a:srgbClr val="000000">
                      <a:alpha val="43137"/>
                    </a:srgbClr>
                  </a:outerShdw>
                </a:effectLst>
              </a:rPr>
              <a:t>POURQUI?</a:t>
            </a:r>
          </a:p>
        </p:txBody>
      </p:sp>
      <p:sp>
        <p:nvSpPr>
          <p:cNvPr id="12" name="TextBox 11">
            <a:extLst>
              <a:ext uri="{FF2B5EF4-FFF2-40B4-BE49-F238E27FC236}">
                <a16:creationId xmlns:a16="http://schemas.microsoft.com/office/drawing/2014/main" id="{74902B2A-0C24-8FDF-39D1-3D21E0918EEC}"/>
              </a:ext>
            </a:extLst>
          </p:cNvPr>
          <p:cNvSpPr txBox="1"/>
          <p:nvPr/>
        </p:nvSpPr>
        <p:spPr>
          <a:xfrm>
            <a:off x="10557678" y="1364446"/>
            <a:ext cx="718873" cy="215444"/>
          </a:xfrm>
          <a:prstGeom prst="rect">
            <a:avLst/>
          </a:prstGeom>
          <a:noFill/>
        </p:spPr>
        <p:txBody>
          <a:bodyPr wrap="square" rtlCol="0">
            <a:spAutoFit/>
          </a:bodyPr>
          <a:lstStyle/>
          <a:p>
            <a:r>
              <a:rPr lang="fr-FR" sz="800" b="1" dirty="0">
                <a:solidFill>
                  <a:schemeClr val="bg1"/>
                </a:solidFill>
                <a:effectLst>
                  <a:outerShdw blurRad="38100" dist="38100" dir="2700000" algn="tl">
                    <a:srgbClr val="000000">
                      <a:alpha val="43137"/>
                    </a:srgbClr>
                  </a:outerShdw>
                </a:effectLst>
              </a:rPr>
              <a:t>COMMENT?</a:t>
            </a:r>
          </a:p>
        </p:txBody>
      </p:sp>
      <p:sp>
        <p:nvSpPr>
          <p:cNvPr id="14" name="TextBox 13">
            <a:extLst>
              <a:ext uri="{FF2B5EF4-FFF2-40B4-BE49-F238E27FC236}">
                <a16:creationId xmlns:a16="http://schemas.microsoft.com/office/drawing/2014/main" id="{3C868B70-62DE-C429-389E-0E937BE2CB1B}"/>
              </a:ext>
            </a:extLst>
          </p:cNvPr>
          <p:cNvSpPr txBox="1"/>
          <p:nvPr/>
        </p:nvSpPr>
        <p:spPr>
          <a:xfrm>
            <a:off x="8473037" y="1385411"/>
            <a:ext cx="718873" cy="215444"/>
          </a:xfrm>
          <a:prstGeom prst="rect">
            <a:avLst/>
          </a:prstGeom>
          <a:noFill/>
        </p:spPr>
        <p:txBody>
          <a:bodyPr wrap="square" rtlCol="0">
            <a:spAutoFit/>
          </a:bodyPr>
          <a:lstStyle/>
          <a:p>
            <a:r>
              <a:rPr lang="fr-FR" sz="800" b="1" dirty="0">
                <a:solidFill>
                  <a:schemeClr val="bg1"/>
                </a:solidFill>
                <a:effectLst>
                  <a:outerShdw blurRad="38100" dist="38100" dir="2700000" algn="tl">
                    <a:srgbClr val="000000">
                      <a:alpha val="43137"/>
                    </a:srgbClr>
                  </a:outerShdw>
                </a:effectLst>
              </a:rPr>
              <a:t>QUAND?</a:t>
            </a:r>
          </a:p>
        </p:txBody>
      </p:sp>
      <p:pic>
        <p:nvPicPr>
          <p:cNvPr id="18" name="Graphic 17" descr="Group brainstorm with solid fill">
            <a:extLst>
              <a:ext uri="{FF2B5EF4-FFF2-40B4-BE49-F238E27FC236}">
                <a16:creationId xmlns:a16="http://schemas.microsoft.com/office/drawing/2014/main" id="{34C83A55-CF36-02B5-BC12-988025CF18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1358" y="745045"/>
            <a:ext cx="491771" cy="491771"/>
          </a:xfrm>
          <a:prstGeom prst="rect">
            <a:avLst/>
          </a:prstGeom>
        </p:spPr>
      </p:pic>
    </p:spTree>
    <p:extLst>
      <p:ext uri="{BB962C8B-B14F-4D97-AF65-F5344CB8AC3E}">
        <p14:creationId xmlns:p14="http://schemas.microsoft.com/office/powerpoint/2010/main" val="3642298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58A296A-E800-9B41-97AC-B29F945EBDBC}" type="slidenum">
              <a:rPr lang="fr-FR" smtClean="0"/>
              <a:t>5</a:t>
            </a:fld>
            <a:endParaRPr lang="fr-FR" dirty="0"/>
          </a:p>
        </p:txBody>
      </p:sp>
      <p:sp>
        <p:nvSpPr>
          <p:cNvPr id="3" name="Titre 2"/>
          <p:cNvSpPr>
            <a:spLocks noGrp="1"/>
          </p:cNvSpPr>
          <p:nvPr>
            <p:ph type="title"/>
          </p:nvPr>
        </p:nvSpPr>
        <p:spPr>
          <a:xfrm>
            <a:off x="0" y="2493962"/>
            <a:ext cx="8818880" cy="1325563"/>
          </a:xfrm>
        </p:spPr>
        <p:txBody>
          <a:bodyPr/>
          <a:lstStyle/>
          <a:p>
            <a:r>
              <a:rPr lang="fr-FR" sz="4000" dirty="0">
                <a:latin typeface="Roboto"/>
                <a:cs typeface="MV Boli" panose="02000500030200090000" pitchFamily="2" charset="0"/>
              </a:rPr>
              <a:t>POUR QUI</a:t>
            </a:r>
          </a:p>
        </p:txBody>
      </p:sp>
      <p:sp>
        <p:nvSpPr>
          <p:cNvPr id="4" name="Espace réservé du texte 3"/>
          <p:cNvSpPr>
            <a:spLocks noGrp="1"/>
          </p:cNvSpPr>
          <p:nvPr>
            <p:ph type="body" sz="quarter" idx="11"/>
          </p:nvPr>
        </p:nvSpPr>
        <p:spPr>
          <a:xfrm>
            <a:off x="3643313" y="3919388"/>
            <a:ext cx="7187444" cy="487363"/>
          </a:xfrm>
        </p:spPr>
        <p:txBody>
          <a:bodyPr>
            <a:noAutofit/>
          </a:bodyPr>
          <a:lstStyle/>
          <a:p>
            <a:pPr algn="ctr"/>
            <a:r>
              <a:rPr lang="fr-FR" sz="2000" dirty="0">
                <a:latin typeface="Roboto"/>
                <a:cs typeface="MV Boli" panose="02000500030200090000" pitchFamily="2" charset="0"/>
              </a:rPr>
              <a:t>LES JOUEUR/JOUESES</a:t>
            </a:r>
            <a:endParaRPr lang="fr-FR" sz="2000" dirty="0">
              <a:latin typeface="Roboto"/>
              <a:ea typeface="MS Gothic" panose="020B0609070205080204" pitchFamily="49" charset="-128"/>
              <a:cs typeface="MV Boli" panose="02000500030200090000" pitchFamily="2" charset="0"/>
            </a:endParaRPr>
          </a:p>
        </p:txBody>
      </p:sp>
    </p:spTree>
    <p:extLst>
      <p:ext uri="{BB962C8B-B14F-4D97-AF65-F5344CB8AC3E}">
        <p14:creationId xmlns:p14="http://schemas.microsoft.com/office/powerpoint/2010/main" val="2004885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3">
            <a:extLst>
              <a:ext uri="{FF2B5EF4-FFF2-40B4-BE49-F238E27FC236}">
                <a16:creationId xmlns:a16="http://schemas.microsoft.com/office/drawing/2014/main" id="{0622B82C-95A1-F14B-A118-5E2F17BD0DAF}"/>
              </a:ext>
            </a:extLst>
          </p:cNvPr>
          <p:cNvSpPr>
            <a:spLocks noChangeArrowheads="1"/>
          </p:cNvSpPr>
          <p:nvPr/>
        </p:nvSpPr>
        <p:spPr bwMode="auto">
          <a:xfrm>
            <a:off x="5244595" y="3236745"/>
            <a:ext cx="1700065" cy="1700099"/>
          </a:xfrm>
          <a:custGeom>
            <a:avLst/>
            <a:gdLst>
              <a:gd name="T0" fmla="*/ 1723478 w 2730"/>
              <a:gd name="T1" fmla="*/ 785002 h 2730"/>
              <a:gd name="T2" fmla="*/ 996600 w 2730"/>
              <a:gd name="T3" fmla="*/ 58777 h 2730"/>
              <a:gd name="T4" fmla="*/ 996600 w 2730"/>
              <a:gd name="T5" fmla="*/ 58777 h 2730"/>
              <a:gd name="T6" fmla="*/ 785655 w 2730"/>
              <a:gd name="T7" fmla="*/ 58777 h 2730"/>
              <a:gd name="T8" fmla="*/ 58777 w 2730"/>
              <a:gd name="T9" fmla="*/ 785002 h 2730"/>
              <a:gd name="T10" fmla="*/ 58777 w 2730"/>
              <a:gd name="T11" fmla="*/ 785002 h 2730"/>
              <a:gd name="T12" fmla="*/ 58777 w 2730"/>
              <a:gd name="T13" fmla="*/ 997253 h 2730"/>
              <a:gd name="T14" fmla="*/ 785655 w 2730"/>
              <a:gd name="T15" fmla="*/ 1723478 h 2730"/>
              <a:gd name="T16" fmla="*/ 785655 w 2730"/>
              <a:gd name="T17" fmla="*/ 1723478 h 2730"/>
              <a:gd name="T18" fmla="*/ 996600 w 2730"/>
              <a:gd name="T19" fmla="*/ 1723478 h 2730"/>
              <a:gd name="T20" fmla="*/ 1723478 w 2730"/>
              <a:gd name="T21" fmla="*/ 997253 h 2730"/>
              <a:gd name="T22" fmla="*/ 1723478 w 2730"/>
              <a:gd name="T23" fmla="*/ 997253 h 2730"/>
              <a:gd name="T24" fmla="*/ 1723478 w 2730"/>
              <a:gd name="T25" fmla="*/ 785002 h 27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30" h="2730">
                <a:moveTo>
                  <a:pt x="2639" y="1202"/>
                </a:moveTo>
                <a:lnTo>
                  <a:pt x="1526" y="90"/>
                </a:lnTo>
                <a:cubicBezTo>
                  <a:pt x="1436" y="0"/>
                  <a:pt x="1292" y="0"/>
                  <a:pt x="1203" y="90"/>
                </a:cubicBezTo>
                <a:lnTo>
                  <a:pt x="90" y="1202"/>
                </a:lnTo>
                <a:cubicBezTo>
                  <a:pt x="0" y="1292"/>
                  <a:pt x="0" y="1437"/>
                  <a:pt x="90" y="1527"/>
                </a:cubicBezTo>
                <a:lnTo>
                  <a:pt x="1203" y="2639"/>
                </a:lnTo>
                <a:cubicBezTo>
                  <a:pt x="1292" y="2729"/>
                  <a:pt x="1436" y="2729"/>
                  <a:pt x="1526" y="2639"/>
                </a:cubicBezTo>
                <a:lnTo>
                  <a:pt x="2639" y="1527"/>
                </a:lnTo>
                <a:cubicBezTo>
                  <a:pt x="2729" y="1437"/>
                  <a:pt x="2729" y="1292"/>
                  <a:pt x="2639" y="1202"/>
                </a:cubicBezTo>
              </a:path>
            </a:pathLst>
          </a:custGeom>
          <a:solidFill>
            <a:srgbClr val="DD3FAC"/>
          </a:solidFill>
          <a:ln>
            <a:noFill/>
          </a:ln>
          <a:effectLst/>
        </p:spPr>
        <p:txBody>
          <a:bodyPr wrap="none" anchor="ctr"/>
          <a:lstStyle/>
          <a:p>
            <a:endParaRPr lang="en-US"/>
          </a:p>
        </p:txBody>
      </p:sp>
      <p:sp>
        <p:nvSpPr>
          <p:cNvPr id="21" name="Freeform 64">
            <a:extLst>
              <a:ext uri="{FF2B5EF4-FFF2-40B4-BE49-F238E27FC236}">
                <a16:creationId xmlns:a16="http://schemas.microsoft.com/office/drawing/2014/main" id="{0FEE7467-C543-654D-89D7-D12E6B65B6B4}"/>
              </a:ext>
            </a:extLst>
          </p:cNvPr>
          <p:cNvSpPr>
            <a:spLocks noChangeArrowheads="1"/>
          </p:cNvSpPr>
          <p:nvPr/>
        </p:nvSpPr>
        <p:spPr bwMode="auto">
          <a:xfrm>
            <a:off x="5670298" y="2338632"/>
            <a:ext cx="856898" cy="856915"/>
          </a:xfrm>
          <a:custGeom>
            <a:avLst/>
            <a:gdLst>
              <a:gd name="T0" fmla="*/ 866699 w 1378"/>
              <a:gd name="T1" fmla="*/ 391938 h 1378"/>
              <a:gd name="T2" fmla="*/ 506064 w 1378"/>
              <a:gd name="T3" fmla="*/ 31303 h 1378"/>
              <a:gd name="T4" fmla="*/ 506064 w 1378"/>
              <a:gd name="T5" fmla="*/ 31303 h 1378"/>
              <a:gd name="T6" fmla="*/ 392590 w 1378"/>
              <a:gd name="T7" fmla="*/ 31303 h 1378"/>
              <a:gd name="T8" fmla="*/ 31955 w 1378"/>
              <a:gd name="T9" fmla="*/ 391938 h 1378"/>
              <a:gd name="T10" fmla="*/ 31955 w 1378"/>
              <a:gd name="T11" fmla="*/ 391938 h 1378"/>
              <a:gd name="T12" fmla="*/ 31955 w 1378"/>
              <a:gd name="T13" fmla="*/ 506064 h 1378"/>
              <a:gd name="T14" fmla="*/ 392590 w 1378"/>
              <a:gd name="T15" fmla="*/ 866699 h 1378"/>
              <a:gd name="T16" fmla="*/ 392590 w 1378"/>
              <a:gd name="T17" fmla="*/ 866699 h 1378"/>
              <a:gd name="T18" fmla="*/ 506064 w 1378"/>
              <a:gd name="T19" fmla="*/ 866699 h 1378"/>
              <a:gd name="T20" fmla="*/ 866699 w 1378"/>
              <a:gd name="T21" fmla="*/ 506064 h 1378"/>
              <a:gd name="T22" fmla="*/ 866699 w 1378"/>
              <a:gd name="T23" fmla="*/ 506064 h 1378"/>
              <a:gd name="T24" fmla="*/ 866699 w 1378"/>
              <a:gd name="T25" fmla="*/ 391938 h 13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78" h="1378">
                <a:moveTo>
                  <a:pt x="1329" y="601"/>
                </a:moveTo>
                <a:lnTo>
                  <a:pt x="776" y="48"/>
                </a:lnTo>
                <a:cubicBezTo>
                  <a:pt x="728" y="0"/>
                  <a:pt x="650" y="0"/>
                  <a:pt x="602" y="48"/>
                </a:cubicBezTo>
                <a:lnTo>
                  <a:pt x="49" y="601"/>
                </a:lnTo>
                <a:cubicBezTo>
                  <a:pt x="0" y="649"/>
                  <a:pt x="0" y="728"/>
                  <a:pt x="49" y="776"/>
                </a:cubicBezTo>
                <a:lnTo>
                  <a:pt x="602" y="1329"/>
                </a:lnTo>
                <a:cubicBezTo>
                  <a:pt x="650" y="1377"/>
                  <a:pt x="728" y="1377"/>
                  <a:pt x="776" y="1329"/>
                </a:cubicBezTo>
                <a:lnTo>
                  <a:pt x="1329" y="776"/>
                </a:lnTo>
                <a:cubicBezTo>
                  <a:pt x="1377" y="728"/>
                  <a:pt x="1377" y="649"/>
                  <a:pt x="1329" y="601"/>
                </a:cubicBezTo>
              </a:path>
            </a:pathLst>
          </a:custGeom>
          <a:solidFill>
            <a:schemeClr val="accent1"/>
          </a:solidFill>
          <a:ln>
            <a:noFill/>
          </a:ln>
          <a:effectLst/>
        </p:spPr>
        <p:txBody>
          <a:bodyPr wrap="none" anchor="ctr"/>
          <a:lstStyle/>
          <a:p>
            <a:endParaRPr lang="en-US"/>
          </a:p>
        </p:txBody>
      </p:sp>
      <p:sp>
        <p:nvSpPr>
          <p:cNvPr id="22" name="Freeform 65">
            <a:extLst>
              <a:ext uri="{FF2B5EF4-FFF2-40B4-BE49-F238E27FC236}">
                <a16:creationId xmlns:a16="http://schemas.microsoft.com/office/drawing/2014/main" id="{E603BC2A-B482-EA4F-8997-2F4F63466E0D}"/>
              </a:ext>
            </a:extLst>
          </p:cNvPr>
          <p:cNvSpPr>
            <a:spLocks noChangeArrowheads="1"/>
          </p:cNvSpPr>
          <p:nvPr/>
        </p:nvSpPr>
        <p:spPr bwMode="auto">
          <a:xfrm>
            <a:off x="5667550" y="4969802"/>
            <a:ext cx="856898" cy="859661"/>
          </a:xfrm>
          <a:custGeom>
            <a:avLst/>
            <a:gdLst>
              <a:gd name="T0" fmla="*/ 866047 w 1378"/>
              <a:gd name="T1" fmla="*/ 393563 h 1379"/>
              <a:gd name="T2" fmla="*/ 505411 w 1378"/>
              <a:gd name="T3" fmla="*/ 32034 h 1379"/>
              <a:gd name="T4" fmla="*/ 505411 w 1378"/>
              <a:gd name="T5" fmla="*/ 32034 h 1379"/>
              <a:gd name="T6" fmla="*/ 391938 w 1378"/>
              <a:gd name="T7" fmla="*/ 32034 h 1379"/>
              <a:gd name="T8" fmla="*/ 31303 w 1378"/>
              <a:gd name="T9" fmla="*/ 393563 h 1379"/>
              <a:gd name="T10" fmla="*/ 31303 w 1378"/>
              <a:gd name="T11" fmla="*/ 393563 h 1379"/>
              <a:gd name="T12" fmla="*/ 31303 w 1378"/>
              <a:gd name="T13" fmla="*/ 507971 h 1379"/>
              <a:gd name="T14" fmla="*/ 391938 w 1378"/>
              <a:gd name="T15" fmla="*/ 869500 h 1379"/>
              <a:gd name="T16" fmla="*/ 391938 w 1378"/>
              <a:gd name="T17" fmla="*/ 869500 h 1379"/>
              <a:gd name="T18" fmla="*/ 505411 w 1378"/>
              <a:gd name="T19" fmla="*/ 869500 h 1379"/>
              <a:gd name="T20" fmla="*/ 866047 w 1378"/>
              <a:gd name="T21" fmla="*/ 507971 h 1379"/>
              <a:gd name="T22" fmla="*/ 866047 w 1378"/>
              <a:gd name="T23" fmla="*/ 507971 h 1379"/>
              <a:gd name="T24" fmla="*/ 866047 w 1378"/>
              <a:gd name="T25" fmla="*/ 393563 h 13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78" h="1379">
                <a:moveTo>
                  <a:pt x="1328" y="602"/>
                </a:moveTo>
                <a:lnTo>
                  <a:pt x="775" y="49"/>
                </a:lnTo>
                <a:cubicBezTo>
                  <a:pt x="727" y="0"/>
                  <a:pt x="649" y="0"/>
                  <a:pt x="601" y="49"/>
                </a:cubicBezTo>
                <a:lnTo>
                  <a:pt x="48" y="602"/>
                </a:lnTo>
                <a:cubicBezTo>
                  <a:pt x="0" y="650"/>
                  <a:pt x="0" y="729"/>
                  <a:pt x="48" y="777"/>
                </a:cubicBezTo>
                <a:lnTo>
                  <a:pt x="601" y="1330"/>
                </a:lnTo>
                <a:cubicBezTo>
                  <a:pt x="649" y="1378"/>
                  <a:pt x="727" y="1378"/>
                  <a:pt x="775" y="1330"/>
                </a:cubicBezTo>
                <a:lnTo>
                  <a:pt x="1328" y="777"/>
                </a:lnTo>
                <a:cubicBezTo>
                  <a:pt x="1377" y="729"/>
                  <a:pt x="1377" y="650"/>
                  <a:pt x="1328" y="602"/>
                </a:cubicBezTo>
              </a:path>
            </a:pathLst>
          </a:custGeom>
          <a:solidFill>
            <a:schemeClr val="accent3"/>
          </a:solidFill>
          <a:ln>
            <a:noFill/>
          </a:ln>
          <a:effectLst/>
        </p:spPr>
        <p:txBody>
          <a:bodyPr wrap="none" anchor="ctr"/>
          <a:lstStyle/>
          <a:p>
            <a:endParaRPr lang="en-US"/>
          </a:p>
        </p:txBody>
      </p:sp>
      <p:sp>
        <p:nvSpPr>
          <p:cNvPr id="23" name="Freeform 66">
            <a:extLst>
              <a:ext uri="{FF2B5EF4-FFF2-40B4-BE49-F238E27FC236}">
                <a16:creationId xmlns:a16="http://schemas.microsoft.com/office/drawing/2014/main" id="{2C60144B-78DB-BB4F-9EB0-815922161876}"/>
              </a:ext>
            </a:extLst>
          </p:cNvPr>
          <p:cNvSpPr>
            <a:spLocks noChangeArrowheads="1"/>
          </p:cNvSpPr>
          <p:nvPr/>
        </p:nvSpPr>
        <p:spPr bwMode="auto">
          <a:xfrm>
            <a:off x="4244879" y="3656964"/>
            <a:ext cx="859646" cy="859661"/>
          </a:xfrm>
          <a:custGeom>
            <a:avLst/>
            <a:gdLst>
              <a:gd name="T0" fmla="*/ 868848 w 1379"/>
              <a:gd name="T1" fmla="*/ 392909 h 1379"/>
              <a:gd name="T2" fmla="*/ 507318 w 1379"/>
              <a:gd name="T3" fmla="*/ 32034 h 1379"/>
              <a:gd name="T4" fmla="*/ 507318 w 1379"/>
              <a:gd name="T5" fmla="*/ 32034 h 1379"/>
              <a:gd name="T6" fmla="*/ 392910 w 1379"/>
              <a:gd name="T7" fmla="*/ 32034 h 1379"/>
              <a:gd name="T8" fmla="*/ 31381 w 1379"/>
              <a:gd name="T9" fmla="*/ 392909 h 1379"/>
              <a:gd name="T10" fmla="*/ 31381 w 1379"/>
              <a:gd name="T11" fmla="*/ 392909 h 1379"/>
              <a:gd name="T12" fmla="*/ 31381 w 1379"/>
              <a:gd name="T13" fmla="*/ 507971 h 1379"/>
              <a:gd name="T14" fmla="*/ 392910 w 1379"/>
              <a:gd name="T15" fmla="*/ 868846 h 1379"/>
              <a:gd name="T16" fmla="*/ 392910 w 1379"/>
              <a:gd name="T17" fmla="*/ 868846 h 1379"/>
              <a:gd name="T18" fmla="*/ 507318 w 1379"/>
              <a:gd name="T19" fmla="*/ 868846 h 1379"/>
              <a:gd name="T20" fmla="*/ 868848 w 1379"/>
              <a:gd name="T21" fmla="*/ 507971 h 1379"/>
              <a:gd name="T22" fmla="*/ 868848 w 1379"/>
              <a:gd name="T23" fmla="*/ 507971 h 1379"/>
              <a:gd name="T24" fmla="*/ 868848 w 1379"/>
              <a:gd name="T25" fmla="*/ 392909 h 13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79" h="1379">
                <a:moveTo>
                  <a:pt x="1329" y="601"/>
                </a:moveTo>
                <a:lnTo>
                  <a:pt x="776" y="49"/>
                </a:lnTo>
                <a:cubicBezTo>
                  <a:pt x="728" y="0"/>
                  <a:pt x="649" y="0"/>
                  <a:pt x="601" y="49"/>
                </a:cubicBezTo>
                <a:lnTo>
                  <a:pt x="48" y="601"/>
                </a:lnTo>
                <a:cubicBezTo>
                  <a:pt x="0" y="650"/>
                  <a:pt x="0" y="728"/>
                  <a:pt x="48" y="777"/>
                </a:cubicBezTo>
                <a:lnTo>
                  <a:pt x="601" y="1329"/>
                </a:lnTo>
                <a:cubicBezTo>
                  <a:pt x="649" y="1378"/>
                  <a:pt x="728" y="1378"/>
                  <a:pt x="776" y="1329"/>
                </a:cubicBezTo>
                <a:lnTo>
                  <a:pt x="1329" y="777"/>
                </a:lnTo>
                <a:cubicBezTo>
                  <a:pt x="1378" y="728"/>
                  <a:pt x="1378" y="650"/>
                  <a:pt x="1329" y="601"/>
                </a:cubicBezTo>
              </a:path>
            </a:pathLst>
          </a:custGeom>
          <a:solidFill>
            <a:schemeClr val="accent2"/>
          </a:solidFill>
          <a:ln>
            <a:noFill/>
          </a:ln>
          <a:effectLst/>
        </p:spPr>
        <p:txBody>
          <a:bodyPr wrap="none" anchor="ctr"/>
          <a:lstStyle/>
          <a:p>
            <a:endParaRPr lang="en-US"/>
          </a:p>
        </p:txBody>
      </p:sp>
      <p:sp>
        <p:nvSpPr>
          <p:cNvPr id="24" name="Freeform 67">
            <a:extLst>
              <a:ext uri="{FF2B5EF4-FFF2-40B4-BE49-F238E27FC236}">
                <a16:creationId xmlns:a16="http://schemas.microsoft.com/office/drawing/2014/main" id="{1D1A5E92-86FF-D048-AE32-7B303F251978}"/>
              </a:ext>
            </a:extLst>
          </p:cNvPr>
          <p:cNvSpPr>
            <a:spLocks noChangeArrowheads="1"/>
          </p:cNvSpPr>
          <p:nvPr/>
        </p:nvSpPr>
        <p:spPr bwMode="auto">
          <a:xfrm>
            <a:off x="7095713" y="3656964"/>
            <a:ext cx="859646" cy="859661"/>
          </a:xfrm>
          <a:custGeom>
            <a:avLst/>
            <a:gdLst>
              <a:gd name="T0" fmla="*/ 868848 w 1379"/>
              <a:gd name="T1" fmla="*/ 392909 h 1379"/>
              <a:gd name="T2" fmla="*/ 507972 w 1379"/>
              <a:gd name="T3" fmla="*/ 32034 h 1379"/>
              <a:gd name="T4" fmla="*/ 507972 w 1379"/>
              <a:gd name="T5" fmla="*/ 32034 h 1379"/>
              <a:gd name="T6" fmla="*/ 392910 w 1379"/>
              <a:gd name="T7" fmla="*/ 32034 h 1379"/>
              <a:gd name="T8" fmla="*/ 31381 w 1379"/>
              <a:gd name="T9" fmla="*/ 392909 h 1379"/>
              <a:gd name="T10" fmla="*/ 31381 w 1379"/>
              <a:gd name="T11" fmla="*/ 392909 h 1379"/>
              <a:gd name="T12" fmla="*/ 31381 w 1379"/>
              <a:gd name="T13" fmla="*/ 507317 h 1379"/>
              <a:gd name="T14" fmla="*/ 392910 w 1379"/>
              <a:gd name="T15" fmla="*/ 868846 h 1379"/>
              <a:gd name="T16" fmla="*/ 392910 w 1379"/>
              <a:gd name="T17" fmla="*/ 868846 h 1379"/>
              <a:gd name="T18" fmla="*/ 507972 w 1379"/>
              <a:gd name="T19" fmla="*/ 868846 h 1379"/>
              <a:gd name="T20" fmla="*/ 868848 w 1379"/>
              <a:gd name="T21" fmla="*/ 507317 h 1379"/>
              <a:gd name="T22" fmla="*/ 868848 w 1379"/>
              <a:gd name="T23" fmla="*/ 507317 h 1379"/>
              <a:gd name="T24" fmla="*/ 868848 w 1379"/>
              <a:gd name="T25" fmla="*/ 392909 h 13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79" h="1379">
                <a:moveTo>
                  <a:pt x="1329" y="601"/>
                </a:moveTo>
                <a:lnTo>
                  <a:pt x="777" y="49"/>
                </a:lnTo>
                <a:cubicBezTo>
                  <a:pt x="728" y="0"/>
                  <a:pt x="650" y="0"/>
                  <a:pt x="601" y="49"/>
                </a:cubicBezTo>
                <a:lnTo>
                  <a:pt x="48" y="601"/>
                </a:lnTo>
                <a:cubicBezTo>
                  <a:pt x="0" y="650"/>
                  <a:pt x="0" y="728"/>
                  <a:pt x="48" y="776"/>
                </a:cubicBezTo>
                <a:lnTo>
                  <a:pt x="601" y="1329"/>
                </a:lnTo>
                <a:cubicBezTo>
                  <a:pt x="650" y="1378"/>
                  <a:pt x="728" y="1378"/>
                  <a:pt x="777" y="1329"/>
                </a:cubicBezTo>
                <a:lnTo>
                  <a:pt x="1329" y="776"/>
                </a:lnTo>
                <a:cubicBezTo>
                  <a:pt x="1378" y="728"/>
                  <a:pt x="1378" y="650"/>
                  <a:pt x="1329" y="601"/>
                </a:cubicBezTo>
              </a:path>
            </a:pathLst>
          </a:custGeom>
          <a:solidFill>
            <a:schemeClr val="accent4"/>
          </a:solidFill>
          <a:ln>
            <a:noFill/>
          </a:ln>
          <a:effectLst/>
        </p:spPr>
        <p:txBody>
          <a:bodyPr wrap="none" anchor="ctr"/>
          <a:lstStyle/>
          <a:p>
            <a:endParaRPr lang="en-US"/>
          </a:p>
        </p:txBody>
      </p:sp>
      <p:sp>
        <p:nvSpPr>
          <p:cNvPr id="25" name="Freeform 68">
            <a:extLst>
              <a:ext uri="{FF2B5EF4-FFF2-40B4-BE49-F238E27FC236}">
                <a16:creationId xmlns:a16="http://schemas.microsoft.com/office/drawing/2014/main" id="{27358EDE-959D-BD4B-B71A-A255DC60948E}"/>
              </a:ext>
            </a:extLst>
          </p:cNvPr>
          <p:cNvSpPr>
            <a:spLocks noChangeArrowheads="1"/>
          </p:cNvSpPr>
          <p:nvPr/>
        </p:nvSpPr>
        <p:spPr bwMode="auto">
          <a:xfrm>
            <a:off x="2496594" y="1624761"/>
            <a:ext cx="1697318" cy="535571"/>
          </a:xfrm>
          <a:prstGeom prst="roundRect">
            <a:avLst>
              <a:gd name="adj" fmla="val 50000"/>
            </a:avLst>
          </a:prstGeom>
          <a:solidFill>
            <a:schemeClr val="accent1"/>
          </a:solidFill>
          <a:ln>
            <a:noFill/>
          </a:ln>
          <a:effectLst/>
        </p:spPr>
        <p:txBody>
          <a:bodyPr wrap="none" anchor="ctr"/>
          <a:lstStyle/>
          <a:p>
            <a:endParaRPr lang="en-US"/>
          </a:p>
        </p:txBody>
      </p:sp>
      <p:sp>
        <p:nvSpPr>
          <p:cNvPr id="26" name="Freeform 69">
            <a:extLst>
              <a:ext uri="{FF2B5EF4-FFF2-40B4-BE49-F238E27FC236}">
                <a16:creationId xmlns:a16="http://schemas.microsoft.com/office/drawing/2014/main" id="{629FE5A9-6F1D-5140-8548-67D90BF24D75}"/>
              </a:ext>
            </a:extLst>
          </p:cNvPr>
          <p:cNvSpPr>
            <a:spLocks noChangeArrowheads="1"/>
          </p:cNvSpPr>
          <p:nvPr/>
        </p:nvSpPr>
        <p:spPr bwMode="auto">
          <a:xfrm>
            <a:off x="4331235" y="1624761"/>
            <a:ext cx="1697318" cy="535571"/>
          </a:xfrm>
          <a:prstGeom prst="roundRect">
            <a:avLst>
              <a:gd name="adj" fmla="val 50000"/>
            </a:avLst>
          </a:prstGeom>
          <a:solidFill>
            <a:schemeClr val="accent1"/>
          </a:solidFill>
          <a:ln>
            <a:noFill/>
          </a:ln>
          <a:effectLst/>
        </p:spPr>
        <p:txBody>
          <a:bodyPr wrap="none" anchor="ctr"/>
          <a:lstStyle/>
          <a:p>
            <a:endParaRPr lang="en-US"/>
          </a:p>
        </p:txBody>
      </p:sp>
      <p:sp>
        <p:nvSpPr>
          <p:cNvPr id="27" name="Freeform 70">
            <a:extLst>
              <a:ext uri="{FF2B5EF4-FFF2-40B4-BE49-F238E27FC236}">
                <a16:creationId xmlns:a16="http://schemas.microsoft.com/office/drawing/2014/main" id="{2957D492-1865-E145-A726-C526E415D77E}"/>
              </a:ext>
            </a:extLst>
          </p:cNvPr>
          <p:cNvSpPr>
            <a:spLocks noChangeArrowheads="1"/>
          </p:cNvSpPr>
          <p:nvPr/>
        </p:nvSpPr>
        <p:spPr bwMode="auto">
          <a:xfrm>
            <a:off x="6165875" y="1623714"/>
            <a:ext cx="1697318" cy="535571"/>
          </a:xfrm>
          <a:prstGeom prst="roundRect">
            <a:avLst>
              <a:gd name="adj" fmla="val 50000"/>
            </a:avLst>
          </a:prstGeom>
          <a:solidFill>
            <a:schemeClr val="accent1"/>
          </a:solidFill>
          <a:ln>
            <a:noFill/>
          </a:ln>
          <a:effectLst/>
        </p:spPr>
        <p:txBody>
          <a:bodyPr wrap="none" anchor="ctr"/>
          <a:lstStyle/>
          <a:p>
            <a:endParaRPr lang="en-US"/>
          </a:p>
        </p:txBody>
      </p:sp>
      <p:sp>
        <p:nvSpPr>
          <p:cNvPr id="28" name="Freeform 71">
            <a:extLst>
              <a:ext uri="{FF2B5EF4-FFF2-40B4-BE49-F238E27FC236}">
                <a16:creationId xmlns:a16="http://schemas.microsoft.com/office/drawing/2014/main" id="{11D01587-CEC9-A340-B60F-9531F47F9358}"/>
              </a:ext>
            </a:extLst>
          </p:cNvPr>
          <p:cNvSpPr>
            <a:spLocks noChangeArrowheads="1"/>
          </p:cNvSpPr>
          <p:nvPr/>
        </p:nvSpPr>
        <p:spPr bwMode="auto">
          <a:xfrm>
            <a:off x="3415447" y="5928338"/>
            <a:ext cx="1697318" cy="535573"/>
          </a:xfrm>
          <a:prstGeom prst="roundRect">
            <a:avLst>
              <a:gd name="adj" fmla="val 50000"/>
            </a:avLst>
          </a:prstGeom>
          <a:solidFill>
            <a:schemeClr val="accent3"/>
          </a:solidFill>
          <a:ln>
            <a:noFill/>
          </a:ln>
          <a:effectLst/>
        </p:spPr>
        <p:txBody>
          <a:bodyPr wrap="none" anchor="ctr"/>
          <a:lstStyle/>
          <a:p>
            <a:endParaRPr lang="en-US"/>
          </a:p>
        </p:txBody>
      </p:sp>
      <p:sp>
        <p:nvSpPr>
          <p:cNvPr id="29" name="Freeform 72">
            <a:extLst>
              <a:ext uri="{FF2B5EF4-FFF2-40B4-BE49-F238E27FC236}">
                <a16:creationId xmlns:a16="http://schemas.microsoft.com/office/drawing/2014/main" id="{6B5BF5FB-4545-164C-BEC2-6AE1DB3DF223}"/>
              </a:ext>
            </a:extLst>
          </p:cNvPr>
          <p:cNvSpPr>
            <a:spLocks noChangeArrowheads="1"/>
          </p:cNvSpPr>
          <p:nvPr/>
        </p:nvSpPr>
        <p:spPr bwMode="auto">
          <a:xfrm>
            <a:off x="1396793" y="3143363"/>
            <a:ext cx="2150484" cy="579518"/>
          </a:xfrm>
          <a:prstGeom prst="roundRect">
            <a:avLst>
              <a:gd name="adj" fmla="val 50000"/>
            </a:avLst>
          </a:prstGeom>
          <a:solidFill>
            <a:schemeClr val="accent2"/>
          </a:solidFill>
          <a:ln>
            <a:noFill/>
          </a:ln>
          <a:effectLst/>
        </p:spPr>
        <p:txBody>
          <a:bodyPr wrap="none" anchor="ctr"/>
          <a:lstStyle/>
          <a:p>
            <a:endParaRPr lang="en-US"/>
          </a:p>
        </p:txBody>
      </p:sp>
      <p:sp>
        <p:nvSpPr>
          <p:cNvPr id="30" name="Freeform 73">
            <a:extLst>
              <a:ext uri="{FF2B5EF4-FFF2-40B4-BE49-F238E27FC236}">
                <a16:creationId xmlns:a16="http://schemas.microsoft.com/office/drawing/2014/main" id="{4ABC42C3-7E6D-9848-8882-1AE09C60A9E9}"/>
              </a:ext>
            </a:extLst>
          </p:cNvPr>
          <p:cNvSpPr>
            <a:spLocks noChangeArrowheads="1"/>
          </p:cNvSpPr>
          <p:nvPr/>
        </p:nvSpPr>
        <p:spPr bwMode="auto">
          <a:xfrm>
            <a:off x="1396793" y="4450708"/>
            <a:ext cx="2150484" cy="579518"/>
          </a:xfrm>
          <a:prstGeom prst="roundRect">
            <a:avLst>
              <a:gd name="adj" fmla="val 50000"/>
            </a:avLst>
          </a:prstGeom>
          <a:solidFill>
            <a:schemeClr val="accent2"/>
          </a:solidFill>
          <a:ln>
            <a:noFill/>
          </a:ln>
          <a:effectLst/>
        </p:spPr>
        <p:txBody>
          <a:bodyPr wrap="none" anchor="ctr"/>
          <a:lstStyle/>
          <a:p>
            <a:endParaRPr lang="en-US"/>
          </a:p>
        </p:txBody>
      </p:sp>
      <p:sp>
        <p:nvSpPr>
          <p:cNvPr id="31" name="Freeform 74">
            <a:extLst>
              <a:ext uri="{FF2B5EF4-FFF2-40B4-BE49-F238E27FC236}">
                <a16:creationId xmlns:a16="http://schemas.microsoft.com/office/drawing/2014/main" id="{9744DDAB-535B-CB49-9D34-41696EF373FB}"/>
              </a:ext>
            </a:extLst>
          </p:cNvPr>
          <p:cNvSpPr>
            <a:spLocks noChangeArrowheads="1"/>
          </p:cNvSpPr>
          <p:nvPr/>
        </p:nvSpPr>
        <p:spPr bwMode="auto">
          <a:xfrm>
            <a:off x="7084728" y="5928338"/>
            <a:ext cx="1697318" cy="535573"/>
          </a:xfrm>
          <a:prstGeom prst="roundRect">
            <a:avLst>
              <a:gd name="adj" fmla="val 50000"/>
            </a:avLst>
          </a:prstGeom>
          <a:solidFill>
            <a:schemeClr val="accent3"/>
          </a:solidFill>
          <a:ln>
            <a:noFill/>
          </a:ln>
          <a:effectLst/>
        </p:spPr>
        <p:txBody>
          <a:bodyPr wrap="none" anchor="ctr"/>
          <a:lstStyle/>
          <a:p>
            <a:endParaRPr lang="en-US"/>
          </a:p>
        </p:txBody>
      </p:sp>
      <p:sp>
        <p:nvSpPr>
          <p:cNvPr id="32" name="Freeform 131">
            <a:extLst>
              <a:ext uri="{FF2B5EF4-FFF2-40B4-BE49-F238E27FC236}">
                <a16:creationId xmlns:a16="http://schemas.microsoft.com/office/drawing/2014/main" id="{242A1473-9540-6941-BC91-3B88F6B5D5DF}"/>
              </a:ext>
            </a:extLst>
          </p:cNvPr>
          <p:cNvSpPr>
            <a:spLocks noChangeArrowheads="1"/>
          </p:cNvSpPr>
          <p:nvPr/>
        </p:nvSpPr>
        <p:spPr bwMode="auto">
          <a:xfrm>
            <a:off x="8669441" y="3137871"/>
            <a:ext cx="2150484" cy="579518"/>
          </a:xfrm>
          <a:prstGeom prst="roundRect">
            <a:avLst>
              <a:gd name="adj" fmla="val 50000"/>
            </a:avLst>
          </a:prstGeom>
          <a:solidFill>
            <a:schemeClr val="accent4"/>
          </a:solidFill>
          <a:ln>
            <a:noFill/>
          </a:ln>
          <a:effectLst/>
        </p:spPr>
        <p:txBody>
          <a:bodyPr wrap="none" anchor="ctr"/>
          <a:lstStyle/>
          <a:p>
            <a:endParaRPr lang="en-US"/>
          </a:p>
        </p:txBody>
      </p:sp>
      <p:sp>
        <p:nvSpPr>
          <p:cNvPr id="33" name="Freeform 132">
            <a:extLst>
              <a:ext uri="{FF2B5EF4-FFF2-40B4-BE49-F238E27FC236}">
                <a16:creationId xmlns:a16="http://schemas.microsoft.com/office/drawing/2014/main" id="{3CD8DE89-970D-C444-993E-71B262A6B952}"/>
              </a:ext>
            </a:extLst>
          </p:cNvPr>
          <p:cNvSpPr>
            <a:spLocks noChangeArrowheads="1"/>
          </p:cNvSpPr>
          <p:nvPr/>
        </p:nvSpPr>
        <p:spPr bwMode="auto">
          <a:xfrm>
            <a:off x="8669441" y="4447962"/>
            <a:ext cx="2150484" cy="579516"/>
          </a:xfrm>
          <a:prstGeom prst="roundRect">
            <a:avLst>
              <a:gd name="adj" fmla="val 50000"/>
            </a:avLst>
          </a:prstGeom>
          <a:solidFill>
            <a:schemeClr val="accent4"/>
          </a:solidFill>
          <a:ln>
            <a:noFill/>
          </a:ln>
          <a:effectLst/>
        </p:spPr>
        <p:txBody>
          <a:bodyPr wrap="none" anchor="ctr"/>
          <a:lstStyle/>
          <a:p>
            <a:endParaRPr lang="en-US"/>
          </a:p>
        </p:txBody>
      </p:sp>
      <p:sp>
        <p:nvSpPr>
          <p:cNvPr id="34" name="Line 207">
            <a:extLst>
              <a:ext uri="{FF2B5EF4-FFF2-40B4-BE49-F238E27FC236}">
                <a16:creationId xmlns:a16="http://schemas.microsoft.com/office/drawing/2014/main" id="{516E14AF-AE89-7449-B612-B4C3BF973AD8}"/>
              </a:ext>
            </a:extLst>
          </p:cNvPr>
          <p:cNvSpPr>
            <a:spLocks noChangeShapeType="1"/>
          </p:cNvSpPr>
          <p:nvPr/>
        </p:nvSpPr>
        <p:spPr bwMode="auto">
          <a:xfrm>
            <a:off x="3670870" y="3505904"/>
            <a:ext cx="609716" cy="329583"/>
          </a:xfrm>
          <a:prstGeom prst="line">
            <a:avLst/>
          </a:prstGeom>
          <a:noFill/>
          <a:ln w="762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 name="Line 208">
            <a:extLst>
              <a:ext uri="{FF2B5EF4-FFF2-40B4-BE49-F238E27FC236}">
                <a16:creationId xmlns:a16="http://schemas.microsoft.com/office/drawing/2014/main" id="{7E3799FF-36FC-E249-A491-CBE4F429859C}"/>
              </a:ext>
            </a:extLst>
          </p:cNvPr>
          <p:cNvSpPr>
            <a:spLocks noChangeShapeType="1"/>
          </p:cNvSpPr>
          <p:nvPr/>
        </p:nvSpPr>
        <p:spPr bwMode="auto">
          <a:xfrm flipH="1">
            <a:off x="3668121" y="4335354"/>
            <a:ext cx="615209" cy="329583"/>
          </a:xfrm>
          <a:prstGeom prst="line">
            <a:avLst/>
          </a:prstGeom>
          <a:noFill/>
          <a:ln w="76200" cap="rnd">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 name="Line 209">
            <a:extLst>
              <a:ext uri="{FF2B5EF4-FFF2-40B4-BE49-F238E27FC236}">
                <a16:creationId xmlns:a16="http://schemas.microsoft.com/office/drawing/2014/main" id="{4B6EBFA2-C17C-7246-A150-DBF9AE803E67}"/>
              </a:ext>
            </a:extLst>
          </p:cNvPr>
          <p:cNvSpPr>
            <a:spLocks noChangeShapeType="1"/>
          </p:cNvSpPr>
          <p:nvPr/>
        </p:nvSpPr>
        <p:spPr bwMode="auto">
          <a:xfrm flipH="1">
            <a:off x="7927894" y="3508651"/>
            <a:ext cx="615209" cy="329583"/>
          </a:xfrm>
          <a:prstGeom prst="line">
            <a:avLst/>
          </a:prstGeom>
          <a:noFill/>
          <a:ln w="76200" cap="rnd">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 name="Line 210">
            <a:extLst>
              <a:ext uri="{FF2B5EF4-FFF2-40B4-BE49-F238E27FC236}">
                <a16:creationId xmlns:a16="http://schemas.microsoft.com/office/drawing/2014/main" id="{5ADE1525-C8DE-4647-852D-40568A8D80CC}"/>
              </a:ext>
            </a:extLst>
          </p:cNvPr>
          <p:cNvSpPr>
            <a:spLocks noChangeShapeType="1"/>
          </p:cNvSpPr>
          <p:nvPr/>
        </p:nvSpPr>
        <p:spPr bwMode="auto">
          <a:xfrm>
            <a:off x="7930640" y="4338101"/>
            <a:ext cx="609716" cy="329583"/>
          </a:xfrm>
          <a:prstGeom prst="line">
            <a:avLst/>
          </a:prstGeom>
          <a:noFill/>
          <a:ln w="76200" cap="rnd">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Line 211">
            <a:extLst>
              <a:ext uri="{FF2B5EF4-FFF2-40B4-BE49-F238E27FC236}">
                <a16:creationId xmlns:a16="http://schemas.microsoft.com/office/drawing/2014/main" id="{29508D9B-8649-1142-B7C5-241C44F3CB15}"/>
              </a:ext>
            </a:extLst>
          </p:cNvPr>
          <p:cNvSpPr>
            <a:spLocks noChangeShapeType="1"/>
          </p:cNvSpPr>
          <p:nvPr/>
        </p:nvSpPr>
        <p:spPr bwMode="auto">
          <a:xfrm flipH="1">
            <a:off x="5123750" y="5628967"/>
            <a:ext cx="480633" cy="315850"/>
          </a:xfrm>
          <a:prstGeom prst="line">
            <a:avLst/>
          </a:prstGeom>
          <a:noFill/>
          <a:ln w="76200" cap="rnd">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 name="Line 212">
            <a:extLst>
              <a:ext uri="{FF2B5EF4-FFF2-40B4-BE49-F238E27FC236}">
                <a16:creationId xmlns:a16="http://schemas.microsoft.com/office/drawing/2014/main" id="{6181D685-828B-7349-90C0-9FEFBE99D607}"/>
              </a:ext>
            </a:extLst>
          </p:cNvPr>
          <p:cNvSpPr>
            <a:spLocks noChangeShapeType="1"/>
          </p:cNvSpPr>
          <p:nvPr/>
        </p:nvSpPr>
        <p:spPr bwMode="auto">
          <a:xfrm flipH="1" flipV="1">
            <a:off x="5123750" y="2217787"/>
            <a:ext cx="480633" cy="321342"/>
          </a:xfrm>
          <a:prstGeom prst="line">
            <a:avLst/>
          </a:prstGeom>
          <a:noFill/>
          <a:ln w="76200" cap="rnd">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 name="Line 213">
            <a:extLst>
              <a:ext uri="{FF2B5EF4-FFF2-40B4-BE49-F238E27FC236}">
                <a16:creationId xmlns:a16="http://schemas.microsoft.com/office/drawing/2014/main" id="{B2822B2F-6A63-224F-B308-066BAD385848}"/>
              </a:ext>
            </a:extLst>
          </p:cNvPr>
          <p:cNvSpPr>
            <a:spLocks noChangeShapeType="1"/>
          </p:cNvSpPr>
          <p:nvPr/>
        </p:nvSpPr>
        <p:spPr bwMode="auto">
          <a:xfrm flipV="1">
            <a:off x="6598605" y="2217787"/>
            <a:ext cx="475138" cy="321342"/>
          </a:xfrm>
          <a:prstGeom prst="line">
            <a:avLst/>
          </a:prstGeom>
          <a:noFill/>
          <a:ln w="76200" cap="rnd">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 name="Line 214">
            <a:extLst>
              <a:ext uri="{FF2B5EF4-FFF2-40B4-BE49-F238E27FC236}">
                <a16:creationId xmlns:a16="http://schemas.microsoft.com/office/drawing/2014/main" id="{E7ECB957-4F45-F94C-BB33-2CCB637CD7CA}"/>
              </a:ext>
            </a:extLst>
          </p:cNvPr>
          <p:cNvSpPr>
            <a:spLocks noChangeShapeType="1"/>
          </p:cNvSpPr>
          <p:nvPr/>
        </p:nvSpPr>
        <p:spPr bwMode="auto">
          <a:xfrm>
            <a:off x="6529941" y="5628967"/>
            <a:ext cx="475140" cy="315850"/>
          </a:xfrm>
          <a:prstGeom prst="line">
            <a:avLst/>
          </a:prstGeom>
          <a:noFill/>
          <a:ln w="76200" cap="rnd">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 name="TextBox 3">
            <a:extLst>
              <a:ext uri="{FF2B5EF4-FFF2-40B4-BE49-F238E27FC236}">
                <a16:creationId xmlns:a16="http://schemas.microsoft.com/office/drawing/2014/main" id="{0543B35E-F208-EA41-9E97-AC3D240E99B9}"/>
              </a:ext>
            </a:extLst>
          </p:cNvPr>
          <p:cNvSpPr txBox="1"/>
          <p:nvPr/>
        </p:nvSpPr>
        <p:spPr>
          <a:xfrm>
            <a:off x="762001" y="379092"/>
            <a:ext cx="10668000" cy="584775"/>
          </a:xfrm>
          <a:prstGeom prst="rect">
            <a:avLst/>
          </a:prstGeom>
          <a:noFill/>
        </p:spPr>
        <p:txBody>
          <a:bodyPr wrap="square" rtlCol="0" anchor="b">
            <a:spAutoFit/>
          </a:bodyPr>
          <a:lstStyle/>
          <a:p>
            <a:pPr algn="ctr"/>
            <a:r>
              <a:rPr lang="en-US" sz="3200" b="1" spc="-145" dirty="0">
                <a:solidFill>
                  <a:schemeClr val="tx2"/>
                </a:solidFill>
                <a:latin typeface="Poppins" pitchFamily="2" charset="77"/>
                <a:cs typeface="Poppins" pitchFamily="2" charset="77"/>
              </a:rPr>
              <a:t>PHASE DECISIONNEL DANS UNE ACTION</a:t>
            </a:r>
          </a:p>
        </p:txBody>
      </p:sp>
      <p:sp>
        <p:nvSpPr>
          <p:cNvPr id="5" name="TextBox 4">
            <a:extLst>
              <a:ext uri="{FF2B5EF4-FFF2-40B4-BE49-F238E27FC236}">
                <a16:creationId xmlns:a16="http://schemas.microsoft.com/office/drawing/2014/main" id="{20271350-0872-8140-9D44-51DB103CEC3A}"/>
              </a:ext>
            </a:extLst>
          </p:cNvPr>
          <p:cNvSpPr txBox="1"/>
          <p:nvPr/>
        </p:nvSpPr>
        <p:spPr>
          <a:xfrm>
            <a:off x="91440" y="819530"/>
            <a:ext cx="11309721" cy="830997"/>
          </a:xfrm>
          <a:prstGeom prst="rect">
            <a:avLst/>
          </a:prstGeom>
          <a:noFill/>
        </p:spPr>
        <p:txBody>
          <a:bodyPr wrap="square" rtlCol="0">
            <a:spAutoFit/>
          </a:bodyPr>
          <a:lstStyle/>
          <a:p>
            <a:r>
              <a:rPr lang="fr-FR" sz="1200" spc="-60" dirty="0">
                <a:latin typeface="Poppins" pitchFamily="2" charset="77"/>
                <a:cs typeface="Poppins" pitchFamily="2" charset="77"/>
              </a:rPr>
              <a:t>Le PB ce pose ce 4 questions en permanence dans une seule action. </a:t>
            </a:r>
          </a:p>
          <a:p>
            <a:r>
              <a:rPr lang="fr-FR" sz="1200" spc="-60" dirty="0">
                <a:latin typeface="Poppins" pitchFamily="2" charset="77"/>
                <a:cs typeface="Poppins" pitchFamily="2" charset="77"/>
              </a:rPr>
              <a:t>QOUI? QUI? QUAND? COMMENT? </a:t>
            </a:r>
          </a:p>
          <a:p>
            <a:r>
              <a:rPr lang="fr-FR" sz="1200" spc="-60" dirty="0">
                <a:latin typeface="Poppins" pitchFamily="2" charset="77"/>
                <a:cs typeface="Poppins" pitchFamily="2" charset="77"/>
              </a:rPr>
              <a:t>C’est important d’exposer vos joueurs ou joueuses dans les situations d’apprentissage qui les faire répondre au mieux et en efficacité et multiplie qu'ils peuvent avoir l’autonomie optimale</a:t>
            </a:r>
          </a:p>
        </p:txBody>
      </p:sp>
      <p:sp>
        <p:nvSpPr>
          <p:cNvPr id="6" name="TextBox 5">
            <a:extLst>
              <a:ext uri="{FF2B5EF4-FFF2-40B4-BE49-F238E27FC236}">
                <a16:creationId xmlns:a16="http://schemas.microsoft.com/office/drawing/2014/main" id="{5F213105-4F5F-AC45-B0A4-958A74EE8292}"/>
              </a:ext>
            </a:extLst>
          </p:cNvPr>
          <p:cNvSpPr txBox="1"/>
          <p:nvPr/>
        </p:nvSpPr>
        <p:spPr>
          <a:xfrm>
            <a:off x="5501225" y="3816572"/>
            <a:ext cx="1189551" cy="523220"/>
          </a:xfrm>
          <a:prstGeom prst="rect">
            <a:avLst/>
          </a:prstGeom>
          <a:noFill/>
        </p:spPr>
        <p:txBody>
          <a:bodyPr wrap="square" rtlCol="0" anchor="ctr">
            <a:spAutoFit/>
          </a:bodyPr>
          <a:lstStyle/>
          <a:p>
            <a:pPr algn="ctr"/>
            <a:r>
              <a:rPr lang="en-US" sz="1400" b="1" spc="-15" dirty="0">
                <a:solidFill>
                  <a:schemeClr val="bg1"/>
                </a:solidFill>
                <a:effectLst>
                  <a:outerShdw blurRad="38100" dist="38100" dir="2700000" algn="tl">
                    <a:srgbClr val="000000">
                      <a:alpha val="43137"/>
                    </a:srgbClr>
                  </a:outerShdw>
                </a:effectLst>
                <a:latin typeface="Poppins" pitchFamily="2" charset="77"/>
                <a:cs typeface="Poppins" pitchFamily="2" charset="77"/>
              </a:rPr>
              <a:t>PORTEUR DU BALLON</a:t>
            </a:r>
          </a:p>
        </p:txBody>
      </p:sp>
      <p:sp>
        <p:nvSpPr>
          <p:cNvPr id="7" name="TextBox 6">
            <a:extLst>
              <a:ext uri="{FF2B5EF4-FFF2-40B4-BE49-F238E27FC236}">
                <a16:creationId xmlns:a16="http://schemas.microsoft.com/office/drawing/2014/main" id="{D66D1DD9-6B58-834E-8F7C-44005E0BC5B2}"/>
              </a:ext>
            </a:extLst>
          </p:cNvPr>
          <p:cNvSpPr txBox="1"/>
          <p:nvPr/>
        </p:nvSpPr>
        <p:spPr>
          <a:xfrm>
            <a:off x="2543840" y="1752318"/>
            <a:ext cx="1599066"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PHYSIQUEMENT</a:t>
            </a:r>
          </a:p>
        </p:txBody>
      </p:sp>
      <p:sp>
        <p:nvSpPr>
          <p:cNvPr id="8" name="TextBox 7">
            <a:extLst>
              <a:ext uri="{FF2B5EF4-FFF2-40B4-BE49-F238E27FC236}">
                <a16:creationId xmlns:a16="http://schemas.microsoft.com/office/drawing/2014/main" id="{E8F8E50C-1BD2-6347-A812-11FC1572A20E}"/>
              </a:ext>
            </a:extLst>
          </p:cNvPr>
          <p:cNvSpPr txBox="1"/>
          <p:nvPr/>
        </p:nvSpPr>
        <p:spPr>
          <a:xfrm>
            <a:off x="4377613" y="1752318"/>
            <a:ext cx="1599066"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TECHNIQUEMENT</a:t>
            </a:r>
          </a:p>
        </p:txBody>
      </p:sp>
      <p:sp>
        <p:nvSpPr>
          <p:cNvPr id="9" name="TextBox 8">
            <a:extLst>
              <a:ext uri="{FF2B5EF4-FFF2-40B4-BE49-F238E27FC236}">
                <a16:creationId xmlns:a16="http://schemas.microsoft.com/office/drawing/2014/main" id="{674BC1E6-E8AB-DB45-8D93-68280C8B435E}"/>
              </a:ext>
            </a:extLst>
          </p:cNvPr>
          <p:cNvSpPr txBox="1"/>
          <p:nvPr/>
        </p:nvSpPr>
        <p:spPr>
          <a:xfrm>
            <a:off x="6218335" y="1752549"/>
            <a:ext cx="1599066"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TACTIQUMENT</a:t>
            </a:r>
          </a:p>
        </p:txBody>
      </p:sp>
      <p:sp>
        <p:nvSpPr>
          <p:cNvPr id="10" name="TextBox 9">
            <a:extLst>
              <a:ext uri="{FF2B5EF4-FFF2-40B4-BE49-F238E27FC236}">
                <a16:creationId xmlns:a16="http://schemas.microsoft.com/office/drawing/2014/main" id="{695AEA3A-82C6-3449-A93E-265689DB9E40}"/>
              </a:ext>
            </a:extLst>
          </p:cNvPr>
          <p:cNvSpPr txBox="1"/>
          <p:nvPr/>
        </p:nvSpPr>
        <p:spPr>
          <a:xfrm>
            <a:off x="5756055" y="2610473"/>
            <a:ext cx="671498"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Quoi?</a:t>
            </a:r>
          </a:p>
        </p:txBody>
      </p:sp>
      <p:sp>
        <p:nvSpPr>
          <p:cNvPr id="11" name="TextBox 10">
            <a:extLst>
              <a:ext uri="{FF2B5EF4-FFF2-40B4-BE49-F238E27FC236}">
                <a16:creationId xmlns:a16="http://schemas.microsoft.com/office/drawing/2014/main" id="{CC3B8AF9-E5A2-D44D-89C0-06557FB956BA}"/>
              </a:ext>
            </a:extLst>
          </p:cNvPr>
          <p:cNvSpPr txBox="1"/>
          <p:nvPr/>
        </p:nvSpPr>
        <p:spPr>
          <a:xfrm>
            <a:off x="1521554" y="3275597"/>
            <a:ext cx="1874821"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INFO STRATEGIQUES</a:t>
            </a:r>
          </a:p>
        </p:txBody>
      </p:sp>
      <p:sp>
        <p:nvSpPr>
          <p:cNvPr id="12" name="TextBox 11">
            <a:extLst>
              <a:ext uri="{FF2B5EF4-FFF2-40B4-BE49-F238E27FC236}">
                <a16:creationId xmlns:a16="http://schemas.microsoft.com/office/drawing/2014/main" id="{90032DCC-F972-9A48-B04B-39060FF40FD2}"/>
              </a:ext>
            </a:extLst>
          </p:cNvPr>
          <p:cNvSpPr txBox="1"/>
          <p:nvPr/>
        </p:nvSpPr>
        <p:spPr>
          <a:xfrm>
            <a:off x="1672548" y="4591924"/>
            <a:ext cx="1599066"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PRISE D’INITIATION</a:t>
            </a:r>
          </a:p>
        </p:txBody>
      </p:sp>
      <p:sp>
        <p:nvSpPr>
          <p:cNvPr id="13" name="TextBox 12">
            <a:extLst>
              <a:ext uri="{FF2B5EF4-FFF2-40B4-BE49-F238E27FC236}">
                <a16:creationId xmlns:a16="http://schemas.microsoft.com/office/drawing/2014/main" id="{78498C61-4EA4-A745-8878-286C398B7FE1}"/>
              </a:ext>
            </a:extLst>
          </p:cNvPr>
          <p:cNvSpPr txBox="1"/>
          <p:nvPr/>
        </p:nvSpPr>
        <p:spPr>
          <a:xfrm>
            <a:off x="4202111" y="3972513"/>
            <a:ext cx="901087" cy="246221"/>
          </a:xfrm>
          <a:prstGeom prst="rect">
            <a:avLst/>
          </a:prstGeom>
          <a:noFill/>
        </p:spPr>
        <p:txBody>
          <a:bodyPr wrap="square" rtlCol="0" anchor="ctr">
            <a:spAutoFit/>
          </a:bodyPr>
          <a:lstStyle/>
          <a:p>
            <a:pPr algn="ctr"/>
            <a:r>
              <a:rPr lang="fr-FR" sz="1000" spc="-10" dirty="0">
                <a:solidFill>
                  <a:schemeClr val="bg1"/>
                </a:solidFill>
                <a:latin typeface="Poppins" pitchFamily="2" charset="77"/>
                <a:cs typeface="Poppins" pitchFamily="2" charset="77"/>
              </a:rPr>
              <a:t>Comment?</a:t>
            </a:r>
          </a:p>
        </p:txBody>
      </p:sp>
      <p:sp>
        <p:nvSpPr>
          <p:cNvPr id="14" name="TextBox 13">
            <a:extLst>
              <a:ext uri="{FF2B5EF4-FFF2-40B4-BE49-F238E27FC236}">
                <a16:creationId xmlns:a16="http://schemas.microsoft.com/office/drawing/2014/main" id="{72DE4E52-6BC0-DC48-8395-346323DAA425}"/>
              </a:ext>
            </a:extLst>
          </p:cNvPr>
          <p:cNvSpPr txBox="1"/>
          <p:nvPr/>
        </p:nvSpPr>
        <p:spPr>
          <a:xfrm>
            <a:off x="7191695" y="3928017"/>
            <a:ext cx="671498"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Qui?</a:t>
            </a:r>
          </a:p>
        </p:txBody>
      </p:sp>
      <p:sp>
        <p:nvSpPr>
          <p:cNvPr id="15" name="TextBox 14">
            <a:extLst>
              <a:ext uri="{FF2B5EF4-FFF2-40B4-BE49-F238E27FC236}">
                <a16:creationId xmlns:a16="http://schemas.microsoft.com/office/drawing/2014/main" id="{6051754F-AFE2-9443-AD97-1C2806A94C57}"/>
              </a:ext>
            </a:extLst>
          </p:cNvPr>
          <p:cNvSpPr txBox="1"/>
          <p:nvPr/>
        </p:nvSpPr>
        <p:spPr>
          <a:xfrm>
            <a:off x="3464582" y="6060756"/>
            <a:ext cx="1599066" cy="276999"/>
          </a:xfrm>
          <a:prstGeom prst="rect">
            <a:avLst/>
          </a:prstGeom>
          <a:noFill/>
        </p:spPr>
        <p:txBody>
          <a:bodyPr wrap="square" rtlCol="0" anchor="ctr">
            <a:spAutoFit/>
          </a:bodyPr>
          <a:lstStyle/>
          <a:p>
            <a:pPr algn="ctr"/>
            <a:r>
              <a:rPr lang="fr-FR" sz="1200" spc="-10">
                <a:solidFill>
                  <a:schemeClr val="bg1"/>
                </a:solidFill>
                <a:latin typeface="Poppins" pitchFamily="2" charset="77"/>
                <a:cs typeface="Poppins" pitchFamily="2" charset="77"/>
              </a:rPr>
              <a:t>AVANCER</a:t>
            </a:r>
          </a:p>
        </p:txBody>
      </p:sp>
      <p:sp>
        <p:nvSpPr>
          <p:cNvPr id="16" name="TextBox 15">
            <a:extLst>
              <a:ext uri="{FF2B5EF4-FFF2-40B4-BE49-F238E27FC236}">
                <a16:creationId xmlns:a16="http://schemas.microsoft.com/office/drawing/2014/main" id="{44C631E1-C8D3-3640-90CA-4E75C04F5F00}"/>
              </a:ext>
            </a:extLst>
          </p:cNvPr>
          <p:cNvSpPr txBox="1"/>
          <p:nvPr/>
        </p:nvSpPr>
        <p:spPr>
          <a:xfrm>
            <a:off x="7135859" y="6060987"/>
            <a:ext cx="1599066"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SUBIT</a:t>
            </a:r>
          </a:p>
        </p:txBody>
      </p:sp>
      <p:sp>
        <p:nvSpPr>
          <p:cNvPr id="17" name="TextBox 16">
            <a:extLst>
              <a:ext uri="{FF2B5EF4-FFF2-40B4-BE49-F238E27FC236}">
                <a16:creationId xmlns:a16="http://schemas.microsoft.com/office/drawing/2014/main" id="{56A95102-EBE9-434A-A27E-04392B3AA3DD}"/>
              </a:ext>
            </a:extLst>
          </p:cNvPr>
          <p:cNvSpPr txBox="1"/>
          <p:nvPr/>
        </p:nvSpPr>
        <p:spPr>
          <a:xfrm>
            <a:off x="8946364" y="3279646"/>
            <a:ext cx="1599066"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SEUL</a:t>
            </a:r>
          </a:p>
        </p:txBody>
      </p:sp>
      <p:sp>
        <p:nvSpPr>
          <p:cNvPr id="18" name="TextBox 17">
            <a:extLst>
              <a:ext uri="{FF2B5EF4-FFF2-40B4-BE49-F238E27FC236}">
                <a16:creationId xmlns:a16="http://schemas.microsoft.com/office/drawing/2014/main" id="{E0CC720E-19AC-F844-AD3F-19B087FCF00A}"/>
              </a:ext>
            </a:extLst>
          </p:cNvPr>
          <p:cNvSpPr txBox="1"/>
          <p:nvPr/>
        </p:nvSpPr>
        <p:spPr>
          <a:xfrm>
            <a:off x="8946364" y="4494973"/>
            <a:ext cx="1599066" cy="461665"/>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AVEC MES SOUTIENS</a:t>
            </a:r>
          </a:p>
        </p:txBody>
      </p:sp>
      <p:sp>
        <p:nvSpPr>
          <p:cNvPr id="19" name="TextBox 18">
            <a:extLst>
              <a:ext uri="{FF2B5EF4-FFF2-40B4-BE49-F238E27FC236}">
                <a16:creationId xmlns:a16="http://schemas.microsoft.com/office/drawing/2014/main" id="{4959628D-F336-4844-84C1-FDD8D739C11A}"/>
              </a:ext>
            </a:extLst>
          </p:cNvPr>
          <p:cNvSpPr txBox="1"/>
          <p:nvPr/>
        </p:nvSpPr>
        <p:spPr>
          <a:xfrm>
            <a:off x="5666102" y="5270450"/>
            <a:ext cx="856898" cy="246221"/>
          </a:xfrm>
          <a:prstGeom prst="rect">
            <a:avLst/>
          </a:prstGeom>
          <a:noFill/>
        </p:spPr>
        <p:txBody>
          <a:bodyPr wrap="square" rtlCol="0" anchor="ctr">
            <a:spAutoFit/>
          </a:bodyPr>
          <a:lstStyle/>
          <a:p>
            <a:pPr algn="ctr"/>
            <a:r>
              <a:rPr lang="fr-FR" sz="1000" spc="-10" dirty="0">
                <a:solidFill>
                  <a:schemeClr val="bg1"/>
                </a:solidFill>
                <a:latin typeface="Poppins" pitchFamily="2" charset="77"/>
                <a:cs typeface="Poppins" pitchFamily="2" charset="77"/>
              </a:rPr>
              <a:t>Quand?</a:t>
            </a:r>
          </a:p>
        </p:txBody>
      </p:sp>
      <p:sp>
        <p:nvSpPr>
          <p:cNvPr id="43" name="Freeform 74">
            <a:extLst>
              <a:ext uri="{FF2B5EF4-FFF2-40B4-BE49-F238E27FC236}">
                <a16:creationId xmlns:a16="http://schemas.microsoft.com/office/drawing/2014/main" id="{C51A71FE-2A44-A010-761E-DCDB6AAB64EC}"/>
              </a:ext>
            </a:extLst>
          </p:cNvPr>
          <p:cNvSpPr>
            <a:spLocks noChangeArrowheads="1"/>
          </p:cNvSpPr>
          <p:nvPr/>
        </p:nvSpPr>
        <p:spPr bwMode="auto">
          <a:xfrm>
            <a:off x="5218503" y="5933870"/>
            <a:ext cx="1697318" cy="535573"/>
          </a:xfrm>
          <a:prstGeom prst="roundRect">
            <a:avLst>
              <a:gd name="adj" fmla="val 50000"/>
            </a:avLst>
          </a:prstGeom>
          <a:solidFill>
            <a:schemeClr val="accent3"/>
          </a:solidFill>
          <a:ln>
            <a:noFill/>
          </a:ln>
          <a:effectLst/>
        </p:spPr>
        <p:txBody>
          <a:bodyPr wrap="none" anchor="ctr"/>
          <a:lstStyle/>
          <a:p>
            <a:endParaRPr lang="en-US"/>
          </a:p>
        </p:txBody>
      </p:sp>
      <p:sp>
        <p:nvSpPr>
          <p:cNvPr id="44" name="TextBox 43">
            <a:extLst>
              <a:ext uri="{FF2B5EF4-FFF2-40B4-BE49-F238E27FC236}">
                <a16:creationId xmlns:a16="http://schemas.microsoft.com/office/drawing/2014/main" id="{3D267BE7-DFA5-0A29-46B9-82BD81DFA6C3}"/>
              </a:ext>
            </a:extLst>
          </p:cNvPr>
          <p:cNvSpPr txBox="1"/>
          <p:nvPr/>
        </p:nvSpPr>
        <p:spPr>
          <a:xfrm>
            <a:off x="5345594" y="6060756"/>
            <a:ext cx="1599066"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EGALE</a:t>
            </a:r>
          </a:p>
        </p:txBody>
      </p:sp>
      <p:sp>
        <p:nvSpPr>
          <p:cNvPr id="2" name="TextBox 1">
            <a:extLst>
              <a:ext uri="{FF2B5EF4-FFF2-40B4-BE49-F238E27FC236}">
                <a16:creationId xmlns:a16="http://schemas.microsoft.com/office/drawing/2014/main" id="{46A3E010-B880-85A2-3D72-34AD0F797C63}"/>
              </a:ext>
            </a:extLst>
          </p:cNvPr>
          <p:cNvSpPr txBox="1"/>
          <p:nvPr/>
        </p:nvSpPr>
        <p:spPr>
          <a:xfrm>
            <a:off x="10442448" y="6361721"/>
            <a:ext cx="1828800" cy="215444"/>
          </a:xfrm>
          <a:prstGeom prst="rect">
            <a:avLst/>
          </a:prstGeom>
          <a:noFill/>
        </p:spPr>
        <p:txBody>
          <a:bodyPr wrap="square" rtlCol="0">
            <a:spAutoFit/>
          </a:bodyPr>
          <a:lstStyle/>
          <a:p>
            <a:r>
              <a:rPr lang="fr-FR" sz="800" b="1" dirty="0">
                <a:effectLst>
                  <a:outerShdw blurRad="38100" dist="38100" dir="2700000" algn="tl">
                    <a:srgbClr val="000000">
                      <a:alpha val="43137"/>
                    </a:srgbClr>
                  </a:outerShdw>
                </a:effectLst>
              </a:rPr>
              <a:t>Inspirer par Riadh </a:t>
            </a:r>
            <a:r>
              <a:rPr lang="fr-FR" sz="800" b="1" dirty="0" err="1">
                <a:effectLst>
                  <a:outerShdw blurRad="38100" dist="38100" dir="2700000" algn="tl">
                    <a:srgbClr val="000000">
                      <a:alpha val="43137"/>
                    </a:srgbClr>
                  </a:outerShdw>
                </a:effectLst>
              </a:rPr>
              <a:t>Djait</a:t>
            </a:r>
            <a:endParaRPr lang="fr-FR" sz="8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34E1177F-FB18-F94A-185E-C07ED8F0216B}"/>
              </a:ext>
            </a:extLst>
          </p:cNvPr>
          <p:cNvSpPr txBox="1"/>
          <p:nvPr/>
        </p:nvSpPr>
        <p:spPr>
          <a:xfrm>
            <a:off x="5880998" y="4488732"/>
            <a:ext cx="704649" cy="369332"/>
          </a:xfrm>
          <a:prstGeom prst="rect">
            <a:avLst/>
          </a:prstGeom>
          <a:noFill/>
        </p:spPr>
        <p:txBody>
          <a:bodyPr wrap="square" rtlCol="0">
            <a:spAutoFit/>
          </a:bodyPr>
          <a:lstStyle/>
          <a:p>
            <a:r>
              <a:rPr lang="fr-FR" b="1" dirty="0">
                <a:solidFill>
                  <a:schemeClr val="bg1"/>
                </a:solidFill>
                <a:effectLst>
                  <a:outerShdw blurRad="38100" dist="38100" dir="2700000" algn="tl">
                    <a:srgbClr val="000000">
                      <a:alpha val="43137"/>
                    </a:srgbClr>
                  </a:outerShdw>
                </a:effectLst>
              </a:rPr>
              <a:t>PB</a:t>
            </a:r>
          </a:p>
        </p:txBody>
      </p:sp>
      <p:sp>
        <p:nvSpPr>
          <p:cNvPr id="42" name="Freeform 70">
            <a:extLst>
              <a:ext uri="{FF2B5EF4-FFF2-40B4-BE49-F238E27FC236}">
                <a16:creationId xmlns:a16="http://schemas.microsoft.com/office/drawing/2014/main" id="{7E4005C7-6E72-BA37-432E-9050598BB8DB}"/>
              </a:ext>
            </a:extLst>
          </p:cNvPr>
          <p:cNvSpPr>
            <a:spLocks noChangeArrowheads="1"/>
          </p:cNvSpPr>
          <p:nvPr/>
        </p:nvSpPr>
        <p:spPr bwMode="auto">
          <a:xfrm>
            <a:off x="8043880" y="1621739"/>
            <a:ext cx="1697318" cy="535571"/>
          </a:xfrm>
          <a:prstGeom prst="roundRect">
            <a:avLst>
              <a:gd name="adj" fmla="val 50000"/>
            </a:avLst>
          </a:prstGeom>
          <a:solidFill>
            <a:schemeClr val="accent1"/>
          </a:solidFill>
          <a:ln>
            <a:noFill/>
          </a:ln>
          <a:effectLst/>
        </p:spPr>
        <p:txBody>
          <a:bodyPr wrap="none" anchor="ctr"/>
          <a:lstStyle/>
          <a:p>
            <a:endParaRPr lang="en-US"/>
          </a:p>
        </p:txBody>
      </p:sp>
      <p:sp>
        <p:nvSpPr>
          <p:cNvPr id="45" name="TextBox 44">
            <a:extLst>
              <a:ext uri="{FF2B5EF4-FFF2-40B4-BE49-F238E27FC236}">
                <a16:creationId xmlns:a16="http://schemas.microsoft.com/office/drawing/2014/main" id="{C03639AA-749C-1166-F626-8A1EAFF66F0A}"/>
              </a:ext>
            </a:extLst>
          </p:cNvPr>
          <p:cNvSpPr txBox="1"/>
          <p:nvPr/>
        </p:nvSpPr>
        <p:spPr>
          <a:xfrm>
            <a:off x="8096340" y="1750574"/>
            <a:ext cx="1599066"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MENTALEMENT</a:t>
            </a:r>
          </a:p>
        </p:txBody>
      </p:sp>
    </p:spTree>
    <p:extLst>
      <p:ext uri="{BB962C8B-B14F-4D97-AF65-F5344CB8AC3E}">
        <p14:creationId xmlns:p14="http://schemas.microsoft.com/office/powerpoint/2010/main" val="3077866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barn(inVertical)">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arn(inVertical)">
                                      <p:cBhvr>
                                        <p:cTn id="39" dur="500"/>
                                        <p:tgtEl>
                                          <p:spTgt spid="40"/>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16" presetClass="entr" presetSubtype="21"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500"/>
                                        <p:tgtEl>
                                          <p:spTgt spid="26"/>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down)">
                                      <p:cBhvr>
                                        <p:cTn id="64" dur="500"/>
                                        <p:tgtEl>
                                          <p:spTgt spid="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arn(inVertical)">
                                      <p:cBhvr>
                                        <p:cTn id="98" dur="500"/>
                                        <p:tgtEl>
                                          <p:spTgt spid="19"/>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barn(inVertical)">
                                      <p:cBhvr>
                                        <p:cTn id="101" dur="500"/>
                                        <p:tgtEl>
                                          <p:spTgt spid="22"/>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barn(inVertical)">
                                      <p:cBhvr>
                                        <p:cTn id="104" dur="500"/>
                                        <p:tgtEl>
                                          <p:spTgt spid="38"/>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barn(inVertical)">
                                      <p:cBhvr>
                                        <p:cTn id="107" dur="500"/>
                                        <p:tgtEl>
                                          <p:spTgt spid="41"/>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barn(inVertical)">
                                      <p:cBhvr>
                                        <p:cTn id="110" dur="500"/>
                                        <p:tgtEl>
                                          <p:spTgt spid="31"/>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barn(inVertical)">
                                      <p:cBhvr>
                                        <p:cTn id="113" dur="500"/>
                                        <p:tgtEl>
                                          <p:spTgt spid="44"/>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barn(inVertical)">
                                      <p:cBhvr>
                                        <p:cTn id="116" dur="500"/>
                                        <p:tgtEl>
                                          <p:spTgt spid="15"/>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barn(inVertical)">
                                      <p:cBhvr>
                                        <p:cTn id="119" dur="500"/>
                                        <p:tgtEl>
                                          <p:spTgt spid="28"/>
                                        </p:tgtEl>
                                      </p:cBhvr>
                                    </p:animEffect>
                                  </p:childTnLst>
                                </p:cTn>
                              </p:par>
                              <p:par>
                                <p:cTn id="120" presetID="16" presetClass="entr" presetSubtype="21"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barn(inVertical)">
                                      <p:cBhvr>
                                        <p:cTn id="122" dur="500"/>
                                        <p:tgtEl>
                                          <p:spTgt spid="43"/>
                                        </p:tgtEl>
                                      </p:cBhvr>
                                    </p:animEffect>
                                  </p:childTnLst>
                                </p:cTn>
                              </p:par>
                              <p:par>
                                <p:cTn id="123" presetID="16" presetClass="entr" presetSubtype="21" fill="hold" grpId="0" nodeType="with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barn(inVertical)">
                                      <p:cBhvr>
                                        <p:cTn id="125" dur="500"/>
                                        <p:tgtEl>
                                          <p:spTgt spid="16"/>
                                        </p:tgtEl>
                                      </p:cBhvr>
                                    </p:animEffect>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13"/>
                                        </p:tgtEl>
                                        <p:attrNameLst>
                                          <p:attrName>style.visibility</p:attrName>
                                        </p:attrNameLst>
                                      </p:cBhvr>
                                      <p:to>
                                        <p:strVal val="visible"/>
                                      </p:to>
                                    </p:set>
                                    <p:animEffect transition="in" filter="fade">
                                      <p:cBhvr>
                                        <p:cTn id="130" dur="1000"/>
                                        <p:tgtEl>
                                          <p:spTgt spid="13"/>
                                        </p:tgtEl>
                                      </p:cBhvr>
                                    </p:animEffect>
                                    <p:anim calcmode="lin" valueType="num">
                                      <p:cBhvr>
                                        <p:cTn id="131" dur="1000" fill="hold"/>
                                        <p:tgtEl>
                                          <p:spTgt spid="13"/>
                                        </p:tgtEl>
                                        <p:attrNameLst>
                                          <p:attrName>ppt_x</p:attrName>
                                        </p:attrNameLst>
                                      </p:cBhvr>
                                      <p:tavLst>
                                        <p:tav tm="0">
                                          <p:val>
                                            <p:strVal val="#ppt_x"/>
                                          </p:val>
                                        </p:tav>
                                        <p:tav tm="100000">
                                          <p:val>
                                            <p:strVal val="#ppt_x"/>
                                          </p:val>
                                        </p:tav>
                                      </p:tavLst>
                                    </p:anim>
                                    <p:anim calcmode="lin" valueType="num">
                                      <p:cBhvr>
                                        <p:cTn id="132" dur="1000" fill="hold"/>
                                        <p:tgtEl>
                                          <p:spTgt spid="13"/>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fade">
                                      <p:cBhvr>
                                        <p:cTn id="135" dur="1000"/>
                                        <p:tgtEl>
                                          <p:spTgt spid="23"/>
                                        </p:tgtEl>
                                      </p:cBhvr>
                                    </p:animEffect>
                                    <p:anim calcmode="lin" valueType="num">
                                      <p:cBhvr>
                                        <p:cTn id="136" dur="1000" fill="hold"/>
                                        <p:tgtEl>
                                          <p:spTgt spid="23"/>
                                        </p:tgtEl>
                                        <p:attrNameLst>
                                          <p:attrName>ppt_x</p:attrName>
                                        </p:attrNameLst>
                                      </p:cBhvr>
                                      <p:tavLst>
                                        <p:tav tm="0">
                                          <p:val>
                                            <p:strVal val="#ppt_x"/>
                                          </p:val>
                                        </p:tav>
                                        <p:tav tm="100000">
                                          <p:val>
                                            <p:strVal val="#ppt_x"/>
                                          </p:val>
                                        </p:tav>
                                      </p:tavLst>
                                    </p:anim>
                                    <p:anim calcmode="lin" valueType="num">
                                      <p:cBhvr>
                                        <p:cTn id="137" dur="1000" fill="hold"/>
                                        <p:tgtEl>
                                          <p:spTgt spid="23"/>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35"/>
                                        </p:tgtEl>
                                        <p:attrNameLst>
                                          <p:attrName>style.visibility</p:attrName>
                                        </p:attrNameLst>
                                      </p:cBhvr>
                                      <p:to>
                                        <p:strVal val="visible"/>
                                      </p:to>
                                    </p:set>
                                    <p:animEffect transition="in" filter="fade">
                                      <p:cBhvr>
                                        <p:cTn id="140" dur="1000"/>
                                        <p:tgtEl>
                                          <p:spTgt spid="35"/>
                                        </p:tgtEl>
                                      </p:cBhvr>
                                    </p:animEffect>
                                    <p:anim calcmode="lin" valueType="num">
                                      <p:cBhvr>
                                        <p:cTn id="141" dur="1000" fill="hold"/>
                                        <p:tgtEl>
                                          <p:spTgt spid="35"/>
                                        </p:tgtEl>
                                        <p:attrNameLst>
                                          <p:attrName>ppt_x</p:attrName>
                                        </p:attrNameLst>
                                      </p:cBhvr>
                                      <p:tavLst>
                                        <p:tav tm="0">
                                          <p:val>
                                            <p:strVal val="#ppt_x"/>
                                          </p:val>
                                        </p:tav>
                                        <p:tav tm="100000">
                                          <p:val>
                                            <p:strVal val="#ppt_x"/>
                                          </p:val>
                                        </p:tav>
                                      </p:tavLst>
                                    </p:anim>
                                    <p:anim calcmode="lin" valueType="num">
                                      <p:cBhvr>
                                        <p:cTn id="142" dur="1000" fill="hold"/>
                                        <p:tgtEl>
                                          <p:spTgt spid="35"/>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34"/>
                                        </p:tgtEl>
                                        <p:attrNameLst>
                                          <p:attrName>style.visibility</p:attrName>
                                        </p:attrNameLst>
                                      </p:cBhvr>
                                      <p:to>
                                        <p:strVal val="visible"/>
                                      </p:to>
                                    </p:set>
                                    <p:animEffect transition="in" filter="fade">
                                      <p:cBhvr>
                                        <p:cTn id="145" dur="1000"/>
                                        <p:tgtEl>
                                          <p:spTgt spid="34"/>
                                        </p:tgtEl>
                                      </p:cBhvr>
                                    </p:animEffect>
                                    <p:anim calcmode="lin" valueType="num">
                                      <p:cBhvr>
                                        <p:cTn id="146" dur="1000" fill="hold"/>
                                        <p:tgtEl>
                                          <p:spTgt spid="34"/>
                                        </p:tgtEl>
                                        <p:attrNameLst>
                                          <p:attrName>ppt_x</p:attrName>
                                        </p:attrNameLst>
                                      </p:cBhvr>
                                      <p:tavLst>
                                        <p:tav tm="0">
                                          <p:val>
                                            <p:strVal val="#ppt_x"/>
                                          </p:val>
                                        </p:tav>
                                        <p:tav tm="100000">
                                          <p:val>
                                            <p:strVal val="#ppt_x"/>
                                          </p:val>
                                        </p:tav>
                                      </p:tavLst>
                                    </p:anim>
                                    <p:anim calcmode="lin" valueType="num">
                                      <p:cBhvr>
                                        <p:cTn id="147" dur="1000" fill="hold"/>
                                        <p:tgtEl>
                                          <p:spTgt spid="34"/>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11"/>
                                        </p:tgtEl>
                                        <p:attrNameLst>
                                          <p:attrName>style.visibility</p:attrName>
                                        </p:attrNameLst>
                                      </p:cBhvr>
                                      <p:to>
                                        <p:strVal val="visible"/>
                                      </p:to>
                                    </p:set>
                                    <p:animEffect transition="in" filter="fade">
                                      <p:cBhvr>
                                        <p:cTn id="150" dur="1000"/>
                                        <p:tgtEl>
                                          <p:spTgt spid="11"/>
                                        </p:tgtEl>
                                      </p:cBhvr>
                                    </p:animEffect>
                                    <p:anim calcmode="lin" valueType="num">
                                      <p:cBhvr>
                                        <p:cTn id="151" dur="1000" fill="hold"/>
                                        <p:tgtEl>
                                          <p:spTgt spid="11"/>
                                        </p:tgtEl>
                                        <p:attrNameLst>
                                          <p:attrName>ppt_x</p:attrName>
                                        </p:attrNameLst>
                                      </p:cBhvr>
                                      <p:tavLst>
                                        <p:tav tm="0">
                                          <p:val>
                                            <p:strVal val="#ppt_x"/>
                                          </p:val>
                                        </p:tav>
                                        <p:tav tm="100000">
                                          <p:val>
                                            <p:strVal val="#ppt_x"/>
                                          </p:val>
                                        </p:tav>
                                      </p:tavLst>
                                    </p:anim>
                                    <p:anim calcmode="lin" valueType="num">
                                      <p:cBhvr>
                                        <p:cTn id="152" dur="1000" fill="hold"/>
                                        <p:tgtEl>
                                          <p:spTgt spid="11"/>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29"/>
                                        </p:tgtEl>
                                        <p:attrNameLst>
                                          <p:attrName>style.visibility</p:attrName>
                                        </p:attrNameLst>
                                      </p:cBhvr>
                                      <p:to>
                                        <p:strVal val="visible"/>
                                      </p:to>
                                    </p:set>
                                    <p:animEffect transition="in" filter="fade">
                                      <p:cBhvr>
                                        <p:cTn id="155" dur="1000"/>
                                        <p:tgtEl>
                                          <p:spTgt spid="29"/>
                                        </p:tgtEl>
                                      </p:cBhvr>
                                    </p:animEffect>
                                    <p:anim calcmode="lin" valueType="num">
                                      <p:cBhvr>
                                        <p:cTn id="156" dur="1000" fill="hold"/>
                                        <p:tgtEl>
                                          <p:spTgt spid="29"/>
                                        </p:tgtEl>
                                        <p:attrNameLst>
                                          <p:attrName>ppt_x</p:attrName>
                                        </p:attrNameLst>
                                      </p:cBhvr>
                                      <p:tavLst>
                                        <p:tav tm="0">
                                          <p:val>
                                            <p:strVal val="#ppt_x"/>
                                          </p:val>
                                        </p:tav>
                                        <p:tav tm="100000">
                                          <p:val>
                                            <p:strVal val="#ppt_x"/>
                                          </p:val>
                                        </p:tav>
                                      </p:tavLst>
                                    </p:anim>
                                    <p:anim calcmode="lin" valueType="num">
                                      <p:cBhvr>
                                        <p:cTn id="157" dur="1000" fill="hold"/>
                                        <p:tgtEl>
                                          <p:spTgt spid="29"/>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2"/>
                                        </p:tgtEl>
                                        <p:attrNameLst>
                                          <p:attrName>style.visibility</p:attrName>
                                        </p:attrNameLst>
                                      </p:cBhvr>
                                      <p:to>
                                        <p:strVal val="visible"/>
                                      </p:to>
                                    </p:set>
                                    <p:animEffect transition="in" filter="fade">
                                      <p:cBhvr>
                                        <p:cTn id="160" dur="1000"/>
                                        <p:tgtEl>
                                          <p:spTgt spid="12"/>
                                        </p:tgtEl>
                                      </p:cBhvr>
                                    </p:animEffect>
                                    <p:anim calcmode="lin" valueType="num">
                                      <p:cBhvr>
                                        <p:cTn id="161" dur="1000" fill="hold"/>
                                        <p:tgtEl>
                                          <p:spTgt spid="12"/>
                                        </p:tgtEl>
                                        <p:attrNameLst>
                                          <p:attrName>ppt_x</p:attrName>
                                        </p:attrNameLst>
                                      </p:cBhvr>
                                      <p:tavLst>
                                        <p:tav tm="0">
                                          <p:val>
                                            <p:strVal val="#ppt_x"/>
                                          </p:val>
                                        </p:tav>
                                        <p:tav tm="100000">
                                          <p:val>
                                            <p:strVal val="#ppt_x"/>
                                          </p:val>
                                        </p:tav>
                                      </p:tavLst>
                                    </p:anim>
                                    <p:anim calcmode="lin" valueType="num">
                                      <p:cBhvr>
                                        <p:cTn id="162" dur="1000" fill="hold"/>
                                        <p:tgtEl>
                                          <p:spTgt spid="12"/>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30"/>
                                        </p:tgtEl>
                                        <p:attrNameLst>
                                          <p:attrName>style.visibility</p:attrName>
                                        </p:attrNameLst>
                                      </p:cBhvr>
                                      <p:to>
                                        <p:strVal val="visible"/>
                                      </p:to>
                                    </p:set>
                                    <p:animEffect transition="in" filter="fade">
                                      <p:cBhvr>
                                        <p:cTn id="165" dur="1000"/>
                                        <p:tgtEl>
                                          <p:spTgt spid="30"/>
                                        </p:tgtEl>
                                      </p:cBhvr>
                                    </p:animEffect>
                                    <p:anim calcmode="lin" valueType="num">
                                      <p:cBhvr>
                                        <p:cTn id="166" dur="1000" fill="hold"/>
                                        <p:tgtEl>
                                          <p:spTgt spid="30"/>
                                        </p:tgtEl>
                                        <p:attrNameLst>
                                          <p:attrName>ppt_x</p:attrName>
                                        </p:attrNameLst>
                                      </p:cBhvr>
                                      <p:tavLst>
                                        <p:tav tm="0">
                                          <p:val>
                                            <p:strVal val="#ppt_x"/>
                                          </p:val>
                                        </p:tav>
                                        <p:tav tm="100000">
                                          <p:val>
                                            <p:strVal val="#ppt_x"/>
                                          </p:val>
                                        </p:tav>
                                      </p:tavLst>
                                    </p:anim>
                                    <p:anim calcmode="lin" valueType="num">
                                      <p:cBhvr>
                                        <p:cTn id="167" dur="1000" fill="hold"/>
                                        <p:tgtEl>
                                          <p:spTgt spid="30"/>
                                        </p:tgtEl>
                                        <p:attrNameLst>
                                          <p:attrName>ppt_y</p:attrName>
                                        </p:attrNameLst>
                                      </p:cBhvr>
                                      <p:tavLst>
                                        <p:tav tm="0">
                                          <p:val>
                                            <p:strVal val="#ppt_y+.1"/>
                                          </p:val>
                                        </p:tav>
                                        <p:tav tm="100000">
                                          <p:val>
                                            <p:strVal val="#ppt_y"/>
                                          </p:val>
                                        </p:tav>
                                      </p:tavLst>
                                    </p:anim>
                                  </p:childTnLst>
                                </p:cTn>
                              </p:par>
                              <p:par>
                                <p:cTn id="168" presetID="22" presetClass="entr" presetSubtype="4" fill="hold" grpId="0" nodeType="withEffect">
                                  <p:stCondLst>
                                    <p:cond delay="0"/>
                                  </p:stCondLst>
                                  <p:childTnLst>
                                    <p:set>
                                      <p:cBhvr>
                                        <p:cTn id="169" dur="1" fill="hold">
                                          <p:stCondLst>
                                            <p:cond delay="0"/>
                                          </p:stCondLst>
                                        </p:cTn>
                                        <p:tgtEl>
                                          <p:spTgt spid="45"/>
                                        </p:tgtEl>
                                        <p:attrNameLst>
                                          <p:attrName>style.visibility</p:attrName>
                                        </p:attrNameLst>
                                      </p:cBhvr>
                                      <p:to>
                                        <p:strVal val="visible"/>
                                      </p:to>
                                    </p:set>
                                    <p:animEffect transition="in" filter="wipe(down)">
                                      <p:cBhvr>
                                        <p:cTn id="170" dur="500"/>
                                        <p:tgtEl>
                                          <p:spTgt spid="45"/>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42"/>
                                        </p:tgtEl>
                                        <p:attrNameLst>
                                          <p:attrName>style.visibility</p:attrName>
                                        </p:attrNameLst>
                                      </p:cBhvr>
                                      <p:to>
                                        <p:strVal val="visible"/>
                                      </p:to>
                                    </p:set>
                                    <p:animEffect transition="in" filter="wipe(down)">
                                      <p:cBhvr>
                                        <p:cTn id="173" dur="500"/>
                                        <p:tgtEl>
                                          <p:spTgt spid="42"/>
                                        </p:tgtEl>
                                      </p:cBhvr>
                                    </p:animEffect>
                                  </p:childTnLst>
                                </p:cTn>
                              </p:par>
                            </p:childTnLst>
                          </p:cTn>
                        </p:par>
                      </p:childTnLst>
                    </p:cTn>
                  </p:par>
                  <p:par>
                    <p:cTn id="174" fill="hold">
                      <p:stCondLst>
                        <p:cond delay="indefinite"/>
                      </p:stCondLst>
                      <p:childTnLst>
                        <p:par>
                          <p:cTn id="175" fill="hold">
                            <p:stCondLst>
                              <p:cond delay="0"/>
                            </p:stCondLst>
                            <p:childTnLst>
                              <p:par>
                                <p:cTn id="176" presetID="16" presetClass="entr" presetSubtype="21" fill="hold" nodeType="clickEffect">
                                  <p:stCondLst>
                                    <p:cond delay="0"/>
                                  </p:stCondLst>
                                  <p:childTnLst>
                                    <p:set>
                                      <p:cBhvr>
                                        <p:cTn id="177" dur="1" fill="hold">
                                          <p:stCondLst>
                                            <p:cond delay="0"/>
                                          </p:stCondLst>
                                        </p:cTn>
                                        <p:tgtEl>
                                          <p:spTgt spid="5">
                                            <p:txEl>
                                              <p:pRg st="2" end="2"/>
                                            </p:txEl>
                                          </p:spTgt>
                                        </p:tgtEl>
                                        <p:attrNameLst>
                                          <p:attrName>style.visibility</p:attrName>
                                        </p:attrNameLst>
                                      </p:cBhvr>
                                      <p:to>
                                        <p:strVal val="visible"/>
                                      </p:to>
                                    </p:set>
                                    <p:animEffect transition="in" filter="barn(inVertical)">
                                      <p:cBhvr>
                                        <p:cTn id="17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43" grpId="0" animBg="1"/>
      <p:bldP spid="44" grpId="0"/>
      <p:bldP spid="42" grpId="0" animBg="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3">
            <a:extLst>
              <a:ext uri="{FF2B5EF4-FFF2-40B4-BE49-F238E27FC236}">
                <a16:creationId xmlns:a16="http://schemas.microsoft.com/office/drawing/2014/main" id="{0622B82C-95A1-F14B-A118-5E2F17BD0DAF}"/>
              </a:ext>
            </a:extLst>
          </p:cNvPr>
          <p:cNvSpPr>
            <a:spLocks noChangeArrowheads="1"/>
          </p:cNvSpPr>
          <p:nvPr/>
        </p:nvSpPr>
        <p:spPr bwMode="auto">
          <a:xfrm>
            <a:off x="5244595" y="3236745"/>
            <a:ext cx="1700065" cy="1700099"/>
          </a:xfrm>
          <a:custGeom>
            <a:avLst/>
            <a:gdLst>
              <a:gd name="T0" fmla="*/ 1723478 w 2730"/>
              <a:gd name="T1" fmla="*/ 785002 h 2730"/>
              <a:gd name="T2" fmla="*/ 996600 w 2730"/>
              <a:gd name="T3" fmla="*/ 58777 h 2730"/>
              <a:gd name="T4" fmla="*/ 996600 w 2730"/>
              <a:gd name="T5" fmla="*/ 58777 h 2730"/>
              <a:gd name="T6" fmla="*/ 785655 w 2730"/>
              <a:gd name="T7" fmla="*/ 58777 h 2730"/>
              <a:gd name="T8" fmla="*/ 58777 w 2730"/>
              <a:gd name="T9" fmla="*/ 785002 h 2730"/>
              <a:gd name="T10" fmla="*/ 58777 w 2730"/>
              <a:gd name="T11" fmla="*/ 785002 h 2730"/>
              <a:gd name="T12" fmla="*/ 58777 w 2730"/>
              <a:gd name="T13" fmla="*/ 997253 h 2730"/>
              <a:gd name="T14" fmla="*/ 785655 w 2730"/>
              <a:gd name="T15" fmla="*/ 1723478 h 2730"/>
              <a:gd name="T16" fmla="*/ 785655 w 2730"/>
              <a:gd name="T17" fmla="*/ 1723478 h 2730"/>
              <a:gd name="T18" fmla="*/ 996600 w 2730"/>
              <a:gd name="T19" fmla="*/ 1723478 h 2730"/>
              <a:gd name="T20" fmla="*/ 1723478 w 2730"/>
              <a:gd name="T21" fmla="*/ 997253 h 2730"/>
              <a:gd name="T22" fmla="*/ 1723478 w 2730"/>
              <a:gd name="T23" fmla="*/ 997253 h 2730"/>
              <a:gd name="T24" fmla="*/ 1723478 w 2730"/>
              <a:gd name="T25" fmla="*/ 785002 h 27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30" h="2730">
                <a:moveTo>
                  <a:pt x="2639" y="1202"/>
                </a:moveTo>
                <a:lnTo>
                  <a:pt x="1526" y="90"/>
                </a:lnTo>
                <a:cubicBezTo>
                  <a:pt x="1436" y="0"/>
                  <a:pt x="1292" y="0"/>
                  <a:pt x="1203" y="90"/>
                </a:cubicBezTo>
                <a:lnTo>
                  <a:pt x="90" y="1202"/>
                </a:lnTo>
                <a:cubicBezTo>
                  <a:pt x="0" y="1292"/>
                  <a:pt x="0" y="1437"/>
                  <a:pt x="90" y="1527"/>
                </a:cubicBezTo>
                <a:lnTo>
                  <a:pt x="1203" y="2639"/>
                </a:lnTo>
                <a:cubicBezTo>
                  <a:pt x="1292" y="2729"/>
                  <a:pt x="1436" y="2729"/>
                  <a:pt x="1526" y="2639"/>
                </a:cubicBezTo>
                <a:lnTo>
                  <a:pt x="2639" y="1527"/>
                </a:lnTo>
                <a:cubicBezTo>
                  <a:pt x="2729" y="1437"/>
                  <a:pt x="2729" y="1292"/>
                  <a:pt x="2639" y="1202"/>
                </a:cubicBezTo>
              </a:path>
            </a:pathLst>
          </a:custGeom>
          <a:solidFill>
            <a:srgbClr val="DD3FAC"/>
          </a:solidFill>
          <a:ln>
            <a:noFill/>
          </a:ln>
          <a:effectLst/>
        </p:spPr>
        <p:txBody>
          <a:bodyPr wrap="none" anchor="ctr"/>
          <a:lstStyle/>
          <a:p>
            <a:endParaRPr lang="en-US"/>
          </a:p>
        </p:txBody>
      </p:sp>
      <p:sp>
        <p:nvSpPr>
          <p:cNvPr id="21" name="Freeform 64">
            <a:extLst>
              <a:ext uri="{FF2B5EF4-FFF2-40B4-BE49-F238E27FC236}">
                <a16:creationId xmlns:a16="http://schemas.microsoft.com/office/drawing/2014/main" id="{0FEE7467-C543-654D-89D7-D12E6B65B6B4}"/>
              </a:ext>
            </a:extLst>
          </p:cNvPr>
          <p:cNvSpPr>
            <a:spLocks noChangeArrowheads="1"/>
          </p:cNvSpPr>
          <p:nvPr/>
        </p:nvSpPr>
        <p:spPr bwMode="auto">
          <a:xfrm>
            <a:off x="5670298" y="2338632"/>
            <a:ext cx="856898" cy="856915"/>
          </a:xfrm>
          <a:custGeom>
            <a:avLst/>
            <a:gdLst>
              <a:gd name="T0" fmla="*/ 866699 w 1378"/>
              <a:gd name="T1" fmla="*/ 391938 h 1378"/>
              <a:gd name="T2" fmla="*/ 506064 w 1378"/>
              <a:gd name="T3" fmla="*/ 31303 h 1378"/>
              <a:gd name="T4" fmla="*/ 506064 w 1378"/>
              <a:gd name="T5" fmla="*/ 31303 h 1378"/>
              <a:gd name="T6" fmla="*/ 392590 w 1378"/>
              <a:gd name="T7" fmla="*/ 31303 h 1378"/>
              <a:gd name="T8" fmla="*/ 31955 w 1378"/>
              <a:gd name="T9" fmla="*/ 391938 h 1378"/>
              <a:gd name="T10" fmla="*/ 31955 w 1378"/>
              <a:gd name="T11" fmla="*/ 391938 h 1378"/>
              <a:gd name="T12" fmla="*/ 31955 w 1378"/>
              <a:gd name="T13" fmla="*/ 506064 h 1378"/>
              <a:gd name="T14" fmla="*/ 392590 w 1378"/>
              <a:gd name="T15" fmla="*/ 866699 h 1378"/>
              <a:gd name="T16" fmla="*/ 392590 w 1378"/>
              <a:gd name="T17" fmla="*/ 866699 h 1378"/>
              <a:gd name="T18" fmla="*/ 506064 w 1378"/>
              <a:gd name="T19" fmla="*/ 866699 h 1378"/>
              <a:gd name="T20" fmla="*/ 866699 w 1378"/>
              <a:gd name="T21" fmla="*/ 506064 h 1378"/>
              <a:gd name="T22" fmla="*/ 866699 w 1378"/>
              <a:gd name="T23" fmla="*/ 506064 h 1378"/>
              <a:gd name="T24" fmla="*/ 866699 w 1378"/>
              <a:gd name="T25" fmla="*/ 391938 h 13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78" h="1378">
                <a:moveTo>
                  <a:pt x="1329" y="601"/>
                </a:moveTo>
                <a:lnTo>
                  <a:pt x="776" y="48"/>
                </a:lnTo>
                <a:cubicBezTo>
                  <a:pt x="728" y="0"/>
                  <a:pt x="650" y="0"/>
                  <a:pt x="602" y="48"/>
                </a:cubicBezTo>
                <a:lnTo>
                  <a:pt x="49" y="601"/>
                </a:lnTo>
                <a:cubicBezTo>
                  <a:pt x="0" y="649"/>
                  <a:pt x="0" y="728"/>
                  <a:pt x="49" y="776"/>
                </a:cubicBezTo>
                <a:lnTo>
                  <a:pt x="602" y="1329"/>
                </a:lnTo>
                <a:cubicBezTo>
                  <a:pt x="650" y="1377"/>
                  <a:pt x="728" y="1377"/>
                  <a:pt x="776" y="1329"/>
                </a:cubicBezTo>
                <a:lnTo>
                  <a:pt x="1329" y="776"/>
                </a:lnTo>
                <a:cubicBezTo>
                  <a:pt x="1377" y="728"/>
                  <a:pt x="1377" y="649"/>
                  <a:pt x="1329" y="601"/>
                </a:cubicBezTo>
              </a:path>
            </a:pathLst>
          </a:custGeom>
          <a:solidFill>
            <a:schemeClr val="accent1"/>
          </a:solidFill>
          <a:ln>
            <a:noFill/>
          </a:ln>
          <a:effectLst/>
        </p:spPr>
        <p:txBody>
          <a:bodyPr wrap="none" anchor="ctr"/>
          <a:lstStyle/>
          <a:p>
            <a:endParaRPr lang="en-US"/>
          </a:p>
        </p:txBody>
      </p:sp>
      <p:sp>
        <p:nvSpPr>
          <p:cNvPr id="25" name="Freeform 68">
            <a:extLst>
              <a:ext uri="{FF2B5EF4-FFF2-40B4-BE49-F238E27FC236}">
                <a16:creationId xmlns:a16="http://schemas.microsoft.com/office/drawing/2014/main" id="{27358EDE-959D-BD4B-B71A-A255DC60948E}"/>
              </a:ext>
            </a:extLst>
          </p:cNvPr>
          <p:cNvSpPr>
            <a:spLocks noChangeArrowheads="1"/>
          </p:cNvSpPr>
          <p:nvPr/>
        </p:nvSpPr>
        <p:spPr bwMode="auto">
          <a:xfrm>
            <a:off x="2615914" y="1622786"/>
            <a:ext cx="1697318" cy="535571"/>
          </a:xfrm>
          <a:prstGeom prst="roundRect">
            <a:avLst>
              <a:gd name="adj" fmla="val 50000"/>
            </a:avLst>
          </a:prstGeom>
          <a:solidFill>
            <a:schemeClr val="accent1"/>
          </a:solidFill>
          <a:ln>
            <a:noFill/>
          </a:ln>
          <a:effectLst/>
        </p:spPr>
        <p:txBody>
          <a:bodyPr wrap="none" anchor="ctr"/>
          <a:lstStyle/>
          <a:p>
            <a:endParaRPr lang="en-US"/>
          </a:p>
        </p:txBody>
      </p:sp>
      <p:sp>
        <p:nvSpPr>
          <p:cNvPr id="26" name="Freeform 69">
            <a:extLst>
              <a:ext uri="{FF2B5EF4-FFF2-40B4-BE49-F238E27FC236}">
                <a16:creationId xmlns:a16="http://schemas.microsoft.com/office/drawing/2014/main" id="{629FE5A9-6F1D-5140-8548-67D90BF24D75}"/>
              </a:ext>
            </a:extLst>
          </p:cNvPr>
          <p:cNvSpPr>
            <a:spLocks noChangeArrowheads="1"/>
          </p:cNvSpPr>
          <p:nvPr/>
        </p:nvSpPr>
        <p:spPr bwMode="auto">
          <a:xfrm>
            <a:off x="4450555" y="1622786"/>
            <a:ext cx="1697318" cy="535571"/>
          </a:xfrm>
          <a:prstGeom prst="roundRect">
            <a:avLst>
              <a:gd name="adj" fmla="val 50000"/>
            </a:avLst>
          </a:prstGeom>
          <a:solidFill>
            <a:schemeClr val="accent1"/>
          </a:solidFill>
          <a:ln>
            <a:noFill/>
          </a:ln>
          <a:effectLst/>
        </p:spPr>
        <p:txBody>
          <a:bodyPr wrap="none" anchor="ctr"/>
          <a:lstStyle/>
          <a:p>
            <a:endParaRPr lang="en-US"/>
          </a:p>
        </p:txBody>
      </p:sp>
      <p:sp>
        <p:nvSpPr>
          <p:cNvPr id="27" name="Freeform 70">
            <a:extLst>
              <a:ext uri="{FF2B5EF4-FFF2-40B4-BE49-F238E27FC236}">
                <a16:creationId xmlns:a16="http://schemas.microsoft.com/office/drawing/2014/main" id="{2957D492-1865-E145-A726-C526E415D77E}"/>
              </a:ext>
            </a:extLst>
          </p:cNvPr>
          <p:cNvSpPr>
            <a:spLocks noChangeArrowheads="1"/>
          </p:cNvSpPr>
          <p:nvPr/>
        </p:nvSpPr>
        <p:spPr bwMode="auto">
          <a:xfrm>
            <a:off x="6285195" y="1621739"/>
            <a:ext cx="1697318" cy="535571"/>
          </a:xfrm>
          <a:prstGeom prst="roundRect">
            <a:avLst>
              <a:gd name="adj" fmla="val 50000"/>
            </a:avLst>
          </a:prstGeom>
          <a:solidFill>
            <a:schemeClr val="accent1"/>
          </a:solidFill>
          <a:ln>
            <a:noFill/>
          </a:ln>
          <a:effectLst/>
        </p:spPr>
        <p:txBody>
          <a:bodyPr wrap="none" anchor="ctr"/>
          <a:lstStyle/>
          <a:p>
            <a:endParaRPr lang="en-US"/>
          </a:p>
        </p:txBody>
      </p:sp>
      <p:sp>
        <p:nvSpPr>
          <p:cNvPr id="39" name="Line 212">
            <a:extLst>
              <a:ext uri="{FF2B5EF4-FFF2-40B4-BE49-F238E27FC236}">
                <a16:creationId xmlns:a16="http://schemas.microsoft.com/office/drawing/2014/main" id="{6181D685-828B-7349-90C0-9FEFBE99D607}"/>
              </a:ext>
            </a:extLst>
          </p:cNvPr>
          <p:cNvSpPr>
            <a:spLocks noChangeShapeType="1"/>
          </p:cNvSpPr>
          <p:nvPr/>
        </p:nvSpPr>
        <p:spPr bwMode="auto">
          <a:xfrm flipH="1" flipV="1">
            <a:off x="5123750" y="2217787"/>
            <a:ext cx="480633" cy="321342"/>
          </a:xfrm>
          <a:prstGeom prst="line">
            <a:avLst/>
          </a:prstGeom>
          <a:noFill/>
          <a:ln w="76200" cap="rnd">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 name="Line 213">
            <a:extLst>
              <a:ext uri="{FF2B5EF4-FFF2-40B4-BE49-F238E27FC236}">
                <a16:creationId xmlns:a16="http://schemas.microsoft.com/office/drawing/2014/main" id="{B2822B2F-6A63-224F-B308-066BAD385848}"/>
              </a:ext>
            </a:extLst>
          </p:cNvPr>
          <p:cNvSpPr>
            <a:spLocks noChangeShapeType="1"/>
          </p:cNvSpPr>
          <p:nvPr/>
        </p:nvSpPr>
        <p:spPr bwMode="auto">
          <a:xfrm flipV="1">
            <a:off x="6598605" y="2217787"/>
            <a:ext cx="475138" cy="321342"/>
          </a:xfrm>
          <a:prstGeom prst="line">
            <a:avLst/>
          </a:prstGeom>
          <a:noFill/>
          <a:ln w="76200" cap="rnd">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 name="TextBox 3">
            <a:extLst>
              <a:ext uri="{FF2B5EF4-FFF2-40B4-BE49-F238E27FC236}">
                <a16:creationId xmlns:a16="http://schemas.microsoft.com/office/drawing/2014/main" id="{0543B35E-F208-EA41-9E97-AC3D240E99B9}"/>
              </a:ext>
            </a:extLst>
          </p:cNvPr>
          <p:cNvSpPr txBox="1"/>
          <p:nvPr/>
        </p:nvSpPr>
        <p:spPr>
          <a:xfrm>
            <a:off x="140209" y="337274"/>
            <a:ext cx="1624583" cy="661720"/>
          </a:xfrm>
          <a:prstGeom prst="rect">
            <a:avLst/>
          </a:prstGeom>
          <a:noFill/>
        </p:spPr>
        <p:txBody>
          <a:bodyPr wrap="square" rtlCol="0" anchor="b">
            <a:spAutoFit/>
          </a:bodyPr>
          <a:lstStyle/>
          <a:p>
            <a:pPr algn="ctr"/>
            <a:r>
              <a:rPr lang="en-US" sz="3700" b="1" spc="-145" dirty="0">
                <a:solidFill>
                  <a:schemeClr val="tx2"/>
                </a:solidFill>
                <a:latin typeface="Poppins" pitchFamily="2" charset="77"/>
                <a:cs typeface="Poppins" pitchFamily="2" charset="77"/>
              </a:rPr>
              <a:t>QOUI?</a:t>
            </a:r>
          </a:p>
        </p:txBody>
      </p:sp>
      <p:sp>
        <p:nvSpPr>
          <p:cNvPr id="5" name="TextBox 4">
            <a:extLst>
              <a:ext uri="{FF2B5EF4-FFF2-40B4-BE49-F238E27FC236}">
                <a16:creationId xmlns:a16="http://schemas.microsoft.com/office/drawing/2014/main" id="{20271350-0872-8140-9D44-51DB103CEC3A}"/>
              </a:ext>
            </a:extLst>
          </p:cNvPr>
          <p:cNvSpPr txBox="1"/>
          <p:nvPr/>
        </p:nvSpPr>
        <p:spPr>
          <a:xfrm>
            <a:off x="20333" y="2461735"/>
            <a:ext cx="4371123" cy="3554819"/>
          </a:xfrm>
          <a:prstGeom prst="rect">
            <a:avLst/>
          </a:prstGeom>
          <a:noFill/>
        </p:spPr>
        <p:txBody>
          <a:bodyPr wrap="square" rtlCol="0">
            <a:spAutoFit/>
          </a:bodyPr>
          <a:lstStyle/>
          <a:p>
            <a:r>
              <a:rPr lang="fr-FR" sz="1500" spc="-60" dirty="0">
                <a:latin typeface="Lato Light" panose="020F0502020204030203" pitchFamily="34" charset="0"/>
                <a:ea typeface="Lato Light" panose="020F0502020204030203" pitchFamily="34" charset="0"/>
                <a:cs typeface="Lato Light" panose="020F0502020204030203" pitchFamily="34" charset="0"/>
              </a:rPr>
              <a:t>Ici le PB se demande quelle sont </a:t>
            </a:r>
            <a:r>
              <a:rPr lang="fr-FR" sz="1500" b="1" spc="-60" dirty="0">
                <a:latin typeface="Lato Light" panose="020F0502020204030203" pitchFamily="34" charset="0"/>
                <a:ea typeface="Lato Light" panose="020F0502020204030203" pitchFamily="34" charset="0"/>
                <a:cs typeface="Lato Light" panose="020F0502020204030203" pitchFamily="34" charset="0"/>
              </a:rPr>
              <a:t>ses moyens pour réaliser l’action(s) en efficacité</a:t>
            </a:r>
            <a:r>
              <a:rPr lang="fr-FR" sz="1500" spc="-60" dirty="0">
                <a:latin typeface="Lato Light" panose="020F0502020204030203" pitchFamily="34" charset="0"/>
                <a:ea typeface="Lato Light" panose="020F0502020204030203" pitchFamily="34" charset="0"/>
                <a:cs typeface="Lato Light" panose="020F0502020204030203" pitchFamily="34" charset="0"/>
              </a:rPr>
              <a:t>. Le jouer(se) vas suivante chercher dans sa ressource de référence pour effectue ces taches. Par exemple, passe longue, si ils est techniquement à l’aise. Rapidité pour les joueurs qui aura les grandes qualités de la vitesse. Motricité pour bien tomber dans le jeu au contacte pour les joueurs en EDR. Etc. etc.</a:t>
            </a:r>
          </a:p>
          <a:p>
            <a:endParaRPr lang="fr-FR" sz="1500" spc="-60" dirty="0">
              <a:latin typeface="Lato Light" panose="020F0502020204030203" pitchFamily="34" charset="0"/>
              <a:ea typeface="Lato Light" panose="020F0502020204030203" pitchFamily="34" charset="0"/>
              <a:cs typeface="Lato Light" panose="020F0502020204030203" pitchFamily="34" charset="0"/>
            </a:endParaRPr>
          </a:p>
          <a:p>
            <a:r>
              <a:rPr lang="fr-FR" sz="1500" spc="-60" dirty="0">
                <a:latin typeface="Lato Light" panose="020F0502020204030203" pitchFamily="34" charset="0"/>
                <a:ea typeface="Lato Light" panose="020F0502020204030203" pitchFamily="34" charset="0"/>
                <a:cs typeface="Lato Light" panose="020F0502020204030203" pitchFamily="34" charset="0"/>
              </a:rPr>
              <a:t>Dans l’observation ,c’est primordial d’exposer les situations qui aides vos joueurs de développer au moins deux ressources en permanence dans un atelier, selon le niveau de jeu que vous cherchez et aussi le capacite de vos joueurs avec un </a:t>
            </a:r>
            <a:r>
              <a:rPr lang="fr-FR" sz="1500" b="1" spc="-60" dirty="0">
                <a:latin typeface="Lato Light" panose="020F0502020204030203" pitchFamily="34" charset="0"/>
                <a:ea typeface="Lato Light" panose="020F0502020204030203" pitchFamily="34" charset="0"/>
                <a:cs typeface="Lato Light" panose="020F0502020204030203" pitchFamily="34" charset="0"/>
              </a:rPr>
              <a:t>objectif d’améliorerai le point du référence ver le haut.  </a:t>
            </a:r>
          </a:p>
        </p:txBody>
      </p:sp>
      <p:sp>
        <p:nvSpPr>
          <p:cNvPr id="6" name="TextBox 5">
            <a:extLst>
              <a:ext uri="{FF2B5EF4-FFF2-40B4-BE49-F238E27FC236}">
                <a16:creationId xmlns:a16="http://schemas.microsoft.com/office/drawing/2014/main" id="{5F213105-4F5F-AC45-B0A4-958A74EE8292}"/>
              </a:ext>
            </a:extLst>
          </p:cNvPr>
          <p:cNvSpPr txBox="1"/>
          <p:nvPr/>
        </p:nvSpPr>
        <p:spPr>
          <a:xfrm>
            <a:off x="5497028" y="3812964"/>
            <a:ext cx="1189551" cy="523220"/>
          </a:xfrm>
          <a:prstGeom prst="rect">
            <a:avLst/>
          </a:prstGeom>
          <a:noFill/>
        </p:spPr>
        <p:txBody>
          <a:bodyPr wrap="square" rtlCol="0" anchor="ctr">
            <a:spAutoFit/>
          </a:bodyPr>
          <a:lstStyle/>
          <a:p>
            <a:pPr algn="ctr"/>
            <a:r>
              <a:rPr lang="en-US" sz="1400" b="1" spc="-15" dirty="0">
                <a:solidFill>
                  <a:schemeClr val="bg1"/>
                </a:solidFill>
                <a:effectLst>
                  <a:outerShdw blurRad="38100" dist="38100" dir="2700000" algn="tl">
                    <a:srgbClr val="000000">
                      <a:alpha val="43137"/>
                    </a:srgbClr>
                  </a:outerShdw>
                </a:effectLst>
                <a:latin typeface="Poppins" pitchFamily="2" charset="77"/>
                <a:cs typeface="Poppins" pitchFamily="2" charset="77"/>
              </a:rPr>
              <a:t>PORTEUSE DU BALLON</a:t>
            </a:r>
          </a:p>
        </p:txBody>
      </p:sp>
      <p:sp>
        <p:nvSpPr>
          <p:cNvPr id="7" name="TextBox 6">
            <a:extLst>
              <a:ext uri="{FF2B5EF4-FFF2-40B4-BE49-F238E27FC236}">
                <a16:creationId xmlns:a16="http://schemas.microsoft.com/office/drawing/2014/main" id="{D66D1DD9-6B58-834E-8F7C-44005E0BC5B2}"/>
              </a:ext>
            </a:extLst>
          </p:cNvPr>
          <p:cNvSpPr txBox="1"/>
          <p:nvPr/>
        </p:nvSpPr>
        <p:spPr>
          <a:xfrm>
            <a:off x="2663160" y="1750343"/>
            <a:ext cx="1599066"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PHYSIQUEMENT</a:t>
            </a:r>
          </a:p>
        </p:txBody>
      </p:sp>
      <p:sp>
        <p:nvSpPr>
          <p:cNvPr id="8" name="TextBox 7">
            <a:extLst>
              <a:ext uri="{FF2B5EF4-FFF2-40B4-BE49-F238E27FC236}">
                <a16:creationId xmlns:a16="http://schemas.microsoft.com/office/drawing/2014/main" id="{E8F8E50C-1BD2-6347-A812-11FC1572A20E}"/>
              </a:ext>
            </a:extLst>
          </p:cNvPr>
          <p:cNvSpPr txBox="1"/>
          <p:nvPr/>
        </p:nvSpPr>
        <p:spPr>
          <a:xfrm>
            <a:off x="4496933" y="1750343"/>
            <a:ext cx="1599066"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TECHNIQUEMENT</a:t>
            </a:r>
          </a:p>
        </p:txBody>
      </p:sp>
      <p:sp>
        <p:nvSpPr>
          <p:cNvPr id="9" name="TextBox 8">
            <a:extLst>
              <a:ext uri="{FF2B5EF4-FFF2-40B4-BE49-F238E27FC236}">
                <a16:creationId xmlns:a16="http://schemas.microsoft.com/office/drawing/2014/main" id="{674BC1E6-E8AB-DB45-8D93-68280C8B435E}"/>
              </a:ext>
            </a:extLst>
          </p:cNvPr>
          <p:cNvSpPr txBox="1"/>
          <p:nvPr/>
        </p:nvSpPr>
        <p:spPr>
          <a:xfrm>
            <a:off x="6337655" y="1750574"/>
            <a:ext cx="1599066"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TACTIQUMENT</a:t>
            </a:r>
          </a:p>
        </p:txBody>
      </p:sp>
      <p:sp>
        <p:nvSpPr>
          <p:cNvPr id="10" name="TextBox 9">
            <a:extLst>
              <a:ext uri="{FF2B5EF4-FFF2-40B4-BE49-F238E27FC236}">
                <a16:creationId xmlns:a16="http://schemas.microsoft.com/office/drawing/2014/main" id="{695AEA3A-82C6-3449-A93E-265689DB9E40}"/>
              </a:ext>
            </a:extLst>
          </p:cNvPr>
          <p:cNvSpPr txBox="1"/>
          <p:nvPr/>
        </p:nvSpPr>
        <p:spPr>
          <a:xfrm>
            <a:off x="5756055" y="2610473"/>
            <a:ext cx="671498"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Quoi?</a:t>
            </a:r>
          </a:p>
        </p:txBody>
      </p:sp>
      <p:sp>
        <p:nvSpPr>
          <p:cNvPr id="2" name="Freeform 70">
            <a:extLst>
              <a:ext uri="{FF2B5EF4-FFF2-40B4-BE49-F238E27FC236}">
                <a16:creationId xmlns:a16="http://schemas.microsoft.com/office/drawing/2014/main" id="{A2210A66-4347-C93C-DE1C-322B4BBB49E6}"/>
              </a:ext>
            </a:extLst>
          </p:cNvPr>
          <p:cNvSpPr>
            <a:spLocks noChangeArrowheads="1"/>
          </p:cNvSpPr>
          <p:nvPr/>
        </p:nvSpPr>
        <p:spPr bwMode="auto">
          <a:xfrm>
            <a:off x="8302950" y="1621508"/>
            <a:ext cx="1697318" cy="535571"/>
          </a:xfrm>
          <a:prstGeom prst="roundRect">
            <a:avLst>
              <a:gd name="adj" fmla="val 50000"/>
            </a:avLst>
          </a:prstGeom>
          <a:solidFill>
            <a:schemeClr val="accent1"/>
          </a:solidFill>
          <a:ln>
            <a:noFill/>
          </a:ln>
          <a:effectLst/>
        </p:spPr>
        <p:txBody>
          <a:bodyPr wrap="none" anchor="ctr"/>
          <a:lstStyle/>
          <a:p>
            <a:endParaRPr lang="en-US"/>
          </a:p>
        </p:txBody>
      </p:sp>
      <p:sp>
        <p:nvSpPr>
          <p:cNvPr id="3" name="TextBox 2">
            <a:extLst>
              <a:ext uri="{FF2B5EF4-FFF2-40B4-BE49-F238E27FC236}">
                <a16:creationId xmlns:a16="http://schemas.microsoft.com/office/drawing/2014/main" id="{038C7AC0-2881-D3D3-B8C6-0AA293915C79}"/>
              </a:ext>
            </a:extLst>
          </p:cNvPr>
          <p:cNvSpPr txBox="1"/>
          <p:nvPr/>
        </p:nvSpPr>
        <p:spPr>
          <a:xfrm>
            <a:off x="8355410" y="1750343"/>
            <a:ext cx="1599066"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MENTALEMENT</a:t>
            </a:r>
          </a:p>
        </p:txBody>
      </p:sp>
      <p:pic>
        <p:nvPicPr>
          <p:cNvPr id="11" name="Picture 10">
            <a:extLst>
              <a:ext uri="{FF2B5EF4-FFF2-40B4-BE49-F238E27FC236}">
                <a16:creationId xmlns:a16="http://schemas.microsoft.com/office/drawing/2014/main" id="{13C9CB38-CF31-BC66-1F57-4894DF5C0BB5}"/>
              </a:ext>
            </a:extLst>
          </p:cNvPr>
          <p:cNvPicPr>
            <a:picLocks noChangeAspect="1"/>
          </p:cNvPicPr>
          <p:nvPr/>
        </p:nvPicPr>
        <p:blipFill>
          <a:blip r:embed="rId2">
            <a:alphaModFix/>
          </a:blip>
          <a:stretch>
            <a:fillRect/>
          </a:stretch>
        </p:blipFill>
        <p:spPr>
          <a:xfrm>
            <a:off x="8355410" y="2437613"/>
            <a:ext cx="2673097" cy="3857316"/>
          </a:xfrm>
          <a:prstGeom prst="rect">
            <a:avLst/>
          </a:prstGeom>
        </p:spPr>
      </p:pic>
    </p:spTree>
    <p:extLst>
      <p:ext uri="{BB962C8B-B14F-4D97-AF65-F5344CB8AC3E}">
        <p14:creationId xmlns:p14="http://schemas.microsoft.com/office/powerpoint/2010/main" val="2682414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arn(inVertic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00"/>
                                        <p:tgtEl>
                                          <p:spTgt spid="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animBg="1"/>
      <p:bldP spid="26" grpId="0" animBg="1"/>
      <p:bldP spid="27" grpId="0" animBg="1"/>
      <p:bldP spid="39" grpId="0" animBg="1"/>
      <p:bldP spid="40" grpId="0" animBg="1"/>
      <p:bldP spid="6" grpId="0"/>
      <p:bldP spid="7" grpId="0"/>
      <p:bldP spid="8" grpId="0"/>
      <p:bldP spid="9" grpId="0"/>
      <p:bldP spid="10" grpId="0"/>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3">
            <a:extLst>
              <a:ext uri="{FF2B5EF4-FFF2-40B4-BE49-F238E27FC236}">
                <a16:creationId xmlns:a16="http://schemas.microsoft.com/office/drawing/2014/main" id="{0622B82C-95A1-F14B-A118-5E2F17BD0DAF}"/>
              </a:ext>
            </a:extLst>
          </p:cNvPr>
          <p:cNvSpPr>
            <a:spLocks noChangeArrowheads="1"/>
          </p:cNvSpPr>
          <p:nvPr/>
        </p:nvSpPr>
        <p:spPr bwMode="auto">
          <a:xfrm>
            <a:off x="5244595" y="3236745"/>
            <a:ext cx="1700065" cy="1700099"/>
          </a:xfrm>
          <a:custGeom>
            <a:avLst/>
            <a:gdLst>
              <a:gd name="T0" fmla="*/ 1723478 w 2730"/>
              <a:gd name="T1" fmla="*/ 785002 h 2730"/>
              <a:gd name="T2" fmla="*/ 996600 w 2730"/>
              <a:gd name="T3" fmla="*/ 58777 h 2730"/>
              <a:gd name="T4" fmla="*/ 996600 w 2730"/>
              <a:gd name="T5" fmla="*/ 58777 h 2730"/>
              <a:gd name="T6" fmla="*/ 785655 w 2730"/>
              <a:gd name="T7" fmla="*/ 58777 h 2730"/>
              <a:gd name="T8" fmla="*/ 58777 w 2730"/>
              <a:gd name="T9" fmla="*/ 785002 h 2730"/>
              <a:gd name="T10" fmla="*/ 58777 w 2730"/>
              <a:gd name="T11" fmla="*/ 785002 h 2730"/>
              <a:gd name="T12" fmla="*/ 58777 w 2730"/>
              <a:gd name="T13" fmla="*/ 997253 h 2730"/>
              <a:gd name="T14" fmla="*/ 785655 w 2730"/>
              <a:gd name="T15" fmla="*/ 1723478 h 2730"/>
              <a:gd name="T16" fmla="*/ 785655 w 2730"/>
              <a:gd name="T17" fmla="*/ 1723478 h 2730"/>
              <a:gd name="T18" fmla="*/ 996600 w 2730"/>
              <a:gd name="T19" fmla="*/ 1723478 h 2730"/>
              <a:gd name="T20" fmla="*/ 1723478 w 2730"/>
              <a:gd name="T21" fmla="*/ 997253 h 2730"/>
              <a:gd name="T22" fmla="*/ 1723478 w 2730"/>
              <a:gd name="T23" fmla="*/ 997253 h 2730"/>
              <a:gd name="T24" fmla="*/ 1723478 w 2730"/>
              <a:gd name="T25" fmla="*/ 785002 h 27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30" h="2730">
                <a:moveTo>
                  <a:pt x="2639" y="1202"/>
                </a:moveTo>
                <a:lnTo>
                  <a:pt x="1526" y="90"/>
                </a:lnTo>
                <a:cubicBezTo>
                  <a:pt x="1436" y="0"/>
                  <a:pt x="1292" y="0"/>
                  <a:pt x="1203" y="90"/>
                </a:cubicBezTo>
                <a:lnTo>
                  <a:pt x="90" y="1202"/>
                </a:lnTo>
                <a:cubicBezTo>
                  <a:pt x="0" y="1292"/>
                  <a:pt x="0" y="1437"/>
                  <a:pt x="90" y="1527"/>
                </a:cubicBezTo>
                <a:lnTo>
                  <a:pt x="1203" y="2639"/>
                </a:lnTo>
                <a:cubicBezTo>
                  <a:pt x="1292" y="2729"/>
                  <a:pt x="1436" y="2729"/>
                  <a:pt x="1526" y="2639"/>
                </a:cubicBezTo>
                <a:lnTo>
                  <a:pt x="2639" y="1527"/>
                </a:lnTo>
                <a:cubicBezTo>
                  <a:pt x="2729" y="1437"/>
                  <a:pt x="2729" y="1292"/>
                  <a:pt x="2639" y="1202"/>
                </a:cubicBezTo>
              </a:path>
            </a:pathLst>
          </a:custGeom>
          <a:solidFill>
            <a:srgbClr val="DD3FAC"/>
          </a:solidFill>
          <a:ln>
            <a:noFill/>
          </a:ln>
          <a:effectLst/>
        </p:spPr>
        <p:txBody>
          <a:bodyPr wrap="none" anchor="ctr"/>
          <a:lstStyle/>
          <a:p>
            <a:endParaRPr lang="en-US"/>
          </a:p>
        </p:txBody>
      </p:sp>
      <p:sp>
        <p:nvSpPr>
          <p:cNvPr id="24" name="Freeform 67">
            <a:extLst>
              <a:ext uri="{FF2B5EF4-FFF2-40B4-BE49-F238E27FC236}">
                <a16:creationId xmlns:a16="http://schemas.microsoft.com/office/drawing/2014/main" id="{1D1A5E92-86FF-D048-AE32-7B303F251978}"/>
              </a:ext>
            </a:extLst>
          </p:cNvPr>
          <p:cNvSpPr>
            <a:spLocks noChangeArrowheads="1"/>
          </p:cNvSpPr>
          <p:nvPr/>
        </p:nvSpPr>
        <p:spPr bwMode="auto">
          <a:xfrm>
            <a:off x="7095713" y="3656964"/>
            <a:ext cx="859646" cy="859661"/>
          </a:xfrm>
          <a:custGeom>
            <a:avLst/>
            <a:gdLst>
              <a:gd name="T0" fmla="*/ 868848 w 1379"/>
              <a:gd name="T1" fmla="*/ 392909 h 1379"/>
              <a:gd name="T2" fmla="*/ 507972 w 1379"/>
              <a:gd name="T3" fmla="*/ 32034 h 1379"/>
              <a:gd name="T4" fmla="*/ 507972 w 1379"/>
              <a:gd name="T5" fmla="*/ 32034 h 1379"/>
              <a:gd name="T6" fmla="*/ 392910 w 1379"/>
              <a:gd name="T7" fmla="*/ 32034 h 1379"/>
              <a:gd name="T8" fmla="*/ 31381 w 1379"/>
              <a:gd name="T9" fmla="*/ 392909 h 1379"/>
              <a:gd name="T10" fmla="*/ 31381 w 1379"/>
              <a:gd name="T11" fmla="*/ 392909 h 1379"/>
              <a:gd name="T12" fmla="*/ 31381 w 1379"/>
              <a:gd name="T13" fmla="*/ 507317 h 1379"/>
              <a:gd name="T14" fmla="*/ 392910 w 1379"/>
              <a:gd name="T15" fmla="*/ 868846 h 1379"/>
              <a:gd name="T16" fmla="*/ 392910 w 1379"/>
              <a:gd name="T17" fmla="*/ 868846 h 1379"/>
              <a:gd name="T18" fmla="*/ 507972 w 1379"/>
              <a:gd name="T19" fmla="*/ 868846 h 1379"/>
              <a:gd name="T20" fmla="*/ 868848 w 1379"/>
              <a:gd name="T21" fmla="*/ 507317 h 1379"/>
              <a:gd name="T22" fmla="*/ 868848 w 1379"/>
              <a:gd name="T23" fmla="*/ 507317 h 1379"/>
              <a:gd name="T24" fmla="*/ 868848 w 1379"/>
              <a:gd name="T25" fmla="*/ 392909 h 13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79" h="1379">
                <a:moveTo>
                  <a:pt x="1329" y="601"/>
                </a:moveTo>
                <a:lnTo>
                  <a:pt x="777" y="49"/>
                </a:lnTo>
                <a:cubicBezTo>
                  <a:pt x="728" y="0"/>
                  <a:pt x="650" y="0"/>
                  <a:pt x="601" y="49"/>
                </a:cubicBezTo>
                <a:lnTo>
                  <a:pt x="48" y="601"/>
                </a:lnTo>
                <a:cubicBezTo>
                  <a:pt x="0" y="650"/>
                  <a:pt x="0" y="728"/>
                  <a:pt x="48" y="776"/>
                </a:cubicBezTo>
                <a:lnTo>
                  <a:pt x="601" y="1329"/>
                </a:lnTo>
                <a:cubicBezTo>
                  <a:pt x="650" y="1378"/>
                  <a:pt x="728" y="1378"/>
                  <a:pt x="777" y="1329"/>
                </a:cubicBezTo>
                <a:lnTo>
                  <a:pt x="1329" y="776"/>
                </a:lnTo>
                <a:cubicBezTo>
                  <a:pt x="1378" y="728"/>
                  <a:pt x="1378" y="650"/>
                  <a:pt x="1329" y="601"/>
                </a:cubicBezTo>
              </a:path>
            </a:pathLst>
          </a:custGeom>
          <a:solidFill>
            <a:schemeClr val="accent4"/>
          </a:solidFill>
          <a:ln>
            <a:noFill/>
          </a:ln>
          <a:effectLst/>
        </p:spPr>
        <p:txBody>
          <a:bodyPr wrap="none" anchor="ctr"/>
          <a:lstStyle/>
          <a:p>
            <a:endParaRPr lang="en-US"/>
          </a:p>
        </p:txBody>
      </p:sp>
      <p:sp>
        <p:nvSpPr>
          <p:cNvPr id="32" name="Freeform 131">
            <a:extLst>
              <a:ext uri="{FF2B5EF4-FFF2-40B4-BE49-F238E27FC236}">
                <a16:creationId xmlns:a16="http://schemas.microsoft.com/office/drawing/2014/main" id="{242A1473-9540-6941-BC91-3B88F6B5D5DF}"/>
              </a:ext>
            </a:extLst>
          </p:cNvPr>
          <p:cNvSpPr>
            <a:spLocks noChangeArrowheads="1"/>
          </p:cNvSpPr>
          <p:nvPr/>
        </p:nvSpPr>
        <p:spPr bwMode="auto">
          <a:xfrm>
            <a:off x="8669441" y="3137871"/>
            <a:ext cx="2150484" cy="579518"/>
          </a:xfrm>
          <a:prstGeom prst="roundRect">
            <a:avLst>
              <a:gd name="adj" fmla="val 50000"/>
            </a:avLst>
          </a:prstGeom>
          <a:solidFill>
            <a:schemeClr val="accent4"/>
          </a:solidFill>
          <a:ln>
            <a:noFill/>
          </a:ln>
          <a:effectLst/>
        </p:spPr>
        <p:txBody>
          <a:bodyPr wrap="none" anchor="ctr"/>
          <a:lstStyle/>
          <a:p>
            <a:endParaRPr lang="en-US"/>
          </a:p>
        </p:txBody>
      </p:sp>
      <p:sp>
        <p:nvSpPr>
          <p:cNvPr id="33" name="Freeform 132">
            <a:extLst>
              <a:ext uri="{FF2B5EF4-FFF2-40B4-BE49-F238E27FC236}">
                <a16:creationId xmlns:a16="http://schemas.microsoft.com/office/drawing/2014/main" id="{3CD8DE89-970D-C444-993E-71B262A6B952}"/>
              </a:ext>
            </a:extLst>
          </p:cNvPr>
          <p:cNvSpPr>
            <a:spLocks noChangeArrowheads="1"/>
          </p:cNvSpPr>
          <p:nvPr/>
        </p:nvSpPr>
        <p:spPr bwMode="auto">
          <a:xfrm>
            <a:off x="8669441" y="4447962"/>
            <a:ext cx="2150484" cy="579516"/>
          </a:xfrm>
          <a:prstGeom prst="roundRect">
            <a:avLst>
              <a:gd name="adj" fmla="val 50000"/>
            </a:avLst>
          </a:prstGeom>
          <a:solidFill>
            <a:schemeClr val="accent4"/>
          </a:solidFill>
          <a:ln>
            <a:noFill/>
          </a:ln>
          <a:effectLst/>
        </p:spPr>
        <p:txBody>
          <a:bodyPr wrap="none" anchor="ctr"/>
          <a:lstStyle/>
          <a:p>
            <a:endParaRPr lang="en-US"/>
          </a:p>
        </p:txBody>
      </p:sp>
      <p:sp>
        <p:nvSpPr>
          <p:cNvPr id="36" name="Line 209">
            <a:extLst>
              <a:ext uri="{FF2B5EF4-FFF2-40B4-BE49-F238E27FC236}">
                <a16:creationId xmlns:a16="http://schemas.microsoft.com/office/drawing/2014/main" id="{4B6EBFA2-C17C-7246-A150-DBF9AE803E67}"/>
              </a:ext>
            </a:extLst>
          </p:cNvPr>
          <p:cNvSpPr>
            <a:spLocks noChangeShapeType="1"/>
          </p:cNvSpPr>
          <p:nvPr/>
        </p:nvSpPr>
        <p:spPr bwMode="auto">
          <a:xfrm flipH="1">
            <a:off x="7927894" y="3508651"/>
            <a:ext cx="615209" cy="329583"/>
          </a:xfrm>
          <a:prstGeom prst="line">
            <a:avLst/>
          </a:prstGeom>
          <a:noFill/>
          <a:ln w="76200" cap="rnd">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 name="Line 210">
            <a:extLst>
              <a:ext uri="{FF2B5EF4-FFF2-40B4-BE49-F238E27FC236}">
                <a16:creationId xmlns:a16="http://schemas.microsoft.com/office/drawing/2014/main" id="{5ADE1525-C8DE-4647-852D-40568A8D80CC}"/>
              </a:ext>
            </a:extLst>
          </p:cNvPr>
          <p:cNvSpPr>
            <a:spLocks noChangeShapeType="1"/>
          </p:cNvSpPr>
          <p:nvPr/>
        </p:nvSpPr>
        <p:spPr bwMode="auto">
          <a:xfrm>
            <a:off x="7930640" y="4338101"/>
            <a:ext cx="609716" cy="329583"/>
          </a:xfrm>
          <a:prstGeom prst="line">
            <a:avLst/>
          </a:prstGeom>
          <a:noFill/>
          <a:ln w="76200" cap="rnd">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 name="TextBox 3">
            <a:extLst>
              <a:ext uri="{FF2B5EF4-FFF2-40B4-BE49-F238E27FC236}">
                <a16:creationId xmlns:a16="http://schemas.microsoft.com/office/drawing/2014/main" id="{0543B35E-F208-EA41-9E97-AC3D240E99B9}"/>
              </a:ext>
            </a:extLst>
          </p:cNvPr>
          <p:cNvSpPr txBox="1"/>
          <p:nvPr/>
        </p:nvSpPr>
        <p:spPr>
          <a:xfrm>
            <a:off x="36577" y="329579"/>
            <a:ext cx="1450847" cy="661720"/>
          </a:xfrm>
          <a:prstGeom prst="rect">
            <a:avLst/>
          </a:prstGeom>
          <a:noFill/>
        </p:spPr>
        <p:txBody>
          <a:bodyPr wrap="square" rtlCol="0" anchor="b">
            <a:spAutoFit/>
          </a:bodyPr>
          <a:lstStyle/>
          <a:p>
            <a:pPr algn="ctr"/>
            <a:r>
              <a:rPr lang="en-US" sz="3700" b="1" spc="-145" dirty="0">
                <a:solidFill>
                  <a:schemeClr val="tx2"/>
                </a:solidFill>
                <a:latin typeface="Poppins" pitchFamily="2" charset="77"/>
                <a:cs typeface="Poppins" pitchFamily="2" charset="77"/>
              </a:rPr>
              <a:t>QUI?</a:t>
            </a:r>
          </a:p>
        </p:txBody>
      </p:sp>
      <p:sp>
        <p:nvSpPr>
          <p:cNvPr id="6" name="TextBox 5">
            <a:extLst>
              <a:ext uri="{FF2B5EF4-FFF2-40B4-BE49-F238E27FC236}">
                <a16:creationId xmlns:a16="http://schemas.microsoft.com/office/drawing/2014/main" id="{5F213105-4F5F-AC45-B0A4-958A74EE8292}"/>
              </a:ext>
            </a:extLst>
          </p:cNvPr>
          <p:cNvSpPr txBox="1"/>
          <p:nvPr/>
        </p:nvSpPr>
        <p:spPr>
          <a:xfrm>
            <a:off x="5501225" y="3816572"/>
            <a:ext cx="1189551" cy="523220"/>
          </a:xfrm>
          <a:prstGeom prst="rect">
            <a:avLst/>
          </a:prstGeom>
          <a:noFill/>
        </p:spPr>
        <p:txBody>
          <a:bodyPr wrap="square" rtlCol="0" anchor="ctr">
            <a:spAutoFit/>
          </a:bodyPr>
          <a:lstStyle/>
          <a:p>
            <a:pPr algn="ctr"/>
            <a:r>
              <a:rPr lang="en-US" sz="1400" b="1" spc="-15" dirty="0">
                <a:solidFill>
                  <a:schemeClr val="bg1"/>
                </a:solidFill>
                <a:effectLst>
                  <a:outerShdw blurRad="38100" dist="38100" dir="2700000" algn="tl">
                    <a:srgbClr val="000000">
                      <a:alpha val="43137"/>
                    </a:srgbClr>
                  </a:outerShdw>
                </a:effectLst>
                <a:latin typeface="Poppins" pitchFamily="2" charset="77"/>
                <a:cs typeface="Poppins" pitchFamily="2" charset="77"/>
              </a:rPr>
              <a:t>PORTEUR DU BALLON</a:t>
            </a:r>
          </a:p>
        </p:txBody>
      </p:sp>
      <p:sp>
        <p:nvSpPr>
          <p:cNvPr id="14" name="TextBox 13">
            <a:extLst>
              <a:ext uri="{FF2B5EF4-FFF2-40B4-BE49-F238E27FC236}">
                <a16:creationId xmlns:a16="http://schemas.microsoft.com/office/drawing/2014/main" id="{72DE4E52-6BC0-DC48-8395-346323DAA425}"/>
              </a:ext>
            </a:extLst>
          </p:cNvPr>
          <p:cNvSpPr txBox="1"/>
          <p:nvPr/>
        </p:nvSpPr>
        <p:spPr>
          <a:xfrm>
            <a:off x="7191695" y="3928017"/>
            <a:ext cx="671498"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Qui?</a:t>
            </a:r>
          </a:p>
        </p:txBody>
      </p:sp>
      <p:sp>
        <p:nvSpPr>
          <p:cNvPr id="17" name="TextBox 16">
            <a:extLst>
              <a:ext uri="{FF2B5EF4-FFF2-40B4-BE49-F238E27FC236}">
                <a16:creationId xmlns:a16="http://schemas.microsoft.com/office/drawing/2014/main" id="{56A95102-EBE9-434A-A27E-04392B3AA3DD}"/>
              </a:ext>
            </a:extLst>
          </p:cNvPr>
          <p:cNvSpPr txBox="1"/>
          <p:nvPr/>
        </p:nvSpPr>
        <p:spPr>
          <a:xfrm>
            <a:off x="8946364" y="3279646"/>
            <a:ext cx="1599066"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SEUL</a:t>
            </a:r>
          </a:p>
        </p:txBody>
      </p:sp>
      <p:sp>
        <p:nvSpPr>
          <p:cNvPr id="18" name="TextBox 17">
            <a:extLst>
              <a:ext uri="{FF2B5EF4-FFF2-40B4-BE49-F238E27FC236}">
                <a16:creationId xmlns:a16="http://schemas.microsoft.com/office/drawing/2014/main" id="{E0CC720E-19AC-F844-AD3F-19B087FCF00A}"/>
              </a:ext>
            </a:extLst>
          </p:cNvPr>
          <p:cNvSpPr txBox="1"/>
          <p:nvPr/>
        </p:nvSpPr>
        <p:spPr>
          <a:xfrm>
            <a:off x="8946364" y="4494973"/>
            <a:ext cx="1599066" cy="461665"/>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AVEC MES SOUTIENS</a:t>
            </a:r>
          </a:p>
        </p:txBody>
      </p:sp>
      <p:sp>
        <p:nvSpPr>
          <p:cNvPr id="2" name="TextBox 1">
            <a:extLst>
              <a:ext uri="{FF2B5EF4-FFF2-40B4-BE49-F238E27FC236}">
                <a16:creationId xmlns:a16="http://schemas.microsoft.com/office/drawing/2014/main" id="{1CDC6542-B33B-B2CA-B382-7B1EE37183D0}"/>
              </a:ext>
            </a:extLst>
          </p:cNvPr>
          <p:cNvSpPr txBox="1"/>
          <p:nvPr/>
        </p:nvSpPr>
        <p:spPr>
          <a:xfrm>
            <a:off x="121565" y="991299"/>
            <a:ext cx="5105165" cy="4939814"/>
          </a:xfrm>
          <a:prstGeom prst="rect">
            <a:avLst/>
          </a:prstGeom>
          <a:noFill/>
        </p:spPr>
        <p:txBody>
          <a:bodyPr wrap="square" lIns="91440" tIns="45720" rIns="91440" bIns="45720" rtlCol="0" anchor="t">
            <a:spAutoFit/>
          </a:bodyPr>
          <a:lstStyle/>
          <a:p>
            <a:r>
              <a:rPr lang="fr-FR" sz="1500" spc="-60" dirty="0">
                <a:latin typeface="Lato Light" panose="020F0502020204030203" pitchFamily="34" charset="0"/>
                <a:ea typeface="Lato Light" panose="020F0502020204030203" pitchFamily="34" charset="0"/>
                <a:cs typeface="Lato Light" panose="020F0502020204030203" pitchFamily="34" charset="0"/>
              </a:rPr>
              <a:t>Ici le PB se demande si il est seule ou avec un soutien dans le jeu. Doit-il garde le ballon? Doit-il faire une passe? Doit-il transmettre le ballon par le jeu au pied?</a:t>
            </a:r>
          </a:p>
          <a:p>
            <a:endParaRPr lang="fr-FR" sz="1500" spc="-60" dirty="0">
              <a:latin typeface="Lato Light" panose="020F0502020204030203" pitchFamily="34" charset="0"/>
              <a:ea typeface="Lato Light" panose="020F0502020204030203" pitchFamily="34" charset="0"/>
              <a:cs typeface="Lato Light" panose="020F0502020204030203" pitchFamily="34" charset="0"/>
            </a:endParaRPr>
          </a:p>
          <a:p>
            <a:r>
              <a:rPr lang="fr-FR" sz="1500" spc="-60" dirty="0">
                <a:latin typeface="Lato Light" panose="020F0502020204030203" pitchFamily="34" charset="0"/>
                <a:ea typeface="Lato Light" panose="020F0502020204030203" pitchFamily="34" charset="0"/>
                <a:cs typeface="Lato Light" panose="020F0502020204030203" pitchFamily="34" charset="0"/>
              </a:rPr>
              <a:t>Dans les démarches d’apprentissages que vous pouvez proposé, c’est important de challenger au maximum les joueurs avec </a:t>
            </a:r>
            <a:r>
              <a:rPr lang="fr-FR" sz="1500" b="1" spc="-60" dirty="0">
                <a:latin typeface="Lato Light" panose="020F0502020204030203" pitchFamily="34" charset="0"/>
                <a:ea typeface="Lato Light" panose="020F0502020204030203" pitchFamily="34" charset="0"/>
                <a:cs typeface="Lato Light" panose="020F0502020204030203" pitchFamily="34" charset="0"/>
              </a:rPr>
              <a:t>plusieurs variations des situations, </a:t>
            </a:r>
            <a:r>
              <a:rPr lang="fr-FR" sz="1500" spc="-60" dirty="0">
                <a:latin typeface="Lato Light" panose="020F0502020204030203" pitchFamily="34" charset="0"/>
                <a:ea typeface="Lato Light" panose="020F0502020204030203" pitchFamily="34" charset="0"/>
                <a:cs typeface="Lato Light" panose="020F0502020204030203" pitchFamily="34" charset="0"/>
              </a:rPr>
              <a:t>soit en réduite (situations d’ entrainements en petite nombres) ou en collectif totale (situations avec l’effectif complète), pour que le jouer développe l’automatisme dans votre plan jeu.</a:t>
            </a:r>
          </a:p>
          <a:p>
            <a:endParaRPr lang="fr-FR" sz="1500" spc="-60" dirty="0">
              <a:latin typeface="Lato Light" panose="020F0502020204030203" pitchFamily="34" charset="0"/>
              <a:ea typeface="Lato Light" panose="020F0502020204030203" pitchFamily="34" charset="0"/>
              <a:cs typeface="Lato Light" panose="020F0502020204030203" pitchFamily="34" charset="0"/>
            </a:endParaRPr>
          </a:p>
          <a:p>
            <a:r>
              <a:rPr lang="fr-FR" sz="1500" spc="-60" dirty="0">
                <a:latin typeface="Lato Light"/>
                <a:ea typeface="Lato Light"/>
                <a:cs typeface="Lato Light"/>
              </a:rPr>
              <a:t>En EDR par exemple, </a:t>
            </a:r>
            <a:r>
              <a:rPr lang="fr-FR" sz="1500" b="1" spc="-60" dirty="0">
                <a:latin typeface="Lato Light"/>
                <a:ea typeface="Lato Light"/>
                <a:cs typeface="Lato Light"/>
              </a:rPr>
              <a:t>en faisant le passe à dix</a:t>
            </a:r>
            <a:r>
              <a:rPr lang="fr-FR" sz="1500" spc="-60" dirty="0">
                <a:latin typeface="Lato Light"/>
                <a:ea typeface="Lato Light"/>
                <a:cs typeface="Lato Light"/>
              </a:rPr>
              <a:t>, vous pouvez ajouter les défis dans jeu. Bankable touche à l’anglais fonctionne bien, ou les joueurs encaisse des points accumule en aplatissant le ballon au sol avant d’être touche par les défenseurs. </a:t>
            </a:r>
            <a:endParaRPr lang="fr-FR" sz="1500" spc="-60" dirty="0">
              <a:latin typeface="Lato Light" panose="020F0502020204030203" pitchFamily="34" charset="0"/>
              <a:ea typeface="Lato Light" panose="020F0502020204030203" pitchFamily="34" charset="0"/>
              <a:cs typeface="Lato Light" panose="020F0502020204030203" pitchFamily="34" charset="0"/>
            </a:endParaRPr>
          </a:p>
          <a:p>
            <a:endParaRPr lang="fr-FR" sz="1500" spc="-60" dirty="0">
              <a:latin typeface="Lato Light" panose="020F0502020204030203" pitchFamily="34" charset="0"/>
              <a:ea typeface="Lato Light" panose="020F0502020204030203" pitchFamily="34" charset="0"/>
              <a:cs typeface="Lato Light" panose="020F0502020204030203" pitchFamily="34" charset="0"/>
            </a:endParaRPr>
          </a:p>
          <a:p>
            <a:r>
              <a:rPr lang="fr-FR" sz="1500" spc="-60" dirty="0">
                <a:latin typeface="Lato Light" panose="020F0502020204030203" pitchFamily="34" charset="0"/>
                <a:ea typeface="Lato Light" panose="020F0502020204030203" pitchFamily="34" charset="0"/>
                <a:cs typeface="Lato Light" panose="020F0502020204030203" pitchFamily="34" charset="0"/>
              </a:rPr>
              <a:t>En compétition et/ou en Elite </a:t>
            </a:r>
            <a:r>
              <a:rPr lang="fr-FR" sz="1500" b="1" spc="-60" dirty="0">
                <a:latin typeface="Lato Light" panose="020F0502020204030203" pitchFamily="34" charset="0"/>
                <a:ea typeface="Lato Light" panose="020F0502020204030203" pitchFamily="34" charset="0"/>
                <a:cs typeface="Lato Light" panose="020F0502020204030203" pitchFamily="34" charset="0"/>
              </a:rPr>
              <a:t>on peut proposer les ateliers de jeu devant ou après la défense </a:t>
            </a:r>
            <a:r>
              <a:rPr lang="fr-FR" sz="1500" spc="-60" dirty="0">
                <a:latin typeface="Lato Light" panose="020F0502020204030203" pitchFamily="34" charset="0"/>
                <a:ea typeface="Lato Light" panose="020F0502020204030203" pitchFamily="34" charset="0"/>
                <a:cs typeface="Lato Light" panose="020F0502020204030203" pitchFamily="34" charset="0"/>
              </a:rPr>
              <a:t>pour améliorer la prise décision du PB.</a:t>
            </a:r>
          </a:p>
          <a:p>
            <a:r>
              <a:rPr lang="fr-FR" sz="1500" spc="-60" dirty="0">
                <a:latin typeface="Lato Light" panose="020F0502020204030203" pitchFamily="34" charset="0"/>
                <a:ea typeface="Lato Light" panose="020F0502020204030203" pitchFamily="34" charset="0"/>
                <a:cs typeface="Lato Light" panose="020F0502020204030203" pitchFamily="34" charset="0"/>
              </a:rPr>
              <a:t>Également on peut entrainer le jeu dans la défense et/ou les attitudes au contact pour améliorerez les rôles du soutien pour avoir de la continuité dans le jeu.</a:t>
            </a:r>
          </a:p>
        </p:txBody>
      </p:sp>
      <p:pic>
        <p:nvPicPr>
          <p:cNvPr id="5" name="Picture 4">
            <a:extLst>
              <a:ext uri="{FF2B5EF4-FFF2-40B4-BE49-F238E27FC236}">
                <a16:creationId xmlns:a16="http://schemas.microsoft.com/office/drawing/2014/main" id="{2EA8E593-1356-CB3C-29E2-6869E2709D36}"/>
              </a:ext>
            </a:extLst>
          </p:cNvPr>
          <p:cNvPicPr>
            <a:picLocks noChangeAspect="1"/>
          </p:cNvPicPr>
          <p:nvPr/>
        </p:nvPicPr>
        <p:blipFill>
          <a:blip r:embed="rId2"/>
          <a:stretch>
            <a:fillRect/>
          </a:stretch>
        </p:blipFill>
        <p:spPr>
          <a:xfrm>
            <a:off x="7955359" y="1043755"/>
            <a:ext cx="2750782" cy="2084832"/>
          </a:xfrm>
          <a:prstGeom prst="rect">
            <a:avLst/>
          </a:prstGeom>
        </p:spPr>
      </p:pic>
    </p:spTree>
    <p:extLst>
      <p:ext uri="{BB962C8B-B14F-4D97-AF65-F5344CB8AC3E}">
        <p14:creationId xmlns:p14="http://schemas.microsoft.com/office/powerpoint/2010/main" val="2524237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32" grpId="0" animBg="1"/>
      <p:bldP spid="33" grpId="0" animBg="1"/>
      <p:bldP spid="36" grpId="0" animBg="1"/>
      <p:bldP spid="37" grpId="0" animBg="1"/>
      <p:bldP spid="6" grpId="0"/>
      <p:bldP spid="14"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3">
            <a:extLst>
              <a:ext uri="{FF2B5EF4-FFF2-40B4-BE49-F238E27FC236}">
                <a16:creationId xmlns:a16="http://schemas.microsoft.com/office/drawing/2014/main" id="{0622B82C-95A1-F14B-A118-5E2F17BD0DAF}"/>
              </a:ext>
            </a:extLst>
          </p:cNvPr>
          <p:cNvSpPr>
            <a:spLocks noChangeArrowheads="1"/>
          </p:cNvSpPr>
          <p:nvPr/>
        </p:nvSpPr>
        <p:spPr bwMode="auto">
          <a:xfrm>
            <a:off x="5244595" y="3236745"/>
            <a:ext cx="1700065" cy="1700099"/>
          </a:xfrm>
          <a:custGeom>
            <a:avLst/>
            <a:gdLst>
              <a:gd name="T0" fmla="*/ 1723478 w 2730"/>
              <a:gd name="T1" fmla="*/ 785002 h 2730"/>
              <a:gd name="T2" fmla="*/ 996600 w 2730"/>
              <a:gd name="T3" fmla="*/ 58777 h 2730"/>
              <a:gd name="T4" fmla="*/ 996600 w 2730"/>
              <a:gd name="T5" fmla="*/ 58777 h 2730"/>
              <a:gd name="T6" fmla="*/ 785655 w 2730"/>
              <a:gd name="T7" fmla="*/ 58777 h 2730"/>
              <a:gd name="T8" fmla="*/ 58777 w 2730"/>
              <a:gd name="T9" fmla="*/ 785002 h 2730"/>
              <a:gd name="T10" fmla="*/ 58777 w 2730"/>
              <a:gd name="T11" fmla="*/ 785002 h 2730"/>
              <a:gd name="T12" fmla="*/ 58777 w 2730"/>
              <a:gd name="T13" fmla="*/ 997253 h 2730"/>
              <a:gd name="T14" fmla="*/ 785655 w 2730"/>
              <a:gd name="T15" fmla="*/ 1723478 h 2730"/>
              <a:gd name="T16" fmla="*/ 785655 w 2730"/>
              <a:gd name="T17" fmla="*/ 1723478 h 2730"/>
              <a:gd name="T18" fmla="*/ 996600 w 2730"/>
              <a:gd name="T19" fmla="*/ 1723478 h 2730"/>
              <a:gd name="T20" fmla="*/ 1723478 w 2730"/>
              <a:gd name="T21" fmla="*/ 997253 h 2730"/>
              <a:gd name="T22" fmla="*/ 1723478 w 2730"/>
              <a:gd name="T23" fmla="*/ 997253 h 2730"/>
              <a:gd name="T24" fmla="*/ 1723478 w 2730"/>
              <a:gd name="T25" fmla="*/ 785002 h 27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30" h="2730">
                <a:moveTo>
                  <a:pt x="2639" y="1202"/>
                </a:moveTo>
                <a:lnTo>
                  <a:pt x="1526" y="90"/>
                </a:lnTo>
                <a:cubicBezTo>
                  <a:pt x="1436" y="0"/>
                  <a:pt x="1292" y="0"/>
                  <a:pt x="1203" y="90"/>
                </a:cubicBezTo>
                <a:lnTo>
                  <a:pt x="90" y="1202"/>
                </a:lnTo>
                <a:cubicBezTo>
                  <a:pt x="0" y="1292"/>
                  <a:pt x="0" y="1437"/>
                  <a:pt x="90" y="1527"/>
                </a:cubicBezTo>
                <a:lnTo>
                  <a:pt x="1203" y="2639"/>
                </a:lnTo>
                <a:cubicBezTo>
                  <a:pt x="1292" y="2729"/>
                  <a:pt x="1436" y="2729"/>
                  <a:pt x="1526" y="2639"/>
                </a:cubicBezTo>
                <a:lnTo>
                  <a:pt x="2639" y="1527"/>
                </a:lnTo>
                <a:cubicBezTo>
                  <a:pt x="2729" y="1437"/>
                  <a:pt x="2729" y="1292"/>
                  <a:pt x="2639" y="1202"/>
                </a:cubicBezTo>
              </a:path>
            </a:pathLst>
          </a:custGeom>
          <a:solidFill>
            <a:srgbClr val="DD3FAC"/>
          </a:solidFill>
          <a:ln>
            <a:noFill/>
          </a:ln>
          <a:effectLst/>
        </p:spPr>
        <p:txBody>
          <a:bodyPr wrap="none" anchor="ctr"/>
          <a:lstStyle/>
          <a:p>
            <a:endParaRPr lang="en-US"/>
          </a:p>
        </p:txBody>
      </p:sp>
      <p:sp>
        <p:nvSpPr>
          <p:cNvPr id="22" name="Freeform 65">
            <a:extLst>
              <a:ext uri="{FF2B5EF4-FFF2-40B4-BE49-F238E27FC236}">
                <a16:creationId xmlns:a16="http://schemas.microsoft.com/office/drawing/2014/main" id="{E603BC2A-B482-EA4F-8997-2F4F63466E0D}"/>
              </a:ext>
            </a:extLst>
          </p:cNvPr>
          <p:cNvSpPr>
            <a:spLocks noChangeArrowheads="1"/>
          </p:cNvSpPr>
          <p:nvPr/>
        </p:nvSpPr>
        <p:spPr bwMode="auto">
          <a:xfrm>
            <a:off x="5667550" y="4969802"/>
            <a:ext cx="856898" cy="859661"/>
          </a:xfrm>
          <a:custGeom>
            <a:avLst/>
            <a:gdLst>
              <a:gd name="T0" fmla="*/ 866047 w 1378"/>
              <a:gd name="T1" fmla="*/ 393563 h 1379"/>
              <a:gd name="T2" fmla="*/ 505411 w 1378"/>
              <a:gd name="T3" fmla="*/ 32034 h 1379"/>
              <a:gd name="T4" fmla="*/ 505411 w 1378"/>
              <a:gd name="T5" fmla="*/ 32034 h 1379"/>
              <a:gd name="T6" fmla="*/ 391938 w 1378"/>
              <a:gd name="T7" fmla="*/ 32034 h 1379"/>
              <a:gd name="T8" fmla="*/ 31303 w 1378"/>
              <a:gd name="T9" fmla="*/ 393563 h 1379"/>
              <a:gd name="T10" fmla="*/ 31303 w 1378"/>
              <a:gd name="T11" fmla="*/ 393563 h 1379"/>
              <a:gd name="T12" fmla="*/ 31303 w 1378"/>
              <a:gd name="T13" fmla="*/ 507971 h 1379"/>
              <a:gd name="T14" fmla="*/ 391938 w 1378"/>
              <a:gd name="T15" fmla="*/ 869500 h 1379"/>
              <a:gd name="T16" fmla="*/ 391938 w 1378"/>
              <a:gd name="T17" fmla="*/ 869500 h 1379"/>
              <a:gd name="T18" fmla="*/ 505411 w 1378"/>
              <a:gd name="T19" fmla="*/ 869500 h 1379"/>
              <a:gd name="T20" fmla="*/ 866047 w 1378"/>
              <a:gd name="T21" fmla="*/ 507971 h 1379"/>
              <a:gd name="T22" fmla="*/ 866047 w 1378"/>
              <a:gd name="T23" fmla="*/ 507971 h 1379"/>
              <a:gd name="T24" fmla="*/ 866047 w 1378"/>
              <a:gd name="T25" fmla="*/ 393563 h 13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78" h="1379">
                <a:moveTo>
                  <a:pt x="1328" y="602"/>
                </a:moveTo>
                <a:lnTo>
                  <a:pt x="775" y="49"/>
                </a:lnTo>
                <a:cubicBezTo>
                  <a:pt x="727" y="0"/>
                  <a:pt x="649" y="0"/>
                  <a:pt x="601" y="49"/>
                </a:cubicBezTo>
                <a:lnTo>
                  <a:pt x="48" y="602"/>
                </a:lnTo>
                <a:cubicBezTo>
                  <a:pt x="0" y="650"/>
                  <a:pt x="0" y="729"/>
                  <a:pt x="48" y="777"/>
                </a:cubicBezTo>
                <a:lnTo>
                  <a:pt x="601" y="1330"/>
                </a:lnTo>
                <a:cubicBezTo>
                  <a:pt x="649" y="1378"/>
                  <a:pt x="727" y="1378"/>
                  <a:pt x="775" y="1330"/>
                </a:cubicBezTo>
                <a:lnTo>
                  <a:pt x="1328" y="777"/>
                </a:lnTo>
                <a:cubicBezTo>
                  <a:pt x="1377" y="729"/>
                  <a:pt x="1377" y="650"/>
                  <a:pt x="1328" y="602"/>
                </a:cubicBezTo>
              </a:path>
            </a:pathLst>
          </a:custGeom>
          <a:solidFill>
            <a:schemeClr val="accent3"/>
          </a:solidFill>
          <a:ln>
            <a:noFill/>
          </a:ln>
          <a:effectLst/>
        </p:spPr>
        <p:txBody>
          <a:bodyPr wrap="none" anchor="ctr"/>
          <a:lstStyle/>
          <a:p>
            <a:endParaRPr lang="en-US"/>
          </a:p>
        </p:txBody>
      </p:sp>
      <p:sp>
        <p:nvSpPr>
          <p:cNvPr id="28" name="Freeform 71">
            <a:extLst>
              <a:ext uri="{FF2B5EF4-FFF2-40B4-BE49-F238E27FC236}">
                <a16:creationId xmlns:a16="http://schemas.microsoft.com/office/drawing/2014/main" id="{11D01587-CEC9-A340-B60F-9531F47F9358}"/>
              </a:ext>
            </a:extLst>
          </p:cNvPr>
          <p:cNvSpPr>
            <a:spLocks noChangeArrowheads="1"/>
          </p:cNvSpPr>
          <p:nvPr/>
        </p:nvSpPr>
        <p:spPr bwMode="auto">
          <a:xfrm>
            <a:off x="3415447" y="5928338"/>
            <a:ext cx="1697318" cy="535573"/>
          </a:xfrm>
          <a:prstGeom prst="roundRect">
            <a:avLst>
              <a:gd name="adj" fmla="val 50000"/>
            </a:avLst>
          </a:prstGeom>
          <a:solidFill>
            <a:schemeClr val="accent3"/>
          </a:solidFill>
          <a:ln>
            <a:noFill/>
          </a:ln>
          <a:effectLst/>
        </p:spPr>
        <p:txBody>
          <a:bodyPr wrap="none" anchor="ctr"/>
          <a:lstStyle/>
          <a:p>
            <a:endParaRPr lang="en-US"/>
          </a:p>
        </p:txBody>
      </p:sp>
      <p:sp>
        <p:nvSpPr>
          <p:cNvPr id="31" name="Freeform 74">
            <a:extLst>
              <a:ext uri="{FF2B5EF4-FFF2-40B4-BE49-F238E27FC236}">
                <a16:creationId xmlns:a16="http://schemas.microsoft.com/office/drawing/2014/main" id="{9744DDAB-535B-CB49-9D34-41696EF373FB}"/>
              </a:ext>
            </a:extLst>
          </p:cNvPr>
          <p:cNvSpPr>
            <a:spLocks noChangeArrowheads="1"/>
          </p:cNvSpPr>
          <p:nvPr/>
        </p:nvSpPr>
        <p:spPr bwMode="auto">
          <a:xfrm>
            <a:off x="7084728" y="5928338"/>
            <a:ext cx="1697318" cy="535573"/>
          </a:xfrm>
          <a:prstGeom prst="roundRect">
            <a:avLst>
              <a:gd name="adj" fmla="val 50000"/>
            </a:avLst>
          </a:prstGeom>
          <a:solidFill>
            <a:schemeClr val="accent3"/>
          </a:solidFill>
          <a:ln>
            <a:noFill/>
          </a:ln>
          <a:effectLst/>
        </p:spPr>
        <p:txBody>
          <a:bodyPr wrap="none" anchor="ctr"/>
          <a:lstStyle/>
          <a:p>
            <a:endParaRPr lang="en-US"/>
          </a:p>
        </p:txBody>
      </p:sp>
      <p:sp>
        <p:nvSpPr>
          <p:cNvPr id="38" name="Line 211">
            <a:extLst>
              <a:ext uri="{FF2B5EF4-FFF2-40B4-BE49-F238E27FC236}">
                <a16:creationId xmlns:a16="http://schemas.microsoft.com/office/drawing/2014/main" id="{29508D9B-8649-1142-B7C5-241C44F3CB15}"/>
              </a:ext>
            </a:extLst>
          </p:cNvPr>
          <p:cNvSpPr>
            <a:spLocks noChangeShapeType="1"/>
          </p:cNvSpPr>
          <p:nvPr/>
        </p:nvSpPr>
        <p:spPr bwMode="auto">
          <a:xfrm flipH="1">
            <a:off x="5123750" y="5628967"/>
            <a:ext cx="480633" cy="315850"/>
          </a:xfrm>
          <a:prstGeom prst="line">
            <a:avLst/>
          </a:prstGeom>
          <a:noFill/>
          <a:ln w="76200" cap="rnd">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 name="Line 214">
            <a:extLst>
              <a:ext uri="{FF2B5EF4-FFF2-40B4-BE49-F238E27FC236}">
                <a16:creationId xmlns:a16="http://schemas.microsoft.com/office/drawing/2014/main" id="{E7ECB957-4F45-F94C-BB33-2CCB637CD7CA}"/>
              </a:ext>
            </a:extLst>
          </p:cNvPr>
          <p:cNvSpPr>
            <a:spLocks noChangeShapeType="1"/>
          </p:cNvSpPr>
          <p:nvPr/>
        </p:nvSpPr>
        <p:spPr bwMode="auto">
          <a:xfrm>
            <a:off x="6529941" y="5628967"/>
            <a:ext cx="475140" cy="315850"/>
          </a:xfrm>
          <a:prstGeom prst="line">
            <a:avLst/>
          </a:prstGeom>
          <a:noFill/>
          <a:ln w="76200" cap="rnd">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 name="TextBox 3">
            <a:extLst>
              <a:ext uri="{FF2B5EF4-FFF2-40B4-BE49-F238E27FC236}">
                <a16:creationId xmlns:a16="http://schemas.microsoft.com/office/drawing/2014/main" id="{0543B35E-F208-EA41-9E97-AC3D240E99B9}"/>
              </a:ext>
            </a:extLst>
          </p:cNvPr>
          <p:cNvSpPr txBox="1"/>
          <p:nvPr/>
        </p:nvSpPr>
        <p:spPr>
          <a:xfrm>
            <a:off x="54864" y="329579"/>
            <a:ext cx="2121408" cy="661720"/>
          </a:xfrm>
          <a:prstGeom prst="rect">
            <a:avLst/>
          </a:prstGeom>
          <a:noFill/>
        </p:spPr>
        <p:txBody>
          <a:bodyPr wrap="square" rtlCol="0" anchor="b">
            <a:spAutoFit/>
          </a:bodyPr>
          <a:lstStyle/>
          <a:p>
            <a:pPr algn="ctr"/>
            <a:r>
              <a:rPr lang="en-US" sz="3700" b="1" spc="-145" dirty="0">
                <a:solidFill>
                  <a:schemeClr val="tx2"/>
                </a:solidFill>
                <a:latin typeface="Poppins" pitchFamily="2" charset="77"/>
                <a:cs typeface="Poppins" pitchFamily="2" charset="77"/>
              </a:rPr>
              <a:t>QUAND?</a:t>
            </a:r>
          </a:p>
        </p:txBody>
      </p:sp>
      <p:sp>
        <p:nvSpPr>
          <p:cNvPr id="6" name="TextBox 5">
            <a:extLst>
              <a:ext uri="{FF2B5EF4-FFF2-40B4-BE49-F238E27FC236}">
                <a16:creationId xmlns:a16="http://schemas.microsoft.com/office/drawing/2014/main" id="{5F213105-4F5F-AC45-B0A4-958A74EE8292}"/>
              </a:ext>
            </a:extLst>
          </p:cNvPr>
          <p:cNvSpPr txBox="1"/>
          <p:nvPr/>
        </p:nvSpPr>
        <p:spPr>
          <a:xfrm>
            <a:off x="5501225" y="3816572"/>
            <a:ext cx="1189551" cy="523220"/>
          </a:xfrm>
          <a:prstGeom prst="rect">
            <a:avLst/>
          </a:prstGeom>
          <a:noFill/>
        </p:spPr>
        <p:txBody>
          <a:bodyPr wrap="square" rtlCol="0" anchor="ctr">
            <a:spAutoFit/>
          </a:bodyPr>
          <a:lstStyle/>
          <a:p>
            <a:pPr algn="ctr"/>
            <a:r>
              <a:rPr lang="en-US" sz="1400" b="1" spc="-15" dirty="0">
                <a:solidFill>
                  <a:schemeClr val="bg1"/>
                </a:solidFill>
                <a:effectLst>
                  <a:outerShdw blurRad="38100" dist="38100" dir="2700000" algn="tl">
                    <a:srgbClr val="000000">
                      <a:alpha val="43137"/>
                    </a:srgbClr>
                  </a:outerShdw>
                </a:effectLst>
                <a:latin typeface="Poppins" pitchFamily="2" charset="77"/>
                <a:cs typeface="Poppins" pitchFamily="2" charset="77"/>
              </a:rPr>
              <a:t>PORTEUSE DU BALLON</a:t>
            </a:r>
          </a:p>
        </p:txBody>
      </p:sp>
      <p:sp>
        <p:nvSpPr>
          <p:cNvPr id="15" name="TextBox 14">
            <a:extLst>
              <a:ext uri="{FF2B5EF4-FFF2-40B4-BE49-F238E27FC236}">
                <a16:creationId xmlns:a16="http://schemas.microsoft.com/office/drawing/2014/main" id="{6051754F-AFE2-9443-AD97-1C2806A94C57}"/>
              </a:ext>
            </a:extLst>
          </p:cNvPr>
          <p:cNvSpPr txBox="1"/>
          <p:nvPr/>
        </p:nvSpPr>
        <p:spPr>
          <a:xfrm>
            <a:off x="3464582" y="6060756"/>
            <a:ext cx="1599066" cy="276999"/>
          </a:xfrm>
          <a:prstGeom prst="rect">
            <a:avLst/>
          </a:prstGeom>
          <a:noFill/>
        </p:spPr>
        <p:txBody>
          <a:bodyPr wrap="square" rtlCol="0" anchor="ctr">
            <a:spAutoFit/>
          </a:bodyPr>
          <a:lstStyle/>
          <a:p>
            <a:pPr algn="ctr"/>
            <a:r>
              <a:rPr lang="fr-FR" sz="1200" spc="-10">
                <a:solidFill>
                  <a:schemeClr val="bg1"/>
                </a:solidFill>
                <a:latin typeface="Poppins" pitchFamily="2" charset="77"/>
                <a:cs typeface="Poppins" pitchFamily="2" charset="77"/>
              </a:rPr>
              <a:t>AVANCER</a:t>
            </a:r>
          </a:p>
        </p:txBody>
      </p:sp>
      <p:sp>
        <p:nvSpPr>
          <p:cNvPr id="16" name="TextBox 15">
            <a:extLst>
              <a:ext uri="{FF2B5EF4-FFF2-40B4-BE49-F238E27FC236}">
                <a16:creationId xmlns:a16="http://schemas.microsoft.com/office/drawing/2014/main" id="{44C631E1-C8D3-3640-90CA-4E75C04F5F00}"/>
              </a:ext>
            </a:extLst>
          </p:cNvPr>
          <p:cNvSpPr txBox="1"/>
          <p:nvPr/>
        </p:nvSpPr>
        <p:spPr>
          <a:xfrm>
            <a:off x="7135859" y="6060987"/>
            <a:ext cx="1599066"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SUBIT</a:t>
            </a:r>
          </a:p>
        </p:txBody>
      </p:sp>
      <p:sp>
        <p:nvSpPr>
          <p:cNvPr id="19" name="TextBox 18">
            <a:extLst>
              <a:ext uri="{FF2B5EF4-FFF2-40B4-BE49-F238E27FC236}">
                <a16:creationId xmlns:a16="http://schemas.microsoft.com/office/drawing/2014/main" id="{4959628D-F336-4844-84C1-FDD8D739C11A}"/>
              </a:ext>
            </a:extLst>
          </p:cNvPr>
          <p:cNvSpPr txBox="1"/>
          <p:nvPr/>
        </p:nvSpPr>
        <p:spPr>
          <a:xfrm>
            <a:off x="5666102" y="5270450"/>
            <a:ext cx="856898" cy="246221"/>
          </a:xfrm>
          <a:prstGeom prst="rect">
            <a:avLst/>
          </a:prstGeom>
          <a:noFill/>
        </p:spPr>
        <p:txBody>
          <a:bodyPr wrap="square" rtlCol="0" anchor="ctr">
            <a:spAutoFit/>
          </a:bodyPr>
          <a:lstStyle/>
          <a:p>
            <a:pPr algn="ctr"/>
            <a:r>
              <a:rPr lang="fr-FR" sz="1000" spc="-10" dirty="0">
                <a:solidFill>
                  <a:schemeClr val="bg1"/>
                </a:solidFill>
                <a:latin typeface="Poppins" pitchFamily="2" charset="77"/>
                <a:cs typeface="Poppins" pitchFamily="2" charset="77"/>
              </a:rPr>
              <a:t>Quand?</a:t>
            </a:r>
          </a:p>
        </p:txBody>
      </p:sp>
      <p:sp>
        <p:nvSpPr>
          <p:cNvPr id="43" name="Freeform 74">
            <a:extLst>
              <a:ext uri="{FF2B5EF4-FFF2-40B4-BE49-F238E27FC236}">
                <a16:creationId xmlns:a16="http://schemas.microsoft.com/office/drawing/2014/main" id="{C51A71FE-2A44-A010-761E-DCDB6AAB64EC}"/>
              </a:ext>
            </a:extLst>
          </p:cNvPr>
          <p:cNvSpPr>
            <a:spLocks noChangeArrowheads="1"/>
          </p:cNvSpPr>
          <p:nvPr/>
        </p:nvSpPr>
        <p:spPr bwMode="auto">
          <a:xfrm>
            <a:off x="5218503" y="5933870"/>
            <a:ext cx="1697318" cy="535573"/>
          </a:xfrm>
          <a:prstGeom prst="roundRect">
            <a:avLst>
              <a:gd name="adj" fmla="val 50000"/>
            </a:avLst>
          </a:prstGeom>
          <a:solidFill>
            <a:schemeClr val="accent3"/>
          </a:solidFill>
          <a:ln>
            <a:noFill/>
          </a:ln>
          <a:effectLst/>
        </p:spPr>
        <p:txBody>
          <a:bodyPr wrap="none" anchor="ctr"/>
          <a:lstStyle/>
          <a:p>
            <a:endParaRPr lang="en-US"/>
          </a:p>
        </p:txBody>
      </p:sp>
      <p:sp>
        <p:nvSpPr>
          <p:cNvPr id="44" name="TextBox 43">
            <a:extLst>
              <a:ext uri="{FF2B5EF4-FFF2-40B4-BE49-F238E27FC236}">
                <a16:creationId xmlns:a16="http://schemas.microsoft.com/office/drawing/2014/main" id="{3D267BE7-DFA5-0A29-46B9-82BD81DFA6C3}"/>
              </a:ext>
            </a:extLst>
          </p:cNvPr>
          <p:cNvSpPr txBox="1"/>
          <p:nvPr/>
        </p:nvSpPr>
        <p:spPr>
          <a:xfrm>
            <a:off x="5345594" y="6060756"/>
            <a:ext cx="1599066" cy="276999"/>
          </a:xfrm>
          <a:prstGeom prst="rect">
            <a:avLst/>
          </a:prstGeom>
          <a:noFill/>
        </p:spPr>
        <p:txBody>
          <a:bodyPr wrap="square" rtlCol="0" anchor="ctr">
            <a:spAutoFit/>
          </a:bodyPr>
          <a:lstStyle/>
          <a:p>
            <a:pPr algn="ctr"/>
            <a:r>
              <a:rPr lang="fr-FR" sz="1200" spc="-10" dirty="0">
                <a:solidFill>
                  <a:schemeClr val="bg1"/>
                </a:solidFill>
                <a:latin typeface="Poppins" pitchFamily="2" charset="77"/>
                <a:cs typeface="Poppins" pitchFamily="2" charset="77"/>
              </a:rPr>
              <a:t>EGALE</a:t>
            </a:r>
          </a:p>
        </p:txBody>
      </p:sp>
      <p:sp>
        <p:nvSpPr>
          <p:cNvPr id="2" name="TextBox 1">
            <a:extLst>
              <a:ext uri="{FF2B5EF4-FFF2-40B4-BE49-F238E27FC236}">
                <a16:creationId xmlns:a16="http://schemas.microsoft.com/office/drawing/2014/main" id="{3D29FDEE-66B5-88B7-486C-7D26C0E1EB2F}"/>
              </a:ext>
            </a:extLst>
          </p:cNvPr>
          <p:cNvSpPr txBox="1"/>
          <p:nvPr/>
        </p:nvSpPr>
        <p:spPr>
          <a:xfrm>
            <a:off x="197765" y="993828"/>
            <a:ext cx="7745493" cy="3785652"/>
          </a:xfrm>
          <a:prstGeom prst="rect">
            <a:avLst/>
          </a:prstGeom>
          <a:noFill/>
        </p:spPr>
        <p:txBody>
          <a:bodyPr wrap="square" lIns="91440" tIns="45720" rIns="91440" bIns="45720" rtlCol="0" anchor="t">
            <a:spAutoFit/>
          </a:bodyPr>
          <a:lstStyle/>
          <a:p>
            <a:r>
              <a:rPr lang="fr-FR" sz="1500" spc="-60" dirty="0">
                <a:latin typeface="Lato Light" panose="020F0502020204030203" pitchFamily="34" charset="0"/>
                <a:ea typeface="Lato Light" panose="020F0502020204030203" pitchFamily="34" charset="0"/>
                <a:cs typeface="Lato Light" panose="020F0502020204030203" pitchFamily="34" charset="0"/>
              </a:rPr>
              <a:t>Ici le PB a besoin les repères dans le jeu. </a:t>
            </a:r>
          </a:p>
          <a:p>
            <a:endParaRPr lang="fr-FR" sz="1500" spc="-60" dirty="0">
              <a:latin typeface="Lato Light" panose="020F0502020204030203" pitchFamily="34" charset="0"/>
              <a:ea typeface="Lato Light" panose="020F0502020204030203" pitchFamily="34" charset="0"/>
              <a:cs typeface="Lato Light" panose="020F0502020204030203" pitchFamily="34" charset="0"/>
            </a:endParaRPr>
          </a:p>
          <a:p>
            <a:r>
              <a:rPr lang="fr-FR" sz="1500" spc="-60" dirty="0">
                <a:latin typeface="Lato Light"/>
                <a:ea typeface="Lato Light"/>
                <a:cs typeface="Lato Light"/>
              </a:rPr>
              <a:t>C’est important d’exposer à votre public le</a:t>
            </a:r>
            <a:r>
              <a:rPr lang="fr-FR" sz="1500" b="1" spc="-60" dirty="0">
                <a:latin typeface="Lato Light"/>
                <a:ea typeface="Lato Light"/>
                <a:cs typeface="Lato Light"/>
              </a:rPr>
              <a:t> repères simple et claire</a:t>
            </a:r>
            <a:r>
              <a:rPr lang="fr-FR" sz="1500" spc="-60" dirty="0">
                <a:latin typeface="Lato Light"/>
                <a:ea typeface="Lato Light"/>
                <a:cs typeface="Lato Light"/>
              </a:rPr>
              <a:t> sur les scenarios qu'ils puis vivre pendant le matches. Les scenarios devrais challenger les joueurs vers les situations qu'elles subit, quand elle avance et ou dans les situations d'égalité.   </a:t>
            </a:r>
          </a:p>
          <a:p>
            <a:endParaRPr lang="fr-FR" sz="1500" spc="-60" dirty="0">
              <a:latin typeface="Lato Light" panose="020F0502020204030203" pitchFamily="34" charset="0"/>
              <a:ea typeface="Lato Light" panose="020F0502020204030203" pitchFamily="34" charset="0"/>
              <a:cs typeface="Lato Light" panose="020F0502020204030203" pitchFamily="34" charset="0"/>
            </a:endParaRPr>
          </a:p>
          <a:p>
            <a:r>
              <a:rPr lang="fr-FR" sz="1500" spc="-60" dirty="0">
                <a:latin typeface="Lato Light"/>
                <a:ea typeface="Lato Light"/>
                <a:cs typeface="Lato Light"/>
              </a:rPr>
              <a:t>C'est important de jongler avec </a:t>
            </a:r>
            <a:r>
              <a:rPr lang="fr-FR" sz="1500" b="1" spc="-60" dirty="0">
                <a:latin typeface="Lato Light"/>
                <a:ea typeface="Lato Light"/>
                <a:cs typeface="Lato Light"/>
              </a:rPr>
              <a:t>les diffèrent rapport du force </a:t>
            </a:r>
            <a:r>
              <a:rPr lang="fr-FR" sz="1500" spc="-60" dirty="0">
                <a:latin typeface="Lato Light"/>
                <a:ea typeface="Lato Light"/>
                <a:cs typeface="Lato Light"/>
              </a:rPr>
              <a:t>pour génère l'apprentissage et l'automatisme du joueurs. Le rapport du force peut être numérique, dans le cadrage d'espace et/ou contraint du temps.</a:t>
            </a:r>
          </a:p>
          <a:p>
            <a:endParaRPr lang="fr-FR" sz="1500" spc="-60" dirty="0">
              <a:latin typeface="Lato Light"/>
              <a:ea typeface="Lato Light"/>
              <a:cs typeface="Lato Light"/>
            </a:endParaRPr>
          </a:p>
          <a:p>
            <a:r>
              <a:rPr lang="fr-FR" sz="1500" spc="-60" dirty="0">
                <a:latin typeface="Lato Light"/>
                <a:ea typeface="Lato Light"/>
                <a:cs typeface="Lato Light"/>
              </a:rPr>
              <a:t>C'est important de </a:t>
            </a:r>
            <a:r>
              <a:rPr lang="fr-FR" sz="1500" b="1" spc="-60" dirty="0">
                <a:latin typeface="Lato Light"/>
                <a:ea typeface="Lato Light"/>
                <a:cs typeface="Lato Light"/>
              </a:rPr>
              <a:t>clarifier ces scenarios</a:t>
            </a:r>
            <a:r>
              <a:rPr lang="fr-FR" sz="1500" spc="-60" dirty="0">
                <a:latin typeface="Lato Light"/>
                <a:ea typeface="Lato Light"/>
                <a:cs typeface="Lato Light"/>
              </a:rPr>
              <a:t> avec les repères simple</a:t>
            </a:r>
          </a:p>
          <a:p>
            <a:r>
              <a:rPr lang="fr-FR" sz="1500" spc="-60" dirty="0">
                <a:latin typeface="Lato Light"/>
                <a:ea typeface="Lato Light"/>
                <a:cs typeface="Lato Light"/>
              </a:rPr>
              <a:t>Avant d'aller vers la complexité selon votre niveau du jeu et aussi selon</a:t>
            </a:r>
          </a:p>
          <a:p>
            <a:r>
              <a:rPr lang="fr-FR" sz="1500" spc="-60" dirty="0">
                <a:latin typeface="Lato Light"/>
                <a:ea typeface="Lato Light"/>
                <a:cs typeface="Lato Light"/>
              </a:rPr>
              <a:t>Vos public.</a:t>
            </a:r>
          </a:p>
          <a:p>
            <a:endParaRPr lang="fr-FR" sz="1500" spc="-60" dirty="0">
              <a:latin typeface="Lato Light"/>
              <a:ea typeface="Lato Light"/>
              <a:cs typeface="Lato Light"/>
            </a:endParaRPr>
          </a:p>
          <a:p>
            <a:r>
              <a:rPr lang="fr-FR" sz="1500" spc="-60" dirty="0">
                <a:latin typeface="Lato Light"/>
                <a:ea typeface="Lato Light"/>
                <a:cs typeface="Lato Light"/>
              </a:rPr>
              <a:t>C'est aussi le moment important de commencer à faire le lien avec</a:t>
            </a:r>
          </a:p>
          <a:p>
            <a:r>
              <a:rPr lang="fr-FR" sz="1500" spc="-60" dirty="0">
                <a:latin typeface="Lato Light"/>
                <a:ea typeface="Lato Light"/>
                <a:cs typeface="Lato Light"/>
              </a:rPr>
              <a:t>Les autres soutiens (</a:t>
            </a:r>
            <a:r>
              <a:rPr lang="fr-FR" sz="1500" b="1" spc="-60" dirty="0">
                <a:latin typeface="Lato Light"/>
                <a:ea typeface="Lato Light"/>
                <a:cs typeface="Lato Light"/>
              </a:rPr>
              <a:t>joueurs sans ballon</a:t>
            </a:r>
            <a:r>
              <a:rPr lang="fr-FR" sz="1500" spc="-60" dirty="0">
                <a:latin typeface="Lato Light"/>
                <a:ea typeface="Lato Light"/>
                <a:cs typeface="Lato Light"/>
              </a:rPr>
              <a:t>)</a:t>
            </a:r>
          </a:p>
        </p:txBody>
      </p:sp>
      <p:pic>
        <p:nvPicPr>
          <p:cNvPr id="3" name="Picture 2">
            <a:extLst>
              <a:ext uri="{FF2B5EF4-FFF2-40B4-BE49-F238E27FC236}">
                <a16:creationId xmlns:a16="http://schemas.microsoft.com/office/drawing/2014/main" id="{40A728A0-A365-A586-301C-3FE6D7BD6C07}"/>
              </a:ext>
            </a:extLst>
          </p:cNvPr>
          <p:cNvPicPr>
            <a:picLocks noChangeAspect="1"/>
          </p:cNvPicPr>
          <p:nvPr/>
        </p:nvPicPr>
        <p:blipFill>
          <a:blip r:embed="rId2"/>
          <a:stretch>
            <a:fillRect/>
          </a:stretch>
        </p:blipFill>
        <p:spPr>
          <a:xfrm>
            <a:off x="8166122" y="2386745"/>
            <a:ext cx="2908858" cy="2267552"/>
          </a:xfrm>
          <a:prstGeom prst="rect">
            <a:avLst/>
          </a:prstGeom>
        </p:spPr>
      </p:pic>
    </p:spTree>
    <p:extLst>
      <p:ext uri="{BB962C8B-B14F-4D97-AF65-F5344CB8AC3E}">
        <p14:creationId xmlns:p14="http://schemas.microsoft.com/office/powerpoint/2010/main" val="3714582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arn(inVertical)">
                                      <p:cBhvr>
                                        <p:cTn id="32" dur="500"/>
                                        <p:tgtEl>
                                          <p:spTgt spid="4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arn(inVertical)">
                                      <p:cBhvr>
                                        <p:cTn id="38" dur="500"/>
                                        <p:tgtEl>
                                          <p:spTgt spid="2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arn(inVertical)">
                                      <p:cBhvr>
                                        <p:cTn id="41" dur="500"/>
                                        <p:tgtEl>
                                          <p:spTgt spid="4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8" grpId="0" animBg="1"/>
      <p:bldP spid="31" grpId="0" animBg="1"/>
      <p:bldP spid="38" grpId="0" animBg="1"/>
      <p:bldP spid="41" grpId="0" animBg="1"/>
      <p:bldP spid="6" grpId="0"/>
      <p:bldP spid="15" grpId="0"/>
      <p:bldP spid="16" grpId="0"/>
      <p:bldP spid="19" grpId="0"/>
      <p:bldP spid="43" grpId="0" animBg="1"/>
      <p:bldP spid="44"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11946</TotalTime>
  <Words>2427</Words>
  <Application>Microsoft Office PowerPoint</Application>
  <PresentationFormat>Grand écran</PresentationFormat>
  <Paragraphs>239</Paragraphs>
  <Slides>21</Slides>
  <Notes>0</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21</vt:i4>
      </vt:variant>
    </vt:vector>
  </HeadingPairs>
  <TitlesOfParts>
    <vt:vector size="36" baseType="lpstr">
      <vt:lpstr>MS Gothic</vt:lpstr>
      <vt:lpstr>ＭＳ Ｐゴシック</vt:lpstr>
      <vt:lpstr>Arial</vt:lpstr>
      <vt:lpstr>Bebas Neue</vt:lpstr>
      <vt:lpstr>Calibri</vt:lpstr>
      <vt:lpstr>DM Sans</vt:lpstr>
      <vt:lpstr>Lato Light</vt:lpstr>
      <vt:lpstr>League Spartan</vt:lpstr>
      <vt:lpstr>Mukta ExtraLight</vt:lpstr>
      <vt:lpstr>MV Boli</vt:lpstr>
      <vt:lpstr>Open Sans Light</vt:lpstr>
      <vt:lpstr>Poppins</vt:lpstr>
      <vt:lpstr>Roboto</vt:lpstr>
      <vt:lpstr>Segoe UI</vt:lpstr>
      <vt:lpstr>Thème Office</vt:lpstr>
      <vt:lpstr>CARTE BLANCHE</vt:lpstr>
      <vt:lpstr>Présentation PowerPoint</vt:lpstr>
      <vt:lpstr>CONCEPTION DU JEU</vt:lpstr>
      <vt:lpstr>Présentation PowerPoint</vt:lpstr>
      <vt:lpstr>POUR QUI</vt:lpstr>
      <vt:lpstr>Présentation PowerPoint</vt:lpstr>
      <vt:lpstr>Présentation PowerPoint</vt:lpstr>
      <vt:lpstr>Présentation PowerPoint</vt:lpstr>
      <vt:lpstr>Présentation PowerPoint</vt:lpstr>
      <vt:lpstr>Présentation PowerPoint</vt:lpstr>
      <vt:lpstr>LA PHILOSOPHIE</vt:lpstr>
      <vt:lpstr>Présentation PowerPoint</vt:lpstr>
      <vt:lpstr>Présentation PowerPoint</vt:lpstr>
      <vt:lpstr>Présentation PowerPoint</vt:lpstr>
      <vt:lpstr>Présentation PowerPoint</vt:lpstr>
      <vt:lpstr>NIVEAU DU JEU</vt:lpstr>
      <vt:lpstr>Présentation PowerPoint</vt:lpstr>
      <vt:lpstr>Présentation PowerPoint</vt:lpstr>
      <vt:lpstr>RAPPORT DU FORCE</vt:lpstr>
      <vt:lpstr>Présentation PowerPoint</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GOMEZ</dc:creator>
  <cp:lastModifiedBy>Teddy OMONDI</cp:lastModifiedBy>
  <cp:revision>1150</cp:revision>
  <dcterms:created xsi:type="dcterms:W3CDTF">2018-09-05T13:48:44Z</dcterms:created>
  <dcterms:modified xsi:type="dcterms:W3CDTF">2023-10-25T09:14:00Z</dcterms:modified>
</cp:coreProperties>
</file>