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8" r:id="rId2"/>
    <p:sldId id="299" r:id="rId3"/>
    <p:sldId id="304" r:id="rId4"/>
    <p:sldId id="307" r:id="rId5"/>
    <p:sldId id="306" r:id="rId6"/>
    <p:sldId id="308" r:id="rId7"/>
    <p:sldId id="309" r:id="rId8"/>
    <p:sldId id="310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rame LIFR" id="{61EDE554-3BC0-6F4F-9EF6-71EB883539D5}">
          <p14:sldIdLst>
            <p14:sldId id="288"/>
            <p14:sldId id="299"/>
            <p14:sldId id="304"/>
            <p14:sldId id="307"/>
            <p14:sldId id="306"/>
            <p14:sldId id="308"/>
            <p14:sldId id="30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0"/>
    <a:srgbClr val="FA6850"/>
    <a:srgbClr val="2E8FCE"/>
    <a:srgbClr val="E04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4"/>
  </p:normalViewPr>
  <p:slideViewPr>
    <p:cSldViewPr snapToGrid="0" snapToObjects="1" showGuides="1">
      <p:cViewPr varScale="1">
        <p:scale>
          <a:sx n="85" d="100"/>
          <a:sy n="85" d="100"/>
        </p:scale>
        <p:origin x="51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9" d="100"/>
          <a:sy n="149" d="100"/>
        </p:scale>
        <p:origin x="31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8431E-7246-C64B-B142-D42521EDEF73}" type="datetimeFigureOut">
              <a:rPr lang="fr-FR" smtClean="0"/>
              <a:t>15/12/2023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F3D5A-1278-FB4C-A078-96708D8D8E1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682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EB0CA-F8F0-AD45-8090-DA0FFB4ECA3A}" type="datetimeFigureOut">
              <a:rPr lang="fr-FR" smtClean="0"/>
              <a:t>15/12/2023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5844E-12AC-D946-8690-1F3CC18C73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11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7513983" y="6178776"/>
            <a:ext cx="3498504" cy="365125"/>
          </a:xfrm>
        </p:spPr>
        <p:txBody>
          <a:bodyPr>
            <a:noAutofit/>
          </a:bodyPr>
          <a:lstStyle>
            <a:lvl1pPr marL="0" indent="0" algn="r">
              <a:buNone/>
              <a:defRPr sz="1800" baseline="0">
                <a:solidFill>
                  <a:srgbClr val="E0451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1643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45077" y="6178777"/>
            <a:ext cx="487855" cy="365125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320395"/>
            <a:ext cx="9018872" cy="19857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3173128" y="3690003"/>
            <a:ext cx="9018872" cy="968624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2493962"/>
            <a:ext cx="10515600" cy="1325563"/>
          </a:xfrm>
        </p:spPr>
        <p:txBody>
          <a:bodyPr/>
          <a:lstStyle>
            <a:lvl1pPr algn="ctr">
              <a:defRPr sz="830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3313" y="3819525"/>
            <a:ext cx="7772400" cy="487363"/>
          </a:xfrm>
        </p:spPr>
        <p:txBody>
          <a:bodyPr>
            <a:normAutofit/>
          </a:bodyPr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32585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835" y="435013"/>
            <a:ext cx="2845904" cy="637643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z="400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5763" y="1511300"/>
            <a:ext cx="9463087" cy="41338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094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918608" y="61787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300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53835"/>
            <a:ext cx="10515600" cy="624391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838200" y="1630363"/>
            <a:ext cx="10515600" cy="389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5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47825" y="2607813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7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8200" y="769386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38200" y="2261970"/>
            <a:ext cx="432094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7039109" y="2261970"/>
            <a:ext cx="4314691" cy="297338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5155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86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1422" y="2339021"/>
            <a:ext cx="10515600" cy="319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28 PT - GRAND TITRE</a:t>
            </a:r>
          </a:p>
          <a:p>
            <a:pPr lvl="1"/>
            <a:r>
              <a:rPr lang="fr-FR" dirty="0"/>
              <a:t>ROBOTO 19 PT -SS TITRE PAGE DE GARDE (BLANC)</a:t>
            </a:r>
          </a:p>
          <a:p>
            <a:pPr lvl="2"/>
            <a:r>
              <a:rPr lang="fr-FR" dirty="0"/>
              <a:t>ROBOTO 15 PT PAGE A PUCES</a:t>
            </a:r>
          </a:p>
          <a:p>
            <a:pPr lvl="3"/>
            <a:r>
              <a:rPr lang="fr-FR" dirty="0" err="1"/>
              <a:t>Roboto</a:t>
            </a:r>
            <a:r>
              <a:rPr lang="fr-FR" dirty="0"/>
              <a:t> 14 pt paragraphe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8" y="5973537"/>
            <a:ext cx="11778404" cy="7756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7" y="142318"/>
            <a:ext cx="11778405" cy="172506"/>
          </a:xfrm>
          <a:prstGeom prst="rect">
            <a:avLst/>
          </a:prstGeom>
        </p:spPr>
      </p:pic>
      <p:sp>
        <p:nvSpPr>
          <p:cNvPr id="6" name="Espace réservé du titre 5"/>
          <p:cNvSpPr>
            <a:spLocks noGrp="1"/>
          </p:cNvSpPr>
          <p:nvPr>
            <p:ph type="title"/>
          </p:nvPr>
        </p:nvSpPr>
        <p:spPr>
          <a:xfrm>
            <a:off x="838200" y="753836"/>
            <a:ext cx="10515600" cy="730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ROBOTO 28PT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8908983" y="62251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E230A6-CA15-4BF8-8565-08D464F5638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8200" y="5952948"/>
            <a:ext cx="2092745" cy="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7" r:id="rId3"/>
    <p:sldLayoutId id="2147483652" r:id="rId4"/>
    <p:sldLayoutId id="2147483653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rgbClr val="E04512"/>
          </a:solidFill>
          <a:latin typeface="Roboto" charset="0"/>
          <a:ea typeface="Roboto" charset="0"/>
          <a:cs typeface="Robot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 baseline="0">
          <a:solidFill>
            <a:srgbClr val="2E8FCE"/>
          </a:solidFill>
          <a:latin typeface="Roboto" charset="0"/>
          <a:ea typeface="Roboto" charset="0"/>
          <a:cs typeface="Robot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BCBEF3-DC8F-4684-B868-E570B718B0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t>1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3483E21-A0B2-43A4-AEFB-290F1440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962"/>
            <a:ext cx="8950036" cy="1325563"/>
          </a:xfrm>
        </p:spPr>
        <p:txBody>
          <a:bodyPr/>
          <a:lstStyle/>
          <a:p>
            <a:r>
              <a:rPr lang="fr-FR" sz="4800" dirty="0"/>
              <a:t>Carte blanche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BAF104-9136-42C9-8D66-FDC1AEE25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04" y="3903501"/>
            <a:ext cx="7772400" cy="487363"/>
          </a:xfrm>
        </p:spPr>
        <p:txBody>
          <a:bodyPr/>
          <a:lstStyle/>
          <a:p>
            <a:r>
              <a:rPr lang="fr-FR" dirty="0"/>
              <a:t>Jouer au contact debout</a:t>
            </a:r>
          </a:p>
        </p:txBody>
      </p:sp>
    </p:spTree>
    <p:extLst>
      <p:ext uri="{BB962C8B-B14F-4D97-AF65-F5344CB8AC3E}">
        <p14:creationId xmlns:p14="http://schemas.microsoft.com/office/powerpoint/2010/main" val="126885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83BAE4-1671-6E25-B5E4-ACE1392D68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E2A80F9-BDD7-F408-06D7-80EFE6E10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EN TROIS PHASES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4EB5C-D294-6179-1EA6-60D58F40300D}"/>
              </a:ext>
            </a:extLst>
          </p:cNvPr>
          <p:cNvSpPr/>
          <p:nvPr/>
        </p:nvSpPr>
        <p:spPr>
          <a:xfrm>
            <a:off x="979713" y="2631234"/>
            <a:ext cx="2659225" cy="1175657"/>
          </a:xfrm>
          <a:prstGeom prst="rect">
            <a:avLst/>
          </a:prstGeom>
          <a:solidFill>
            <a:srgbClr val="FA68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PHASE 1 </a:t>
            </a:r>
          </a:p>
          <a:p>
            <a:pPr algn="ctr"/>
            <a:r>
              <a:rPr lang="fr-FR" dirty="0"/>
              <a:t>La prise de décision</a:t>
            </a:r>
          </a:p>
          <a:p>
            <a:pPr algn="ctr"/>
            <a:r>
              <a:rPr lang="fr-FR" dirty="0"/>
              <a:t>L’engagement du duel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AC0E8D-32A0-7475-3D77-DE9996C51130}"/>
              </a:ext>
            </a:extLst>
          </p:cNvPr>
          <p:cNvSpPr/>
          <p:nvPr/>
        </p:nvSpPr>
        <p:spPr>
          <a:xfrm>
            <a:off x="4627254" y="2631234"/>
            <a:ext cx="2659225" cy="11756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PHASE 2</a:t>
            </a:r>
          </a:p>
          <a:p>
            <a:pPr algn="ctr"/>
            <a:r>
              <a:rPr lang="fr-FR" dirty="0"/>
              <a:t>Les attitudes dans le duel</a:t>
            </a:r>
          </a:p>
          <a:p>
            <a:pPr algn="ctr"/>
            <a:r>
              <a:rPr lang="fr-FR" dirty="0"/>
              <a:t>+ utilité du soutien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DFEEB2-F0DB-BF97-70B9-20D2D414E939}"/>
              </a:ext>
            </a:extLst>
          </p:cNvPr>
          <p:cNvSpPr/>
          <p:nvPr/>
        </p:nvSpPr>
        <p:spPr>
          <a:xfrm>
            <a:off x="8274795" y="2631233"/>
            <a:ext cx="2659225" cy="1175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PHASE 3</a:t>
            </a:r>
          </a:p>
          <a:p>
            <a:pPr algn="ctr"/>
            <a:r>
              <a:rPr lang="fr-FR" dirty="0"/>
              <a:t>Sortir du duel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384B15F6-D184-66C4-7B20-0514A4901BE8}"/>
              </a:ext>
            </a:extLst>
          </p:cNvPr>
          <p:cNvSpPr/>
          <p:nvPr/>
        </p:nvSpPr>
        <p:spPr>
          <a:xfrm>
            <a:off x="3638938" y="3097763"/>
            <a:ext cx="988316" cy="3312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3B0F6C50-1044-CD25-36D3-B6DD5421D8C9}"/>
              </a:ext>
            </a:extLst>
          </p:cNvPr>
          <p:cNvSpPr/>
          <p:nvPr/>
        </p:nvSpPr>
        <p:spPr>
          <a:xfrm>
            <a:off x="7286479" y="3097763"/>
            <a:ext cx="988316" cy="3312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09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4433D18-AAD8-6407-C830-9E28BF84DF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4E1ADC6-B33F-DFFD-6BFA-143556AA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PHASE 1</a:t>
            </a:r>
            <a:r>
              <a:rPr lang="fr-FR" dirty="0"/>
              <a:t> </a:t>
            </a:r>
            <a:r>
              <a:rPr lang="fr-FR" b="1" dirty="0"/>
              <a:t>:</a:t>
            </a:r>
            <a:r>
              <a:rPr lang="fr-FR" dirty="0"/>
              <a:t>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1484A46-D02C-CA6C-4453-0975FE7E43F4}"/>
              </a:ext>
            </a:extLst>
          </p:cNvPr>
          <p:cNvSpPr/>
          <p:nvPr/>
        </p:nvSpPr>
        <p:spPr>
          <a:xfrm>
            <a:off x="1022527" y="1266256"/>
            <a:ext cx="2625838" cy="1626231"/>
          </a:xfrm>
          <a:prstGeom prst="ellipse">
            <a:avLst/>
          </a:prstGeom>
          <a:solidFill>
            <a:srgbClr val="FA68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PRISE DE DECISION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DF81441-35B9-27E7-E756-E7AA7FEA809F}"/>
              </a:ext>
            </a:extLst>
          </p:cNvPr>
          <p:cNvSpPr/>
          <p:nvPr/>
        </p:nvSpPr>
        <p:spPr>
          <a:xfrm>
            <a:off x="893866" y="2929812"/>
            <a:ext cx="2883160" cy="3174354"/>
          </a:xfrm>
          <a:prstGeom prst="roundRect">
            <a:avLst/>
          </a:prstGeom>
          <a:solidFill>
            <a:srgbClr val="FA68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Lecture de jeu rapide</a:t>
            </a:r>
          </a:p>
          <a:p>
            <a:pPr algn="ctr"/>
            <a:r>
              <a:rPr lang="fr-FR" dirty="0"/>
              <a:t>-Balayer la défense du regard </a:t>
            </a:r>
          </a:p>
          <a:p>
            <a:pPr algn="ctr"/>
            <a:r>
              <a:rPr lang="fr-FR" dirty="0"/>
              <a:t>-Se mettre dans l’espace avant la prise de balle</a:t>
            </a:r>
          </a:p>
          <a:p>
            <a:pPr algn="ctr"/>
            <a:r>
              <a:rPr lang="fr-FR" dirty="0"/>
              <a:t>-Prendre en compte la structure de la défense</a:t>
            </a:r>
          </a:p>
          <a:p>
            <a:pPr algn="ctr"/>
            <a:r>
              <a:rPr lang="fr-FR" dirty="0"/>
              <a:t>-Prendre en compte le rapport de force</a:t>
            </a:r>
          </a:p>
          <a:p>
            <a:pPr algn="ctr"/>
            <a:r>
              <a:rPr lang="fr-FR" dirty="0"/>
              <a:t>-Volonté de gagner le duel (aspect mental)</a:t>
            </a:r>
          </a:p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A75FDA8-66C1-63E2-042B-523982A9D477}"/>
              </a:ext>
            </a:extLst>
          </p:cNvPr>
          <p:cNvSpPr/>
          <p:nvPr/>
        </p:nvSpPr>
        <p:spPr>
          <a:xfrm>
            <a:off x="8414974" y="1303581"/>
            <a:ext cx="2625838" cy="1626231"/>
          </a:xfrm>
          <a:prstGeom prst="ellipse">
            <a:avLst/>
          </a:prstGeom>
          <a:solidFill>
            <a:srgbClr val="FA68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ENGAGER LE DUEL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E0B6DB7-A8DD-011F-E358-A2B3162772D1}"/>
              </a:ext>
            </a:extLst>
          </p:cNvPr>
          <p:cNvSpPr/>
          <p:nvPr/>
        </p:nvSpPr>
        <p:spPr>
          <a:xfrm>
            <a:off x="8286313" y="3004456"/>
            <a:ext cx="2883160" cy="2892491"/>
          </a:xfrm>
          <a:prstGeom prst="roundRect">
            <a:avLst/>
          </a:prstGeom>
          <a:solidFill>
            <a:srgbClr val="FA68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CRÉER DE L’INCERTITUDE</a:t>
            </a:r>
          </a:p>
          <a:p>
            <a:pPr algn="ctr"/>
            <a:r>
              <a:rPr lang="fr-FR" dirty="0"/>
              <a:t>-Ballon tenu à 2 mains</a:t>
            </a:r>
          </a:p>
          <a:p>
            <a:pPr algn="ctr"/>
            <a:r>
              <a:rPr lang="fr-FR" dirty="0"/>
              <a:t>-Jouer sur les appuis</a:t>
            </a:r>
          </a:p>
          <a:p>
            <a:pPr algn="ctr"/>
            <a:r>
              <a:rPr lang="fr-FR" dirty="0"/>
              <a:t>-S’engager sur l’épaule faible du défenseur</a:t>
            </a:r>
          </a:p>
          <a:p>
            <a:pPr algn="ctr"/>
            <a:r>
              <a:rPr lang="fr-FR" dirty="0"/>
              <a:t>-Garder la vitesse de course</a:t>
            </a:r>
          </a:p>
        </p:txBody>
      </p:sp>
      <p:pic>
        <p:nvPicPr>
          <p:cNvPr id="1026" name="Picture 2" descr="VIDÉO. Ce coup de pied incroyable d'Antoine Dupont après les chambrages de  Damian Penaud et Gaël Fickou - midilibre.fr">
            <a:extLst>
              <a:ext uri="{FF2B5EF4-FFF2-40B4-BE49-F238E27FC236}">
                <a16:creationId xmlns:a16="http://schemas.microsoft.com/office/drawing/2014/main" id="{AF5FE960-12EA-326A-E64F-2D4333B4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67" y="2595194"/>
            <a:ext cx="4240785" cy="239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6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E3BB076-AC30-82B2-3664-91A835783A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7871395-607B-F866-3054-5642518E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PHASE 2 :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03B875A-8862-017F-7C0F-25848AD1499D}"/>
              </a:ext>
            </a:extLst>
          </p:cNvPr>
          <p:cNvSpPr/>
          <p:nvPr/>
        </p:nvSpPr>
        <p:spPr>
          <a:xfrm>
            <a:off x="597888" y="1229812"/>
            <a:ext cx="2625838" cy="16262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ATTITUDES AU CONTACT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52F9077-0264-E6FD-BCF9-51AAB6FC3B72}"/>
              </a:ext>
            </a:extLst>
          </p:cNvPr>
          <p:cNvSpPr/>
          <p:nvPr/>
        </p:nvSpPr>
        <p:spPr>
          <a:xfrm>
            <a:off x="469227" y="2918728"/>
            <a:ext cx="2883160" cy="30715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-Eloigner le ballon de la menace – ballon à 1 main (bout des doigts-avant bras)</a:t>
            </a:r>
          </a:p>
          <a:p>
            <a:pPr algn="ctr"/>
            <a:r>
              <a:rPr lang="fr-FR" sz="1600" dirty="0"/>
              <a:t>-Attaquer l’épaule faible</a:t>
            </a:r>
          </a:p>
          <a:p>
            <a:pPr algn="ctr"/>
            <a:r>
              <a:rPr lang="fr-FR" sz="1600" dirty="0"/>
              <a:t>-Utiliser le bras libre pour manipuler le défenseur si besoin</a:t>
            </a:r>
          </a:p>
          <a:p>
            <a:pPr algn="ctr"/>
            <a:r>
              <a:rPr lang="fr-FR" sz="1600" dirty="0"/>
              <a:t>-Passe à 1 main</a:t>
            </a:r>
          </a:p>
          <a:p>
            <a:pPr algn="ctr"/>
            <a:r>
              <a:rPr lang="fr-FR" sz="1600" dirty="0"/>
              <a:t>-Passer les épaules dans le dos du défenseur</a:t>
            </a:r>
          </a:p>
          <a:p>
            <a:pPr algn="ctr"/>
            <a:r>
              <a:rPr lang="fr-FR" sz="1600" dirty="0"/>
              <a:t>-Activité des jambes pour restes debout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E3732C4-E9DB-7F19-4F55-24B21FE21C18}"/>
              </a:ext>
            </a:extLst>
          </p:cNvPr>
          <p:cNvSpPr/>
          <p:nvPr/>
        </p:nvSpPr>
        <p:spPr>
          <a:xfrm>
            <a:off x="8599301" y="2918728"/>
            <a:ext cx="2883160" cy="30715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-Connection du soutien axial</a:t>
            </a:r>
          </a:p>
          <a:p>
            <a:pPr algn="ctr"/>
            <a:r>
              <a:rPr lang="fr-FR" dirty="0"/>
              <a:t>-Déclenche la passe ou vient chercher main/main</a:t>
            </a:r>
          </a:p>
          <a:p>
            <a:pPr algn="ctr"/>
            <a:r>
              <a:rPr lang="fr-FR" dirty="0"/>
              <a:t>-Accélère au moment du duel du porteur pour avoir un maximum de vitesse à la prise de balle</a:t>
            </a:r>
          </a:p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F5C0D0F-19CE-7DD0-5AA8-6762915E042C}"/>
              </a:ext>
            </a:extLst>
          </p:cNvPr>
          <p:cNvSpPr/>
          <p:nvPr/>
        </p:nvSpPr>
        <p:spPr>
          <a:xfrm>
            <a:off x="8727962" y="1229812"/>
            <a:ext cx="2625838" cy="16262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UTILITE DU SOUTIEN</a:t>
            </a:r>
          </a:p>
        </p:txBody>
      </p:sp>
      <p:pic>
        <p:nvPicPr>
          <p:cNvPr id="1028" name="Picture 4" descr="Rugby">
            <a:extLst>
              <a:ext uri="{FF2B5EF4-FFF2-40B4-BE49-F238E27FC236}">
                <a16:creationId xmlns:a16="http://schemas.microsoft.com/office/drawing/2014/main" id="{560872A4-DD1A-7B02-1D18-B9567B2A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455" y="2856043"/>
            <a:ext cx="4806777" cy="19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E08952-D758-2580-5C44-BD5A9E6497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899FB6-579B-3C9E-1532-8BD7FA3A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PHASE 3 :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954E21-427B-1569-5B79-6C792853AD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95739"/>
            <a:ext cx="10515600" cy="376003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2729BD6C-26D1-A788-DBD6-1E35C52BECC6}"/>
              </a:ext>
            </a:extLst>
          </p:cNvPr>
          <p:cNvSpPr txBox="1">
            <a:spLocks/>
          </p:cNvSpPr>
          <p:nvPr/>
        </p:nvSpPr>
        <p:spPr>
          <a:xfrm>
            <a:off x="5722374" y="4523083"/>
            <a:ext cx="5631426" cy="1478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 baseline="0">
                <a:solidFill>
                  <a:srgbClr val="2E8FCE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2E8FCE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 baseline="0">
                <a:solidFill>
                  <a:srgbClr val="2E8FCE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 baseline="0">
                <a:solidFill>
                  <a:srgbClr val="2E8FCE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379C04-69F2-B8DF-5F7D-CA4E3B7B6FD7}"/>
              </a:ext>
            </a:extLst>
          </p:cNvPr>
          <p:cNvSpPr/>
          <p:nvPr/>
        </p:nvSpPr>
        <p:spPr>
          <a:xfrm>
            <a:off x="8016138" y="1339155"/>
            <a:ext cx="2625838" cy="16262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Utilité du soutien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326B301-C281-08FA-4F1D-D3421B63FB48}"/>
              </a:ext>
            </a:extLst>
          </p:cNvPr>
          <p:cNvSpPr/>
          <p:nvPr/>
        </p:nvSpPr>
        <p:spPr>
          <a:xfrm>
            <a:off x="7887477" y="3004456"/>
            <a:ext cx="2883160" cy="28924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-Converger vers la porteur</a:t>
            </a:r>
          </a:p>
          <a:p>
            <a:pPr algn="ctr"/>
            <a:r>
              <a:rPr lang="fr-FR" dirty="0"/>
              <a:t>-Communiquer sa position au porteur</a:t>
            </a:r>
          </a:p>
          <a:p>
            <a:pPr algn="ctr"/>
            <a:r>
              <a:rPr lang="fr-FR" dirty="0"/>
              <a:t>-Rentrer dans l’intervalle</a:t>
            </a:r>
          </a:p>
          <a:p>
            <a:pPr algn="ctr"/>
            <a:r>
              <a:rPr lang="fr-FR" dirty="0"/>
              <a:t>-Remettre de la vitesse à la prise de balle</a:t>
            </a:r>
          </a:p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2036F5-C582-7A78-5139-D0C0EA4BBC0F}"/>
              </a:ext>
            </a:extLst>
          </p:cNvPr>
          <p:cNvSpPr/>
          <p:nvPr/>
        </p:nvSpPr>
        <p:spPr>
          <a:xfrm>
            <a:off x="953800" y="1339154"/>
            <a:ext cx="2625838" cy="16262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Sortir du duel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46C817D-A494-784A-06E5-DDCEEBD891D7}"/>
              </a:ext>
            </a:extLst>
          </p:cNvPr>
          <p:cNvSpPr/>
          <p:nvPr/>
        </p:nvSpPr>
        <p:spPr>
          <a:xfrm>
            <a:off x="825139" y="3004456"/>
            <a:ext cx="2883160" cy="28924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-Dérouler le bras pour transmettre le ballon</a:t>
            </a:r>
          </a:p>
          <a:p>
            <a:pPr algn="ctr"/>
            <a:r>
              <a:rPr lang="fr-FR" dirty="0"/>
              <a:t>-Continuer sa course si pas de passage au sol pour casser la circulation défensive</a:t>
            </a:r>
          </a:p>
        </p:txBody>
      </p:sp>
      <p:pic>
        <p:nvPicPr>
          <p:cNvPr id="2050" name="Picture 2" descr="En images. Nationale : revivez le derby entre Aubenas-Vals et le VRDR  remporté par les Drômois">
            <a:extLst>
              <a:ext uri="{FF2B5EF4-FFF2-40B4-BE49-F238E27FC236}">
                <a16:creationId xmlns:a16="http://schemas.microsoft.com/office/drawing/2014/main" id="{1536DB22-F009-8185-10C3-28592FED9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66" y="2411207"/>
            <a:ext cx="3711614" cy="24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9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E998FD-EC57-5AF9-E0A2-F99D956EA7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E09E882-855C-4D59-9A0E-120DA02E8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RESSOURCES A DEVELOPPER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2097827-DD5E-8FEA-5030-5935160A4B9A}"/>
              </a:ext>
            </a:extLst>
          </p:cNvPr>
          <p:cNvSpPr/>
          <p:nvPr/>
        </p:nvSpPr>
        <p:spPr>
          <a:xfrm>
            <a:off x="670248" y="2575249"/>
            <a:ext cx="3172408" cy="1922106"/>
          </a:xfrm>
          <a:prstGeom prst="roundRect">
            <a:avLst/>
          </a:prstGeom>
          <a:solidFill>
            <a:srgbClr val="63AE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TACTIQUES : </a:t>
            </a:r>
          </a:p>
          <a:p>
            <a:pPr algn="ctr"/>
            <a:r>
              <a:rPr lang="fr-FR" u="sng" dirty="0"/>
              <a:t>Lecture de jeu</a:t>
            </a:r>
            <a:endParaRPr lang="fr-FR" dirty="0"/>
          </a:p>
          <a:p>
            <a:pPr algn="ctr"/>
            <a:r>
              <a:rPr lang="fr-FR" dirty="0"/>
              <a:t>-Lecture du rapport de force</a:t>
            </a:r>
          </a:p>
          <a:p>
            <a:pPr algn="ctr"/>
            <a:r>
              <a:rPr lang="fr-FR" dirty="0"/>
              <a:t>-S’engager sur l’épaule faible du défenseur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647FFA-489D-91E4-BA0B-F3BFFDD7C6AC}"/>
              </a:ext>
            </a:extLst>
          </p:cNvPr>
          <p:cNvSpPr/>
          <p:nvPr/>
        </p:nvSpPr>
        <p:spPr>
          <a:xfrm>
            <a:off x="4425820" y="1378226"/>
            <a:ext cx="3172408" cy="5029201"/>
          </a:xfrm>
          <a:prstGeom prst="roundRect">
            <a:avLst/>
          </a:prstGeom>
          <a:solidFill>
            <a:srgbClr val="63AE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TECHNIQUES : </a:t>
            </a:r>
          </a:p>
          <a:p>
            <a:pPr algn="ctr"/>
            <a:r>
              <a:rPr lang="fr-FR" u="sng" dirty="0"/>
              <a:t>Manipulation du ballon</a:t>
            </a:r>
          </a:p>
          <a:p>
            <a:pPr algn="ctr"/>
            <a:r>
              <a:rPr lang="fr-FR" dirty="0"/>
              <a:t>-Capacité à tenir le ballon à 2 mains avant le duel et l’éloigner de la menace dans le duel</a:t>
            </a:r>
          </a:p>
          <a:p>
            <a:pPr algn="ctr"/>
            <a:r>
              <a:rPr lang="fr-FR" dirty="0"/>
              <a:t>-Capacité à faire la passe à 1 main</a:t>
            </a:r>
          </a:p>
          <a:p>
            <a:pPr algn="ctr"/>
            <a:r>
              <a:rPr lang="fr-FR" dirty="0"/>
              <a:t>-Capacité à faire une chistéra</a:t>
            </a:r>
          </a:p>
          <a:p>
            <a:pPr algn="ctr"/>
            <a:r>
              <a:rPr lang="fr-FR" dirty="0"/>
              <a:t>-Capacité à faire une passe dans la chute</a:t>
            </a:r>
          </a:p>
          <a:p>
            <a:pPr algn="ctr"/>
            <a:r>
              <a:rPr lang="fr-FR" u="sng" dirty="0"/>
              <a:t>Travail des appuis</a:t>
            </a:r>
          </a:p>
          <a:p>
            <a:pPr algn="ctr"/>
            <a:r>
              <a:rPr lang="fr-FR" dirty="0"/>
              <a:t>-Changements d’appuis et de directions rapide</a:t>
            </a:r>
          </a:p>
          <a:p>
            <a:pPr algn="ctr"/>
            <a:r>
              <a:rPr lang="fr-FR" dirty="0"/>
              <a:t>-Créer de l’incertitude</a:t>
            </a:r>
          </a:p>
          <a:p>
            <a:pPr algn="ctr"/>
            <a:r>
              <a:rPr lang="fr-FR" dirty="0"/>
              <a:t>-Capacité à rester debout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D93B612-E73A-4FEC-4E55-A37370182B4F}"/>
              </a:ext>
            </a:extLst>
          </p:cNvPr>
          <p:cNvSpPr/>
          <p:nvPr/>
        </p:nvSpPr>
        <p:spPr>
          <a:xfrm>
            <a:off x="7993224" y="1931437"/>
            <a:ext cx="3172408" cy="1049312"/>
          </a:xfrm>
          <a:prstGeom prst="roundRect">
            <a:avLst/>
          </a:prstGeom>
          <a:solidFill>
            <a:srgbClr val="63AE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PHYSIQUES : </a:t>
            </a:r>
          </a:p>
          <a:p>
            <a:pPr algn="ctr"/>
            <a:r>
              <a:rPr lang="fr-FR" dirty="0"/>
              <a:t>-Vitesse</a:t>
            </a:r>
          </a:p>
          <a:p>
            <a:pPr algn="ctr"/>
            <a:r>
              <a:rPr lang="fr-FR" dirty="0"/>
              <a:t>-Explosivité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392440A-49BC-70AD-1160-F066F08661B2}"/>
              </a:ext>
            </a:extLst>
          </p:cNvPr>
          <p:cNvSpPr/>
          <p:nvPr/>
        </p:nvSpPr>
        <p:spPr>
          <a:xfrm>
            <a:off x="7993224" y="4497356"/>
            <a:ext cx="3172408" cy="1606810"/>
          </a:xfrm>
          <a:prstGeom prst="roundRect">
            <a:avLst/>
          </a:prstGeom>
          <a:solidFill>
            <a:srgbClr val="63AEE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Mentale : </a:t>
            </a:r>
          </a:p>
          <a:p>
            <a:pPr algn="ctr"/>
            <a:r>
              <a:rPr lang="fr-FR" dirty="0"/>
              <a:t>-Capacité a engager le duel sans appréhension</a:t>
            </a:r>
          </a:p>
          <a:p>
            <a:pPr algn="ctr"/>
            <a:r>
              <a:rPr lang="fr-FR" dirty="0"/>
              <a:t>-confiance en soi</a:t>
            </a:r>
          </a:p>
          <a:p>
            <a:pPr algn="ctr"/>
            <a:r>
              <a:rPr lang="fr-FR" dirty="0"/>
              <a:t>-Intelligence situationnelle</a:t>
            </a:r>
          </a:p>
        </p:txBody>
      </p:sp>
    </p:spTree>
    <p:extLst>
      <p:ext uri="{BB962C8B-B14F-4D97-AF65-F5344CB8AC3E}">
        <p14:creationId xmlns:p14="http://schemas.microsoft.com/office/powerpoint/2010/main" val="179477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8CB4CE1-FE3C-02AC-33A9-778EC24B1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47AC2A1-5448-06A1-3EDA-E6BFE543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IMAGE</a:t>
            </a:r>
          </a:p>
        </p:txBody>
      </p:sp>
      <p:pic>
        <p:nvPicPr>
          <p:cNvPr id="5" name="epaule faible vakatawa">
            <a:hlinkClick r:id="" action="ppaction://media"/>
            <a:extLst>
              <a:ext uri="{FF2B5EF4-FFF2-40B4-BE49-F238E27FC236}">
                <a16:creationId xmlns:a16="http://schemas.microsoft.com/office/drawing/2014/main" id="{AC81292C-0037-1A40-BB85-4DF9721BD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6211" y="1378226"/>
            <a:ext cx="8239578" cy="46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EC088A-4C11-9D0E-2454-ECB4F5A528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5" name="jeu pénétrant espoirs Colomier Biarritz">
            <a:hlinkClick r:id="" action="ppaction://media"/>
            <a:extLst>
              <a:ext uri="{FF2B5EF4-FFF2-40B4-BE49-F238E27FC236}">
                <a16:creationId xmlns:a16="http://schemas.microsoft.com/office/drawing/2014/main" id="{5F5342E1-492D-AD6B-6766-73A82CB1B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1575" y="660984"/>
            <a:ext cx="9228849" cy="519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</TotalTime>
  <Words>395</Words>
  <Application>Microsoft Office PowerPoint</Application>
  <PresentationFormat>Grand écran</PresentationFormat>
  <Paragraphs>77</Paragraphs>
  <Slides>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Roboto</vt:lpstr>
      <vt:lpstr>Thème Office</vt:lpstr>
      <vt:lpstr>Carte blanche</vt:lpstr>
      <vt:lpstr>EN TROIS PHASES</vt:lpstr>
      <vt:lpstr>PHASE 1 : </vt:lpstr>
      <vt:lpstr>PHASE 2 : </vt:lpstr>
      <vt:lpstr>PHASE 3 :</vt:lpstr>
      <vt:lpstr>LES RESSOURCES A DEVELOPPER </vt:lpstr>
      <vt:lpstr>EN IMAGE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arnaud.josse@me.com</dc:creator>
  <cp:lastModifiedBy>Salomé GARAULT</cp:lastModifiedBy>
  <cp:revision>111</cp:revision>
  <dcterms:created xsi:type="dcterms:W3CDTF">2018-09-05T13:48:44Z</dcterms:created>
  <dcterms:modified xsi:type="dcterms:W3CDTF">2023-12-15T09:09:08Z</dcterms:modified>
</cp:coreProperties>
</file>