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1" r:id="rId2"/>
    <p:sldId id="2448" r:id="rId3"/>
    <p:sldId id="2449" r:id="rId4"/>
    <p:sldId id="2450" r:id="rId5"/>
    <p:sldId id="2451" r:id="rId6"/>
    <p:sldId id="2452" r:id="rId7"/>
    <p:sldId id="1342" r:id="rId8"/>
    <p:sldId id="244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rame LIFR" id="{61EDE554-3BC0-6F4F-9EF6-71EB883539D5}">
          <p14:sldIdLst/>
        </p14:section>
        <p14:section name="Trame LIFR" id="{F026A41F-5094-403D-B875-40A5E7CD2B14}">
          <p14:sldIdLst>
            <p14:sldId id="421"/>
            <p14:sldId id="2448"/>
            <p14:sldId id="2449"/>
            <p14:sldId id="2450"/>
            <p14:sldId id="2451"/>
            <p14:sldId id="2452"/>
            <p14:sldId id="1342"/>
            <p14:sldId id="24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FCE"/>
    <a:srgbClr val="4099D2"/>
    <a:srgbClr val="E04512"/>
    <a:srgbClr val="63A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4"/>
  </p:normalViewPr>
  <p:slideViewPr>
    <p:cSldViewPr snapToGrid="0" snapToObjects="1" showGuides="1">
      <p:cViewPr varScale="1">
        <p:scale>
          <a:sx n="82" d="100"/>
          <a:sy n="8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49" d="100"/>
          <a:sy n="149" d="100"/>
        </p:scale>
        <p:origin x="3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431E-7246-C64B-B142-D42521EDEF73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F3D5A-1278-FB4C-A078-96708D8D8E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682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B0CA-F8F0-AD45-8090-DA0FFB4ECA3A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5844E-12AC-D946-8690-1F3CC18C7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11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Une - 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45077" y="6178777"/>
            <a:ext cx="487855" cy="365125"/>
          </a:xfrm>
          <a:prstGeom prst="rect">
            <a:avLst/>
          </a:prstGeom>
        </p:spPr>
        <p:txBody>
          <a:bodyPr/>
          <a:lstStyle/>
          <a:p>
            <a:fld id="{758A296A-E800-9B41-97AC-B29F945EBD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320395"/>
            <a:ext cx="9018872" cy="1985768"/>
          </a:xfrm>
          <a:prstGeom prst="rect">
            <a:avLst/>
          </a:prstGeom>
          <a:solidFill>
            <a:srgbClr val="E04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73128" y="3690003"/>
            <a:ext cx="9018872" cy="968624"/>
          </a:xfrm>
          <a:prstGeom prst="rect">
            <a:avLst/>
          </a:prstGeom>
          <a:solidFill>
            <a:srgbClr val="63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0" y="2493962"/>
            <a:ext cx="10515600" cy="1325563"/>
          </a:xfrm>
        </p:spPr>
        <p:txBody>
          <a:bodyPr/>
          <a:lstStyle>
            <a:lvl1pPr algn="ctr">
              <a:defRPr sz="83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3313" y="3819525"/>
            <a:ext cx="7772400" cy="487363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7513983" y="6178776"/>
            <a:ext cx="3498504" cy="365125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E0451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Date du doc/réunion</a:t>
            </a:r>
          </a:p>
        </p:txBody>
      </p:sp>
    </p:spTree>
    <p:extLst>
      <p:ext uri="{BB962C8B-B14F-4D97-AF65-F5344CB8AC3E}">
        <p14:creationId xmlns:p14="http://schemas.microsoft.com/office/powerpoint/2010/main" val="16434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145077" y="6178777"/>
            <a:ext cx="487855" cy="365125"/>
          </a:xfrm>
          <a:prstGeom prst="rect">
            <a:avLst/>
          </a:prstGeom>
        </p:spPr>
        <p:txBody>
          <a:bodyPr/>
          <a:lstStyle/>
          <a:p>
            <a:fld id="{758A296A-E800-9B41-97AC-B29F945EBDBC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320395"/>
            <a:ext cx="9018872" cy="1985768"/>
          </a:xfrm>
          <a:prstGeom prst="rect">
            <a:avLst/>
          </a:prstGeom>
          <a:solidFill>
            <a:srgbClr val="E045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3173128" y="3690003"/>
            <a:ext cx="9018872" cy="968624"/>
          </a:xfrm>
          <a:prstGeom prst="rect">
            <a:avLst/>
          </a:prstGeom>
          <a:solidFill>
            <a:srgbClr val="63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0" y="2493962"/>
            <a:ext cx="10515600" cy="1325563"/>
          </a:xfrm>
        </p:spPr>
        <p:txBody>
          <a:bodyPr/>
          <a:lstStyle>
            <a:lvl1pPr algn="ctr">
              <a:defRPr sz="83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le titre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43313" y="3819525"/>
            <a:ext cx="7772400" cy="487363"/>
          </a:xfrm>
        </p:spPr>
        <p:txBody>
          <a:bodyPr>
            <a:normAutofit/>
          </a:bodyPr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SOUS TITRE</a:t>
            </a:r>
          </a:p>
        </p:txBody>
      </p:sp>
    </p:spTree>
    <p:extLst>
      <p:ext uri="{BB962C8B-B14F-4D97-AF65-F5344CB8AC3E}">
        <p14:creationId xmlns:p14="http://schemas.microsoft.com/office/powerpoint/2010/main" val="32585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835" y="435013"/>
            <a:ext cx="2845904" cy="637643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z="4000" b="1" dirty="0">
                <a:solidFill>
                  <a:srgbClr val="E04512"/>
                </a:solidFill>
                <a:latin typeface="Roboto" charset="0"/>
                <a:ea typeface="Roboto" charset="0"/>
                <a:cs typeface="Roboto" charset="0"/>
              </a:rPr>
              <a:t>SOMMAIRE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1655763" y="1511300"/>
            <a:ext cx="9463087" cy="41338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r>
              <a:rPr lang="fr-FR" dirty="0"/>
              <a:t>Texte sommaire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9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918608" y="617877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00" baseline="0">
                <a:solidFill>
                  <a:srgbClr val="2E8FCE"/>
                </a:solidFill>
              </a:defRPr>
            </a:lvl1pPr>
          </a:lstStyle>
          <a:p>
            <a:fld id="{758A296A-E800-9B41-97AC-B29F945EBDB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53835"/>
            <a:ext cx="10515600" cy="624391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838200" y="1630363"/>
            <a:ext cx="10515600" cy="38957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554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47825" y="2607813"/>
            <a:ext cx="105156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fr-FR" dirty="0"/>
              <a:t>GROS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7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769386"/>
            <a:ext cx="105156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+ 2 col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38200" y="2261970"/>
            <a:ext cx="4320941" cy="29733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7039109" y="2261970"/>
            <a:ext cx="4314691" cy="297338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155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6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F7AF-802F-40BF-A7CF-7D5C8E4B1639}" type="datetimeFigureOut">
              <a:rPr lang="fr-FR" smtClean="0"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E315-B7AC-4426-8F9C-4857DFAD0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1975B4-B4A3-1A43-9CAF-159F1E0820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1688FE11-0D2E-BD4D-B54D-F9518DE69D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87" y="68827"/>
            <a:ext cx="5912414" cy="10201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TITRE DU 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A4B93-F9C0-3248-A1B1-31F409435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257" y="1209601"/>
            <a:ext cx="7237362" cy="4903101"/>
          </a:xfrm>
          <a:prstGeom prst="rect">
            <a:avLst/>
          </a:prstGeom>
        </p:spPr>
        <p:txBody>
          <a:bodyPr/>
          <a:lstStyle>
            <a:lvl1pPr marL="400033" marR="0" indent="-342886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72" marR="0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r>
              <a:rPr lang="fr-FR"/>
              <a:t>LOREM IPSUM DOLOR SIT AMET</a:t>
            </a:r>
          </a:p>
          <a:p>
            <a:pPr lvl="1"/>
            <a:r>
              <a:rPr lang="fr-FR" err="1"/>
              <a:t>Consectetur</a:t>
            </a:r>
            <a:r>
              <a:rPr lang="fr-FR"/>
              <a:t> </a:t>
            </a: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Sed non </a:t>
            </a:r>
            <a:r>
              <a:rPr lang="fr-FR" err="1"/>
              <a:t>risus</a:t>
            </a:r>
            <a:endParaRPr lang="fr-FR"/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/>
              <a:t>Suspendisse </a:t>
            </a:r>
            <a:r>
              <a:rPr lang="fr-FR" err="1"/>
              <a:t>lectus</a:t>
            </a:r>
            <a:r>
              <a:rPr lang="fr-FR"/>
              <a:t> </a:t>
            </a:r>
            <a:r>
              <a:rPr lang="fr-FR" err="1"/>
              <a:t>tortor</a:t>
            </a:r>
            <a:endParaRPr lang="fr-FR"/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/>
          </a:p>
          <a:p>
            <a:r>
              <a:rPr lang="fr-FR"/>
              <a:t>DIGNISSIM SIT AMET</a:t>
            </a:r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adipiscing</a:t>
            </a:r>
            <a:r>
              <a:rPr lang="fr-FR"/>
              <a:t> nec</a:t>
            </a:r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Ultricies</a:t>
            </a:r>
            <a:r>
              <a:rPr lang="fr-FR"/>
              <a:t>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dolor</a:t>
            </a:r>
            <a:endParaRPr lang="fr-FR"/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Cras</a:t>
            </a:r>
            <a:r>
              <a:rPr lang="fr-FR"/>
              <a:t> </a:t>
            </a:r>
            <a:r>
              <a:rPr lang="fr-FR" err="1"/>
              <a:t>elementum</a:t>
            </a:r>
            <a:r>
              <a:rPr lang="fr-FR"/>
              <a:t> </a:t>
            </a:r>
            <a:r>
              <a:rPr lang="fr-FR" err="1"/>
              <a:t>ultrices</a:t>
            </a:r>
            <a:r>
              <a:rPr lang="fr-FR"/>
              <a:t> diam</a:t>
            </a:r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/>
          </a:p>
          <a:p>
            <a:pPr marL="400033" marR="0" lvl="0" indent="-342886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/>
              <a:t>MAECENAS LIGULA MASSA</a:t>
            </a:r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Varius</a:t>
            </a:r>
            <a:r>
              <a:rPr lang="fr-FR"/>
              <a:t> a semper </a:t>
            </a:r>
            <a:r>
              <a:rPr lang="fr-FR" err="1"/>
              <a:t>congue</a:t>
            </a:r>
            <a:endParaRPr lang="fr-FR"/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Euismod</a:t>
            </a:r>
            <a:r>
              <a:rPr lang="fr-FR"/>
              <a:t> non mi</a:t>
            </a:r>
          </a:p>
          <a:p>
            <a:pPr marL="685772" marR="0" lvl="1" indent="-228591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err="1"/>
              <a:t>Proin</a:t>
            </a:r>
            <a:r>
              <a:rPr lang="fr-FR"/>
              <a:t> </a:t>
            </a:r>
            <a:r>
              <a:rPr lang="fr-FR" err="1"/>
              <a:t>porttitor</a:t>
            </a:r>
            <a:endParaRPr lang="fr-FR"/>
          </a:p>
          <a:p>
            <a:pPr marL="628624" marR="0" lvl="0" indent="-342886" algn="l" defTabSz="914361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0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51422" y="2339021"/>
            <a:ext cx="10515600" cy="319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28 PT - GRAND TITRE</a:t>
            </a:r>
          </a:p>
          <a:p>
            <a:pPr lvl="1"/>
            <a:r>
              <a:rPr lang="fr-FR" dirty="0"/>
              <a:t>ROBOTO 19 PT -SS TITRE PAGE DE GARDE (BLANC)</a:t>
            </a:r>
          </a:p>
          <a:p>
            <a:pPr lvl="2"/>
            <a:r>
              <a:rPr lang="fr-FR" dirty="0"/>
              <a:t>ROBOTO 15 PT PAGE A PUCES</a:t>
            </a:r>
          </a:p>
          <a:p>
            <a:pPr lvl="3"/>
            <a:r>
              <a:rPr lang="fr-FR" dirty="0" err="1"/>
              <a:t>Roboto</a:t>
            </a:r>
            <a:r>
              <a:rPr lang="fr-FR" dirty="0"/>
              <a:t> 14 pt paragraphe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8" y="5973537"/>
            <a:ext cx="11778404" cy="7756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7" y="142318"/>
            <a:ext cx="11778405" cy="172506"/>
          </a:xfrm>
          <a:prstGeom prst="rect">
            <a:avLst/>
          </a:prstGeom>
        </p:spPr>
      </p:pic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838200" y="753836"/>
            <a:ext cx="10515600" cy="73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ROBOTO 28PT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8908983" y="62251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000D8-76C1-C141-96D1-BDD2B671C0E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E230A6-CA15-4BF8-8565-08D464F5638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5952948"/>
            <a:ext cx="2092745" cy="54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7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rgbClr val="E04512"/>
          </a:solidFill>
          <a:latin typeface="Roboto" charset="0"/>
          <a:ea typeface="Roboto" charset="0"/>
          <a:cs typeface="Robo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5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2E8FCE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s://www.youtube.com/watch?v=Z76KdhCJL6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watch?v=dMKs8CQVckQ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Qyzd2nyzbA4&amp;feature=youtu.be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Qyzd2nyzbA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linkedin.com/company/ligueidf-ffr/" TargetMode="External"/><Relationship Id="rId18" Type="http://schemas.openxmlformats.org/officeDocument/2006/relationships/image" Target="cid:image019.jpg@01D92FE3.1D92C560" TargetMode="External"/><Relationship Id="rId26" Type="http://schemas.openxmlformats.org/officeDocument/2006/relationships/image" Target="../media/image30.jpeg"/><Relationship Id="rId3" Type="http://schemas.openxmlformats.org/officeDocument/2006/relationships/image" Target="../media/image22.jpeg"/><Relationship Id="rId21" Type="http://schemas.openxmlformats.org/officeDocument/2006/relationships/image" Target="cid:image020.jpg@01D92FE3.1D92C560" TargetMode="External"/><Relationship Id="rId7" Type="http://schemas.openxmlformats.org/officeDocument/2006/relationships/image" Target="cid:image015.jpg@01D92FE3.1D92C560" TargetMode="External"/><Relationship Id="rId12" Type="http://schemas.openxmlformats.org/officeDocument/2006/relationships/image" Target="cid:image017.png@01D92FE3.1D92C560" TargetMode="External"/><Relationship Id="rId17" Type="http://schemas.openxmlformats.org/officeDocument/2006/relationships/image" Target="../media/image27.jpeg"/><Relationship Id="rId25" Type="http://schemas.openxmlformats.org/officeDocument/2006/relationships/hyperlink" Target="https://www.youtube.com/channel/UCROBJg25_VIe9P4Hy4uCQdg" TargetMode="External"/><Relationship Id="rId33" Type="http://schemas.openxmlformats.org/officeDocument/2006/relationships/image" Target="../media/image32.jpeg"/><Relationship Id="rId2" Type="http://schemas.openxmlformats.org/officeDocument/2006/relationships/hyperlink" Target="https://www.facebook.com/peyretout" TargetMode="External"/><Relationship Id="rId16" Type="http://schemas.openxmlformats.org/officeDocument/2006/relationships/hyperlink" Target="https://www.facebook.com/LIFRugby/" TargetMode="External"/><Relationship Id="rId20" Type="http://schemas.openxmlformats.org/officeDocument/2006/relationships/image" Target="../media/image28.jpe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11" Type="http://schemas.openxmlformats.org/officeDocument/2006/relationships/image" Target="../media/image25.png"/><Relationship Id="rId24" Type="http://schemas.openxmlformats.org/officeDocument/2006/relationships/image" Target="cid:image021.jpg@01D92FE3.1D92C560" TargetMode="External"/><Relationship Id="rId32" Type="http://schemas.openxmlformats.org/officeDocument/2006/relationships/hyperlink" Target="https://ligueidf.ffr.fr/" TargetMode="External"/><Relationship Id="rId5" Type="http://schemas.openxmlformats.org/officeDocument/2006/relationships/hyperlink" Target="https://www.instagram.com/arnaud_peyretout/" TargetMode="External"/><Relationship Id="rId15" Type="http://schemas.openxmlformats.org/officeDocument/2006/relationships/image" Target="cid:image018.jpg@01D92FE3.1D92C560" TargetMode="External"/><Relationship Id="rId23" Type="http://schemas.openxmlformats.org/officeDocument/2006/relationships/image" Target="../media/image29.jpeg"/><Relationship Id="rId28" Type="http://schemas.openxmlformats.org/officeDocument/2006/relationships/hyperlink" Target="https://www.flickr.com/photos/164723335@N03/" TargetMode="External"/><Relationship Id="rId10" Type="http://schemas.openxmlformats.org/officeDocument/2006/relationships/image" Target="cid:image016.jpg@01D92FE3.1D92C560" TargetMode="External"/><Relationship Id="rId19" Type="http://schemas.openxmlformats.org/officeDocument/2006/relationships/hyperlink" Target="https://twitter.com/LIFRugby" TargetMode="External"/><Relationship Id="rId31" Type="http://schemas.openxmlformats.org/officeDocument/2006/relationships/hyperlink" Target="mailto:a.peyretout@idfrugby.fr" TargetMode="External"/><Relationship Id="rId4" Type="http://schemas.openxmlformats.org/officeDocument/2006/relationships/image" Target="cid:image014.jpg@01D92FE3.1D92C560" TargetMode="External"/><Relationship Id="rId9" Type="http://schemas.openxmlformats.org/officeDocument/2006/relationships/image" Target="../media/image24.jpeg"/><Relationship Id="rId14" Type="http://schemas.openxmlformats.org/officeDocument/2006/relationships/image" Target="../media/image26.jpeg"/><Relationship Id="rId22" Type="http://schemas.openxmlformats.org/officeDocument/2006/relationships/hyperlink" Target="https://www.instagram.com/ligueidfrugby/?hl=fr" TargetMode="External"/><Relationship Id="rId27" Type="http://schemas.openxmlformats.org/officeDocument/2006/relationships/image" Target="cid:image022.jpg@01D92FE3.1D92C560" TargetMode="External"/><Relationship Id="rId30" Type="http://schemas.openxmlformats.org/officeDocument/2006/relationships/image" Target="cid:image023.jpg@01D92FE3.1D92C560" TargetMode="External"/><Relationship Id="rId8" Type="http://schemas.openxmlformats.org/officeDocument/2006/relationships/hyperlink" Target="https://www.linkedin.com/in/arnaud-peyretout-8460132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EBECBA9-0D52-4F79-9E36-57F53CDB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5110" y="2493962"/>
            <a:ext cx="10515600" cy="1325563"/>
          </a:xfrm>
        </p:spPr>
        <p:txBody>
          <a:bodyPr/>
          <a:lstStyle/>
          <a:p>
            <a:r>
              <a:rPr lang="fr-FR" dirty="0"/>
              <a:t>Carte blanche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5199A9-FE22-4318-80CC-05D6398AA7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965" y="3819525"/>
            <a:ext cx="7973299" cy="487363"/>
          </a:xfrm>
        </p:spPr>
        <p:txBody>
          <a:bodyPr>
            <a:normAutofit/>
          </a:bodyPr>
          <a:lstStyle/>
          <a:p>
            <a:r>
              <a:rPr lang="fr-FR" dirty="0"/>
              <a:t>lancement du jeu à l’entraînement</a:t>
            </a:r>
          </a:p>
        </p:txBody>
      </p:sp>
      <p:pic>
        <p:nvPicPr>
          <p:cNvPr id="2050" name="Picture 2" descr="Lancement de &quot;Comment Faire, le jeu&quot; : l'innovation publique est un jeu  d'enfant ! | Direction interministérielle de la transformation publique">
            <a:extLst>
              <a:ext uri="{FF2B5EF4-FFF2-40B4-BE49-F238E27FC236}">
                <a16:creationId xmlns:a16="http://schemas.microsoft.com/office/drawing/2014/main" id="{EBC02425-1DFB-A891-0898-857F8B05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450" y="567854"/>
            <a:ext cx="1595955" cy="229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8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4B305-9422-432A-33A4-354A4597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" y="576718"/>
            <a:ext cx="11760696" cy="637643"/>
          </a:xfrm>
        </p:spPr>
        <p:txBody>
          <a:bodyPr/>
          <a:lstStyle/>
          <a:p>
            <a:r>
              <a:rPr lang="fr-FR" dirty="0"/>
              <a:t>Le lancement du jeu sur une situation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14E4154-1338-2A71-CBB9-FCC4C02540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38148-682D-7625-747B-708EF1219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567" y="1439905"/>
            <a:ext cx="9463087" cy="4133850"/>
          </a:xfrm>
        </p:spPr>
        <p:txBody>
          <a:bodyPr/>
          <a:lstStyle/>
          <a:p>
            <a:r>
              <a:rPr lang="fr-FR" u="sng" dirty="0"/>
              <a:t>C’est quoi ?</a:t>
            </a:r>
          </a:p>
          <a:p>
            <a:pPr marL="0" indent="0">
              <a:buNone/>
            </a:pPr>
            <a:r>
              <a:rPr lang="fr-FR" i="1" dirty="0"/>
              <a:t>C’est l’outil qui permet de gérer les rapports de forces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u="sng" dirty="0"/>
              <a:t>C’est quand ?</a:t>
            </a:r>
          </a:p>
          <a:p>
            <a:pPr marL="0" indent="0">
              <a:buNone/>
            </a:pPr>
            <a:r>
              <a:rPr lang="fr-FR" i="1" dirty="0"/>
              <a:t>Avant =&gt; démarrage de la situation</a:t>
            </a:r>
          </a:p>
          <a:p>
            <a:pPr marL="0" indent="0">
              <a:buNone/>
            </a:pPr>
            <a:r>
              <a:rPr lang="fr-FR" i="1" dirty="0"/>
              <a:t>Pendant  =&gt; relance du ballon liée à la thématique de la séance</a:t>
            </a:r>
          </a:p>
          <a:p>
            <a:pPr marL="0" indent="0">
              <a:buNone/>
            </a:pPr>
            <a:r>
              <a:rPr lang="fr-FR" i="1" dirty="0"/>
              <a:t>Après =&gt; pour passer d’une situation réduite à totale</a:t>
            </a:r>
            <a:endParaRPr lang="fr-FR" dirty="0"/>
          </a:p>
          <a:p>
            <a:endParaRPr lang="fr-FR" dirty="0"/>
          </a:p>
          <a:p>
            <a:endParaRPr lang="fr-FR" dirty="0">
              <a:solidFill>
                <a:srgbClr val="4099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5"/>
            <a:endParaRPr lang="fr-FR" sz="1600" u="sng" dirty="0">
              <a:solidFill>
                <a:srgbClr val="4099D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3076" name="Picture 4" descr="200 écoliers de Nevers et des environs ont testé le foot, le rugby et le  hand - Nevers (58000)">
            <a:extLst>
              <a:ext uri="{FF2B5EF4-FFF2-40B4-BE49-F238E27FC236}">
                <a16:creationId xmlns:a16="http://schemas.microsoft.com/office/drawing/2014/main" id="{FCB513DB-4032-A97D-2AFB-133140EC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59" y="4578019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93D2FF-2A6E-47BA-D385-A0E2E1C9F620}"/>
              </a:ext>
            </a:extLst>
          </p:cNvPr>
          <p:cNvSpPr txBox="1"/>
          <p:nvPr/>
        </p:nvSpPr>
        <p:spPr>
          <a:xfrm>
            <a:off x="5333710" y="4959911"/>
            <a:ext cx="3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rgbClr val="2E8FCE"/>
                </a:solidFill>
              </a:rPr>
              <a:t>Par qui ?</a:t>
            </a:r>
          </a:p>
          <a:p>
            <a:r>
              <a:rPr lang="fr-FR" i="1" dirty="0">
                <a:solidFill>
                  <a:srgbClr val="2E8FCE"/>
                </a:solidFill>
              </a:rPr>
              <a:t>Les joueurs ou l’éducateur</a:t>
            </a:r>
          </a:p>
        </p:txBody>
      </p:sp>
      <p:pic>
        <p:nvPicPr>
          <p:cNvPr id="3086" name="Picture 14" descr="Entraînement à haute intensité : 3 contre 2 - Vidéo Dailymotion">
            <a:extLst>
              <a:ext uri="{FF2B5EF4-FFF2-40B4-BE49-F238E27FC236}">
                <a16:creationId xmlns:a16="http://schemas.microsoft.com/office/drawing/2014/main" id="{34A16EA4-55F4-DDBD-F947-E399B33C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208" y="1502701"/>
            <a:ext cx="3055688" cy="17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eut être une image de 11 personnes, personnes jouant au football et personnes jouant au foot">
            <a:extLst>
              <a:ext uri="{FF2B5EF4-FFF2-40B4-BE49-F238E27FC236}">
                <a16:creationId xmlns:a16="http://schemas.microsoft.com/office/drawing/2014/main" id="{5EDFB830-46E7-8CC9-B268-6F4D2A99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41" y="4098138"/>
            <a:ext cx="2268215" cy="17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2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828F8-A548-0E46-9552-C465A787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06490"/>
            <a:ext cx="11943183" cy="738565"/>
          </a:xfrm>
        </p:spPr>
        <p:txBody>
          <a:bodyPr/>
          <a:lstStyle/>
          <a:p>
            <a:r>
              <a:rPr lang="fr-FR" sz="3200" dirty="0"/>
              <a:t>Que peut et/ou doit générer le lancement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BD6A38F-88E4-3852-BF3F-6213A4B4C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8C3D7A-0AC1-F394-4646-CB65D4934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523" y="1520892"/>
            <a:ext cx="10624328" cy="4254889"/>
          </a:xfrm>
        </p:spPr>
        <p:txBody>
          <a:bodyPr/>
          <a:lstStyle/>
          <a:p>
            <a:endParaRPr lang="fr-FR" dirty="0"/>
          </a:p>
          <a:p>
            <a:r>
              <a:rPr lang="fr-FR" sz="2000" b="1" dirty="0"/>
              <a:t>Des comportements attendus </a:t>
            </a:r>
            <a:r>
              <a:rPr lang="fr-FR" dirty="0"/>
              <a:t>=&gt; développe les ressources des joueurs et joueuses</a:t>
            </a:r>
          </a:p>
          <a:p>
            <a:endParaRPr lang="fr-FR" dirty="0"/>
          </a:p>
          <a:p>
            <a:r>
              <a:rPr lang="fr-FR" sz="2000" b="1" dirty="0"/>
              <a:t>De la surprise </a:t>
            </a:r>
            <a:r>
              <a:rPr lang="fr-FR" dirty="0"/>
              <a:t>=&gt; impondérable sur la contre-attaque par exemple</a:t>
            </a:r>
          </a:p>
          <a:p>
            <a:endParaRPr lang="fr-FR" dirty="0"/>
          </a:p>
          <a:p>
            <a:r>
              <a:rPr lang="fr-FR" sz="2000" b="1" dirty="0"/>
              <a:t>De l’activité </a:t>
            </a:r>
            <a:r>
              <a:rPr lang="fr-FR" dirty="0"/>
              <a:t>=&gt; en relançant le ballon sur une faute de jeu (en lien avec la thématique)</a:t>
            </a:r>
          </a:p>
          <a:p>
            <a:endParaRPr lang="fr-FR" dirty="0"/>
          </a:p>
          <a:p>
            <a:r>
              <a:rPr lang="fr-FR" sz="2000" b="1" dirty="0"/>
              <a:t>Des rapports de force </a:t>
            </a:r>
            <a:r>
              <a:rPr lang="fr-FR" dirty="0"/>
              <a:t>=&gt; faciliter ou complexifier une situation selon les critères de réussite ou le niveau du ou des joueurs et joueuses</a:t>
            </a:r>
          </a:p>
          <a:p>
            <a:endParaRPr lang="fr-FR" dirty="0"/>
          </a:p>
          <a:p>
            <a:r>
              <a:rPr lang="fr-FR" sz="2000" b="1" dirty="0"/>
              <a:t>Recontextualisation</a:t>
            </a:r>
            <a:r>
              <a:rPr lang="fr-FR" dirty="0"/>
              <a:t> =&gt; toujours en lien avec la réalité terrain (effectif total ou réduit)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4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4C993-AA46-708B-F826-754D93F7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84" y="660527"/>
            <a:ext cx="11516348" cy="637643"/>
          </a:xfrm>
        </p:spPr>
        <p:txBody>
          <a:bodyPr/>
          <a:lstStyle/>
          <a:p>
            <a:r>
              <a:rPr lang="fr-FR" dirty="0"/>
              <a:t>Les impondérables du lancement de jeu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64DB63-5951-8C6E-C44C-655A959CB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12AB79-785D-2ACF-722A-5DF94AD02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817" y="1324936"/>
            <a:ext cx="10587005" cy="4236228"/>
          </a:xfrm>
        </p:spPr>
        <p:txBody>
          <a:bodyPr/>
          <a:lstStyle/>
          <a:p>
            <a:endParaRPr lang="fr-FR" dirty="0"/>
          </a:p>
          <a:p>
            <a:r>
              <a:rPr lang="fr-FR" sz="2000" b="1" dirty="0"/>
              <a:t>Réaliste</a:t>
            </a:r>
            <a:r>
              <a:rPr lang="fr-FR" dirty="0"/>
              <a:t> =&gt; amène les joueurs dans des situations qu’ils retrouveront en match</a:t>
            </a:r>
          </a:p>
          <a:p>
            <a:endParaRPr lang="fr-FR" dirty="0"/>
          </a:p>
          <a:p>
            <a:r>
              <a:rPr lang="fr-FR" sz="2000" b="1" dirty="0"/>
              <a:t>Dynamique</a:t>
            </a:r>
            <a:r>
              <a:rPr lang="fr-FR" dirty="0"/>
              <a:t> =&gt; multiplie le nombre de répétition et le temps moteur des joueurs</a:t>
            </a:r>
          </a:p>
          <a:p>
            <a:endParaRPr lang="fr-FR" dirty="0"/>
          </a:p>
          <a:p>
            <a:r>
              <a:rPr lang="fr-FR" sz="2000" b="1" dirty="0"/>
              <a:t>En lien avec la thématique de séance </a:t>
            </a:r>
            <a:r>
              <a:rPr lang="fr-FR" dirty="0"/>
              <a:t>=&gt; doit provoquer les comportements attendus</a:t>
            </a:r>
          </a:p>
        </p:txBody>
      </p:sp>
      <p:pic>
        <p:nvPicPr>
          <p:cNvPr id="4098" name="Picture 2" descr="Où en est-on des usages de réalité virtuelle en France? | CB Expert">
            <a:extLst>
              <a:ext uri="{FF2B5EF4-FFF2-40B4-BE49-F238E27FC236}">
                <a16:creationId xmlns:a16="http://schemas.microsoft.com/office/drawing/2014/main" id="{16E9689B-8C84-BD71-3086-8268E609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383" y="1607597"/>
            <a:ext cx="1946601" cy="14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vret senior : mythe ou réalité ? Meilleur taux ou pas ?">
            <a:extLst>
              <a:ext uri="{FF2B5EF4-FFF2-40B4-BE49-F238E27FC236}">
                <a16:creationId xmlns:a16="http://schemas.microsoft.com/office/drawing/2014/main" id="{7DD374D0-C231-906B-BEF2-120E3217B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47" y="3798725"/>
            <a:ext cx="3659544" cy="24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54CABD-B832-3634-0398-0D2B336DBE46}"/>
              </a:ext>
            </a:extLst>
          </p:cNvPr>
          <p:cNvSpPr txBox="1"/>
          <p:nvPr/>
        </p:nvSpPr>
        <p:spPr>
          <a:xfrm>
            <a:off x="5943600" y="4844534"/>
            <a:ext cx="15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PROGRESSION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753D30-6B32-58DB-25CB-682CBBD79606}"/>
              </a:ext>
            </a:extLst>
          </p:cNvPr>
          <p:cNvSpPr txBox="1"/>
          <p:nvPr/>
        </p:nvSpPr>
        <p:spPr>
          <a:xfrm>
            <a:off x="4616167" y="5213866"/>
            <a:ext cx="15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ILLUSION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F7EDDE1-1D2C-5FEC-B4CF-880219636CB9}"/>
              </a:ext>
            </a:extLst>
          </p:cNvPr>
          <p:cNvCxnSpPr/>
          <p:nvPr/>
        </p:nvCxnSpPr>
        <p:spPr>
          <a:xfrm flipH="1">
            <a:off x="4700142" y="5627012"/>
            <a:ext cx="851572" cy="416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9B24D50-9C6B-0D46-A405-2E88AFF4BC43}"/>
              </a:ext>
            </a:extLst>
          </p:cNvPr>
          <p:cNvCxnSpPr/>
          <p:nvPr/>
        </p:nvCxnSpPr>
        <p:spPr>
          <a:xfrm flipV="1">
            <a:off x="6248309" y="5256827"/>
            <a:ext cx="898677" cy="652742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7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51946-B0C0-37B2-6C27-45B0318B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85" y="751244"/>
            <a:ext cx="10463741" cy="9204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dirty="0"/>
              <a:t>Exemples de lancement par Frédéric </a:t>
            </a:r>
            <a:r>
              <a:rPr lang="fr-FR" sz="3600" dirty="0" err="1"/>
              <a:t>Pomarel</a:t>
            </a:r>
            <a:br>
              <a:rPr lang="fr-FR" dirty="0"/>
            </a:br>
            <a:r>
              <a:rPr lang="fr-FR" sz="1400" i="1" dirty="0"/>
              <a:t>Ancien entraîneur de l’équipe de France de rugby à 7 féminin et masculin</a:t>
            </a:r>
            <a:br>
              <a:rPr lang="fr-FR" sz="1400" i="1" dirty="0"/>
            </a:br>
            <a:r>
              <a:rPr lang="fr-FR" sz="1400" i="1" dirty="0"/>
              <a:t>Directeur Technique de la Ligue de Rugby Outre-mer </a:t>
            </a:r>
            <a:br>
              <a:rPr lang="fr-FR" sz="4000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D8321C-406C-F675-540E-8207661FF9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3D6E88-FD4B-8955-B71A-490A958DD5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75" y="1726375"/>
            <a:ext cx="9463087" cy="4133850"/>
          </a:xfrm>
        </p:spPr>
        <p:txBody>
          <a:bodyPr>
            <a:normAutofit/>
          </a:bodyPr>
          <a:lstStyle/>
          <a:p>
            <a:r>
              <a:rPr lang="fr-FR" sz="2000" dirty="0"/>
              <a:t>Vidéos sur la gestion des rapports de force par le lancement :</a:t>
            </a:r>
          </a:p>
          <a:p>
            <a:pPr marL="0" indent="0">
              <a:buNone/>
            </a:pPr>
            <a:r>
              <a:rPr lang="fr-FR" sz="2000" i="1" u="sng" dirty="0">
                <a:hlinkClick r:id="rId2"/>
              </a:rPr>
              <a:t>https://www.youtube.com/watch?v=Z76KdhCJL6s</a:t>
            </a:r>
            <a:endParaRPr lang="fr-FR" sz="2000" i="1" u="sng" dirty="0"/>
          </a:p>
        </p:txBody>
      </p:sp>
      <p:pic>
        <p:nvPicPr>
          <p:cNvPr id="1026" name="Picture 2" descr="L'attitude des Bleus récemment, Pomarel ne veut plus la revoir ! -  rugbyrama.fr">
            <a:extLst>
              <a:ext uri="{FF2B5EF4-FFF2-40B4-BE49-F238E27FC236}">
                <a16:creationId xmlns:a16="http://schemas.microsoft.com/office/drawing/2014/main" id="{A89FA3D9-D77E-8556-D6C1-8AB6DF615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523" r="36639"/>
          <a:stretch/>
        </p:blipFill>
        <p:spPr bwMode="auto">
          <a:xfrm>
            <a:off x="348423" y="2642589"/>
            <a:ext cx="1644698" cy="11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volontaires des Jeux olympiques de Paris">
            <a:extLst>
              <a:ext uri="{FF2B5EF4-FFF2-40B4-BE49-F238E27FC236}">
                <a16:creationId xmlns:a16="http://schemas.microsoft.com/office/drawing/2014/main" id="{F9A1CD61-AC77-7C8B-645D-952A9999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313" y="1448910"/>
            <a:ext cx="1786272" cy="133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98ECBD0-AB5C-796B-9E91-C732BA846977}"/>
              </a:ext>
            </a:extLst>
          </p:cNvPr>
          <p:cNvSpPr txBox="1"/>
          <p:nvPr/>
        </p:nvSpPr>
        <p:spPr>
          <a:xfrm>
            <a:off x="2521174" y="3687478"/>
            <a:ext cx="946308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2E8FCE"/>
                </a:solidFill>
              </a:rPr>
              <a:t>Maitriser les rapports de force</a:t>
            </a:r>
          </a:p>
          <a:p>
            <a:r>
              <a:rPr lang="fr-FR" dirty="0"/>
              <a:t>  Temps		   Espace		         Nombre		</a:t>
            </a:r>
            <a:r>
              <a:rPr lang="fr-FR"/>
              <a:t>              Potentiel</a:t>
            </a:r>
            <a:endParaRPr lang="fr-FR" dirty="0"/>
          </a:p>
          <a:p>
            <a:r>
              <a:rPr lang="fr-FR" dirty="0"/>
              <a:t>(lecture)		  (vitesse)		      (opposition)		    (opposer les niveaux)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4B75A5-1F46-2922-F70C-C6746167A485}"/>
              </a:ext>
            </a:extLst>
          </p:cNvPr>
          <p:cNvSpPr txBox="1"/>
          <p:nvPr/>
        </p:nvSpPr>
        <p:spPr>
          <a:xfrm>
            <a:off x="3680197" y="2879808"/>
            <a:ext cx="35548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2E8FCE"/>
                </a:solidFill>
              </a:rPr>
              <a:t>Gérer l’hétérogénéité  </a:t>
            </a:r>
          </a:p>
          <a:p>
            <a:endParaRPr lang="fr-FR" dirty="0"/>
          </a:p>
        </p:txBody>
      </p:sp>
      <p:pic>
        <p:nvPicPr>
          <p:cNvPr id="1032" name="Picture 8" descr="Chronomètre mécanique - START/STOP/START - Temps intermédiaire - 60 mn au  1/5e">
            <a:extLst>
              <a:ext uri="{FF2B5EF4-FFF2-40B4-BE49-F238E27FC236}">
                <a16:creationId xmlns:a16="http://schemas.microsoft.com/office/drawing/2014/main" id="{041DCF48-C1EC-7B33-24AE-5C4466FC1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91" y="4882304"/>
            <a:ext cx="920459" cy="92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eep Safe Distance&quot; sticker (Maxi-Loka Premium)">
            <a:extLst>
              <a:ext uri="{FF2B5EF4-FFF2-40B4-BE49-F238E27FC236}">
                <a16:creationId xmlns:a16="http://schemas.microsoft.com/office/drawing/2014/main" id="{779E4FB9-506E-2954-FC3A-FB18D999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55" y="5022316"/>
            <a:ext cx="844517" cy="84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s rugbymen - Tome 17 - On s'en fout qui gagne tant que c'est nous ! -  Krinein Bande Dessinée">
            <a:extLst>
              <a:ext uri="{FF2B5EF4-FFF2-40B4-BE49-F238E27FC236}">
                <a16:creationId xmlns:a16="http://schemas.microsoft.com/office/drawing/2014/main" id="{39EFC96D-77D0-D606-1400-38D1FFD24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8" t="24513" r="1413" b="4137"/>
          <a:stretch/>
        </p:blipFill>
        <p:spPr bwMode="auto">
          <a:xfrm>
            <a:off x="6527461" y="4964760"/>
            <a:ext cx="1283651" cy="95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ptimum Sécurité - Sécurité privée à Nantes &amp; Saint-Nazaire">
            <a:extLst>
              <a:ext uri="{FF2B5EF4-FFF2-40B4-BE49-F238E27FC236}">
                <a16:creationId xmlns:a16="http://schemas.microsoft.com/office/drawing/2014/main" id="{C546019C-2A87-040B-D481-203E753FF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2" y="2861318"/>
            <a:ext cx="547127" cy="6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omment boxer plus grand que soi ? – Tigre Thai">
            <a:extLst>
              <a:ext uri="{FF2B5EF4-FFF2-40B4-BE49-F238E27FC236}">
                <a16:creationId xmlns:a16="http://schemas.microsoft.com/office/drawing/2014/main" id="{B4C54AB9-E221-9A59-F479-58B4B2CA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904" y="4946804"/>
            <a:ext cx="1166521" cy="11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94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48B69-8436-83F4-296F-74B8AB46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17" y="726829"/>
            <a:ext cx="11602075" cy="637643"/>
          </a:xfrm>
        </p:spPr>
        <p:txBody>
          <a:bodyPr/>
          <a:lstStyle/>
          <a:p>
            <a:r>
              <a:rPr lang="fr-FR" sz="3200" dirty="0"/>
              <a:t>Exemple sur les centres de suivi M15 F &amp; G</a:t>
            </a:r>
            <a:br>
              <a:rPr lang="fr-FR" sz="3200" dirty="0"/>
            </a:br>
            <a:r>
              <a:rPr lang="fr-FR" sz="2400" dirty="0"/>
              <a:t>Du collectif réduit au collectif total</a:t>
            </a:r>
            <a:br>
              <a:rPr lang="fr-FR" dirty="0"/>
            </a:br>
            <a:r>
              <a:rPr lang="fr-FR" sz="1600" i="1" dirty="0"/>
              <a:t>Fiche situation slide suivante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8D4DE3-BB0A-379B-9294-957FA16B8A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0D8-76C1-C141-96D1-BDD2B671C0E1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B83854-93BD-C8D4-EAB5-7898058DBCF7}"/>
              </a:ext>
            </a:extLst>
          </p:cNvPr>
          <p:cNvSpPr txBox="1"/>
          <p:nvPr/>
        </p:nvSpPr>
        <p:spPr>
          <a:xfrm>
            <a:off x="0" y="1848916"/>
            <a:ext cx="6354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rgbClr val="2E8FCE"/>
                </a:solidFill>
              </a:rPr>
              <a:t>Le lancement </a:t>
            </a:r>
            <a:r>
              <a:rPr lang="fr-FR" sz="1600" dirty="0">
                <a:solidFill>
                  <a:srgbClr val="2E8FCE"/>
                </a:solidFill>
              </a:rPr>
              <a:t>: Génère le sens de jeu et donc le rôle des soutiens</a:t>
            </a:r>
          </a:p>
          <a:p>
            <a:pPr algn="ctr"/>
            <a:r>
              <a:rPr lang="fr-FR" sz="1600" u="sng" dirty="0">
                <a:solidFill>
                  <a:srgbClr val="2E8FCE"/>
                </a:solidFill>
              </a:rPr>
              <a:t>Objectif </a:t>
            </a:r>
            <a:r>
              <a:rPr lang="fr-FR" sz="1600" dirty="0">
                <a:solidFill>
                  <a:srgbClr val="2E8FCE"/>
                </a:solidFill>
              </a:rPr>
              <a:t>: Être capable d’être efficace au sol dans un rapport de force équilibré ou défavorable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52DA2B-F0D4-F00C-CE89-10BAAC427DE7}"/>
              </a:ext>
            </a:extLst>
          </p:cNvPr>
          <p:cNvSpPr txBox="1"/>
          <p:nvPr/>
        </p:nvSpPr>
        <p:spPr>
          <a:xfrm>
            <a:off x="6590161" y="1610170"/>
            <a:ext cx="5275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2E8FCE"/>
                </a:solidFill>
              </a:rPr>
              <a:t>Trois bloc de joueuses réparties sur la largeur</a:t>
            </a:r>
          </a:p>
          <a:p>
            <a:pPr algn="ctr"/>
            <a:r>
              <a:rPr lang="fr-FR" sz="1600" b="1" u="sng" dirty="0">
                <a:solidFill>
                  <a:srgbClr val="2E8FCE"/>
                </a:solidFill>
              </a:rPr>
              <a:t>Lancement</a:t>
            </a:r>
            <a:r>
              <a:rPr lang="fr-FR" sz="1600" dirty="0">
                <a:solidFill>
                  <a:srgbClr val="2E8FCE"/>
                </a:solidFill>
              </a:rPr>
              <a:t> : ballon 1, 2 ou 3, génère le sens et donc le rôle des soutiens et provoque la circulation des autres</a:t>
            </a:r>
          </a:p>
          <a:p>
            <a:pPr algn="ctr"/>
            <a:r>
              <a:rPr lang="fr-FR" sz="1600" u="sng" dirty="0">
                <a:solidFill>
                  <a:srgbClr val="2E8FCE"/>
                </a:solidFill>
              </a:rPr>
              <a:t>Objectif </a:t>
            </a:r>
            <a:r>
              <a:rPr lang="fr-FR" sz="1600" dirty="0">
                <a:solidFill>
                  <a:srgbClr val="2E8FCE"/>
                </a:solidFill>
              </a:rPr>
              <a:t>: Être capable de retrouver un rapport de force favorable par l’efficacité du jeu au sol</a:t>
            </a:r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F7A18470-093F-B6A5-9DEC-5405AEC05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07" y="2931170"/>
            <a:ext cx="4244117" cy="2409202"/>
          </a:xfrm>
          <a:prstGeom prst="rect">
            <a:avLst/>
          </a:prstGeom>
        </p:spPr>
      </p:pic>
      <p:sp>
        <p:nvSpPr>
          <p:cNvPr id="10" name="ZoneTexte 9">
            <a:hlinkClick r:id="rId2"/>
            <a:extLst>
              <a:ext uri="{FF2B5EF4-FFF2-40B4-BE49-F238E27FC236}">
                <a16:creationId xmlns:a16="http://schemas.microsoft.com/office/drawing/2014/main" id="{1206E37D-66B4-3FD3-346E-E220B76D23DE}"/>
              </a:ext>
            </a:extLst>
          </p:cNvPr>
          <p:cNvSpPr txBox="1"/>
          <p:nvPr/>
        </p:nvSpPr>
        <p:spPr>
          <a:xfrm>
            <a:off x="1194318" y="5467637"/>
            <a:ext cx="39655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E8FCE"/>
                </a:solidFill>
              </a:rPr>
              <a:t>https://www.youtube.com/watch?v=dMKs8CQVckQ</a:t>
            </a:r>
          </a:p>
          <a:p>
            <a:endParaRPr lang="fr-FR" dirty="0"/>
          </a:p>
        </p:txBody>
      </p:sp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451E0C67-269D-5BFB-7E9E-41D9DD36D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278" y="2931170"/>
            <a:ext cx="4468372" cy="2517600"/>
          </a:xfrm>
          <a:prstGeom prst="rect">
            <a:avLst/>
          </a:prstGeom>
        </p:spPr>
      </p:pic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FFEA6F3A-AC27-A58C-FBF0-EBE7001B8305}"/>
              </a:ext>
            </a:extLst>
          </p:cNvPr>
          <p:cNvSpPr txBox="1"/>
          <p:nvPr/>
        </p:nvSpPr>
        <p:spPr>
          <a:xfrm>
            <a:off x="7323904" y="5542385"/>
            <a:ext cx="3785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E8FCE"/>
                </a:solidFill>
              </a:rPr>
              <a:t>https://www.youtube.com/watch?v=Qyzd2nyzbA4</a:t>
            </a:r>
          </a:p>
        </p:txBody>
      </p:sp>
      <p:pic>
        <p:nvPicPr>
          <p:cNvPr id="1026" name="Picture 2" descr="Dans nos jumelles">
            <a:extLst>
              <a:ext uri="{FF2B5EF4-FFF2-40B4-BE49-F238E27FC236}">
                <a16:creationId xmlns:a16="http://schemas.microsoft.com/office/drawing/2014/main" id="{1B90F1E6-0848-8AC6-DF35-E24D786F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4" y="437772"/>
            <a:ext cx="1456912" cy="9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8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34">
            <a:extLst>
              <a:ext uri="{FF2B5EF4-FFF2-40B4-BE49-F238E27FC236}">
                <a16:creationId xmlns:a16="http://schemas.microsoft.com/office/drawing/2014/main" id="{F758D2C5-7744-251F-F20A-53C7850F8C90}"/>
              </a:ext>
            </a:extLst>
          </p:cNvPr>
          <p:cNvSpPr/>
          <p:nvPr/>
        </p:nvSpPr>
        <p:spPr>
          <a:xfrm>
            <a:off x="140039" y="1229327"/>
            <a:ext cx="5461224" cy="500137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/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OBJECTIF(S</a:t>
            </a:r>
            <a:r>
              <a:rPr lang="fr-FR" sz="1200" i="1" u="sng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avoir les bonnes attitudes au contact sol PB + rôles et tâches des soutiens offensifs = avoir un ruck offensif efficace et rapide </a:t>
            </a:r>
            <a:endParaRPr lang="fr-FR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137">
            <a:extLst>
              <a:ext uri="{FF2B5EF4-FFF2-40B4-BE49-F238E27FC236}">
                <a16:creationId xmlns:a16="http://schemas.microsoft.com/office/drawing/2014/main" id="{92FC1CD4-E6EC-7E7F-392A-86766A63002E}"/>
              </a:ext>
            </a:extLst>
          </p:cNvPr>
          <p:cNvSpPr/>
          <p:nvPr/>
        </p:nvSpPr>
        <p:spPr>
          <a:xfrm>
            <a:off x="5727023" y="1229327"/>
            <a:ext cx="5835163" cy="674386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noAutofit/>
          </a:bodyPr>
          <a:lstStyle/>
          <a:p>
            <a:pPr defTabSz="685800"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sz="1200" b="1" u="sng" dirty="0" err="1">
                <a:latin typeface="Calibri"/>
                <a:cs typeface="Calibri"/>
              </a:rPr>
              <a:t>Effectif</a:t>
            </a:r>
            <a:r>
              <a:rPr sz="1200" b="1" u="sng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</a:t>
            </a:r>
            <a:r>
              <a:rPr lang="fr-FR" sz="1200" b="1" dirty="0">
                <a:latin typeface="Calibri"/>
                <a:cs typeface="Calibri"/>
              </a:rPr>
              <a:t> 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lang="fr-FR" sz="1200" b="1" dirty="0">
                <a:latin typeface="Calibri"/>
                <a:cs typeface="Calibri"/>
              </a:rPr>
              <a:t>6 </a:t>
            </a:r>
            <a:r>
              <a:rPr lang="fr-FR" sz="1200" dirty="0">
                <a:latin typeface="Calibri"/>
                <a:cs typeface="Calibri"/>
              </a:rPr>
              <a:t>(3 vs 3) </a:t>
            </a:r>
          </a:p>
          <a:p>
            <a:pPr defTabSz="685800"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u="sng" dirty="0">
                <a:latin typeface="Calibri"/>
                <a:cs typeface="Calibri"/>
              </a:rPr>
              <a:t>Terrain </a:t>
            </a:r>
            <a:r>
              <a:rPr lang="fr-FR" sz="1200" b="1" dirty="0">
                <a:latin typeface="Calibri"/>
                <a:cs typeface="Calibri"/>
              </a:rPr>
              <a:t>: 10m de large / 5m de long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sz="1200" b="1" u="sng" dirty="0">
                <a:latin typeface="Calibri"/>
                <a:cs typeface="Calibri"/>
              </a:rPr>
              <a:t>Matériel </a:t>
            </a:r>
            <a:r>
              <a:rPr sz="1200" b="1" dirty="0">
                <a:latin typeface="Calibri"/>
                <a:cs typeface="Calibri"/>
              </a:rPr>
              <a:t>: </a:t>
            </a:r>
            <a:r>
              <a:rPr lang="fr-FR" sz="1200" b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plots, </a:t>
            </a:r>
            <a:r>
              <a:rPr lang="fr-FR" sz="1200" dirty="0">
                <a:latin typeface="Calibri"/>
                <a:cs typeface="Calibri"/>
              </a:rPr>
              <a:t>2 ballons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lang="fr-FR" sz="1200" dirty="0">
                <a:latin typeface="Calibri"/>
                <a:cs typeface="Calibri"/>
              </a:rPr>
              <a:t>chasubles, boucliers </a:t>
            </a:r>
            <a:endParaRPr lang="fr-FR" sz="1200" dirty="0">
              <a:latin typeface="Bank Gothic Medium"/>
              <a:cs typeface="Calibri" panose="020F0502020204030204" pitchFamily="34" charset="0"/>
            </a:endParaRPr>
          </a:p>
        </p:txBody>
      </p:sp>
      <p:sp>
        <p:nvSpPr>
          <p:cNvPr id="14" name="Shape 318">
            <a:extLst>
              <a:ext uri="{FF2B5EF4-FFF2-40B4-BE49-F238E27FC236}">
                <a16:creationId xmlns:a16="http://schemas.microsoft.com/office/drawing/2014/main" id="{8D5837FB-DCE7-4932-297B-958925B4A704}"/>
              </a:ext>
            </a:extLst>
          </p:cNvPr>
          <p:cNvSpPr/>
          <p:nvPr/>
        </p:nvSpPr>
        <p:spPr>
          <a:xfrm>
            <a:off x="142725" y="2914856"/>
            <a:ext cx="5455851" cy="1995472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noAutofit/>
          </a:bodyPr>
          <a:lstStyle/>
          <a:p>
            <a:pPr defTabSz="685800">
              <a:defRPr sz="2200" u="sng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CONSIGNES UTILISATEURS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indent="-171450" defTabSz="685800">
              <a:buFontTx/>
              <a:buChar char="-"/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/>
              <a:t>Le joueur du milieu engage son duel toujours sur l’épaule extérieur de son vis-à-vis (</a:t>
            </a:r>
            <a:r>
              <a:rPr lang="fr-FR" sz="1200" dirty="0" err="1"/>
              <a:t>spliter</a:t>
            </a:r>
            <a:r>
              <a:rPr lang="fr-FR" sz="1200" dirty="0"/>
              <a:t>) </a:t>
            </a:r>
          </a:p>
          <a:p>
            <a:pPr marL="171450" indent="-171450" defTabSz="685800">
              <a:buFontTx/>
              <a:buChar char="-"/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/>
              <a:t>En fonction du sens du jeu, le rôle des soutiens change </a:t>
            </a:r>
          </a:p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endParaRPr lang="fr-FR" sz="1200" dirty="0"/>
          </a:p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CONSIGNES OPPOSANTS = PARTENAIRES D’ENTRAINEMENT </a:t>
            </a:r>
            <a:endParaRPr lang="fr-FR" sz="1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defTabSz="685800">
              <a:buFontTx/>
              <a:buChar char="-"/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/>
              <a:t>Cadreur : cible jambe – plaquer et sortir de la zone du ruck</a:t>
            </a:r>
          </a:p>
          <a:p>
            <a:pPr marL="171450" indent="-171450" defTabSz="685800">
              <a:buFontTx/>
              <a:buChar char="-"/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/>
              <a:t>Soutien intérieur : chercher à contester le ballon </a:t>
            </a:r>
          </a:p>
          <a:p>
            <a:pPr marL="171450" indent="-171450" defTabSz="685800">
              <a:buFontTx/>
              <a:buChar char="-"/>
              <a:defRPr sz="22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/>
              <a:t>Soutien extérieur  intervenir sur le joueur ancré pour s’assurer de l’efficacité des liaisons </a:t>
            </a:r>
          </a:p>
        </p:txBody>
      </p:sp>
      <p:sp>
        <p:nvSpPr>
          <p:cNvPr id="15" name="Shape 331">
            <a:extLst>
              <a:ext uri="{FF2B5EF4-FFF2-40B4-BE49-F238E27FC236}">
                <a16:creationId xmlns:a16="http://schemas.microsoft.com/office/drawing/2014/main" id="{ED64007B-99E6-EFA3-7CB8-6E28DCE4AC52}"/>
              </a:ext>
            </a:extLst>
          </p:cNvPr>
          <p:cNvSpPr/>
          <p:nvPr/>
        </p:nvSpPr>
        <p:spPr>
          <a:xfrm>
            <a:off x="142726" y="1882459"/>
            <a:ext cx="5455850" cy="879402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noAutofit/>
          </a:bodyPr>
          <a:lstStyle/>
          <a:p>
            <a:pPr defTabSz="685800">
              <a:defRPr sz="2200" u="sng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dirty="0">
                <a:cs typeface="Calibri"/>
              </a:rPr>
              <a:t>LANCEMENTS : </a:t>
            </a:r>
          </a:p>
          <a:p>
            <a:r>
              <a:rPr lang="fr-FR" sz="1200" dirty="0"/>
              <a:t>Par le coach qui transmet le ballon ce qui va donner le sens de jeu</a:t>
            </a:r>
            <a:endParaRPr lang="fr-FR" sz="1200">
              <a:cs typeface="Calibri"/>
            </a:endParaRPr>
          </a:p>
          <a:p>
            <a:r>
              <a:rPr lang="fr-FR" sz="1200" dirty="0"/>
              <a:t>Passes possibles entre les joueurs = permet de donner un sens de jeu donc de changer le statut des joueurs soutiens =&gt; démarrage au top de l'E</a:t>
            </a:r>
            <a:endParaRPr lang="fr-FR" sz="1200" dirty="0">
              <a:cs typeface="Calibri"/>
            </a:endParaRPr>
          </a:p>
          <a:p>
            <a:endParaRPr lang="fr-FR" sz="1200" dirty="0"/>
          </a:p>
        </p:txBody>
      </p:sp>
      <p:sp>
        <p:nvSpPr>
          <p:cNvPr id="16" name="Shape 318">
            <a:extLst>
              <a:ext uri="{FF2B5EF4-FFF2-40B4-BE49-F238E27FC236}">
                <a16:creationId xmlns:a16="http://schemas.microsoft.com/office/drawing/2014/main" id="{3E7B4413-6E4D-1275-C80E-C269A65E768A}"/>
              </a:ext>
            </a:extLst>
          </p:cNvPr>
          <p:cNvSpPr/>
          <p:nvPr/>
        </p:nvSpPr>
        <p:spPr>
          <a:xfrm>
            <a:off x="140039" y="5149171"/>
            <a:ext cx="5477362" cy="960618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noAutofit/>
          </a:bodyPr>
          <a:lstStyle/>
          <a:p>
            <a:pPr defTabSz="685800">
              <a:defRPr sz="2200" u="sng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dirty="0">
                <a:latin typeface="Calibri"/>
                <a:cs typeface="Calibri"/>
              </a:rPr>
              <a:t>Variantes</a:t>
            </a:r>
            <a:r>
              <a:rPr lang="fr-FR" sz="1200" b="1" dirty="0">
                <a:latin typeface="Calibri"/>
                <a:cs typeface="Calibri"/>
              </a:rPr>
              <a:t>:</a:t>
            </a:r>
          </a:p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>
                <a:latin typeface="Calibri"/>
                <a:cs typeface="Calibri"/>
              </a:rPr>
              <a:t>-  Soutien défensif avec des boucliers pour aménager le contact </a:t>
            </a:r>
          </a:p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>
                <a:latin typeface="Calibri"/>
                <a:cs typeface="Calibri"/>
              </a:rPr>
              <a:t>-  lancement du jeu : les utilisateurs se font des passes et le joueur du milieu déclenche quand il veut le duel </a:t>
            </a:r>
          </a:p>
          <a:p>
            <a:pPr defTabSz="685800"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dirty="0">
                <a:latin typeface="Calibri"/>
                <a:cs typeface="Calibri"/>
              </a:rPr>
              <a:t>-  changement de statut en cours de transmission </a:t>
            </a:r>
          </a:p>
          <a:p>
            <a:pPr marL="171450" indent="-171450" defTabSz="685800">
              <a:buChar char="-"/>
              <a:defRPr sz="2000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endParaRPr lang="fr-FR" sz="1200" dirty="0"/>
          </a:p>
        </p:txBody>
      </p:sp>
      <p:sp>
        <p:nvSpPr>
          <p:cNvPr id="17" name="Shape 318">
            <a:extLst>
              <a:ext uri="{FF2B5EF4-FFF2-40B4-BE49-F238E27FC236}">
                <a16:creationId xmlns:a16="http://schemas.microsoft.com/office/drawing/2014/main" id="{3A1035B6-8122-3F99-90B5-0A5611621012}"/>
              </a:ext>
            </a:extLst>
          </p:cNvPr>
          <p:cNvSpPr/>
          <p:nvPr/>
        </p:nvSpPr>
        <p:spPr>
          <a:xfrm>
            <a:off x="6051295" y="2342157"/>
            <a:ext cx="5455850" cy="3767632"/>
          </a:xfrm>
          <a:prstGeom prst="rect">
            <a:avLst/>
          </a:prstGeom>
          <a:noFill/>
          <a:ln w="9525" cap="flat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noAutofit/>
          </a:bodyPr>
          <a:lstStyle/>
          <a:p>
            <a:pPr algn="ctr" defTabSz="685800">
              <a:defRPr sz="2200" u="sng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r>
              <a:rPr lang="fr-FR" sz="1200" b="1" i="1" dirty="0">
                <a:latin typeface="Calibri"/>
                <a:cs typeface="Calibri"/>
              </a:rPr>
              <a:t>Comportements attendus</a:t>
            </a:r>
            <a:r>
              <a:rPr lang="fr-FR" sz="1200" b="1" dirty="0">
                <a:latin typeface="Calibri"/>
                <a:cs typeface="Calibri"/>
              </a:rPr>
              <a:t>:</a:t>
            </a:r>
          </a:p>
          <a:p>
            <a:endParaRPr lang="fr-FR" sz="1200" dirty="0"/>
          </a:p>
          <a:p>
            <a:pPr marL="342900" indent="-342900">
              <a:buAutoNum type="arabicParenR"/>
            </a:pPr>
            <a:r>
              <a:rPr lang="fr-FR" sz="1200" b="1" u="sng" dirty="0"/>
              <a:t>Porteur de balle (BASE) </a:t>
            </a:r>
            <a:r>
              <a:rPr lang="fr-FR" sz="1200" dirty="0"/>
              <a:t>: engager son duel en SPLITANT le défenseur extérieur. </a:t>
            </a:r>
          </a:p>
          <a:p>
            <a:r>
              <a:rPr lang="fr-FR" sz="1200" dirty="0"/>
              <a:t>SPLITER = engager le duel sur l’épaule extérieur et gagnant l’espace avec la hanche (appui intérieur) pour permettre la continuité du jeu dans le sens (debout) et libérer côté sens (sol) </a:t>
            </a:r>
          </a:p>
          <a:p>
            <a:endParaRPr lang="fr-FR" sz="1200" dirty="0"/>
          </a:p>
          <a:p>
            <a:pPr marL="228600" indent="-228600">
              <a:buAutoNum type="arabicParenR" startAt="2"/>
            </a:pPr>
            <a:r>
              <a:rPr lang="fr-FR" sz="1200" b="1" u="sng" dirty="0"/>
              <a:t>Soutien (+) </a:t>
            </a:r>
            <a:r>
              <a:rPr lang="fr-FR" sz="1200" dirty="0"/>
              <a:t>: dès que le joueur PB est plaqué, </a:t>
            </a:r>
            <a:r>
              <a:rPr lang="fr-FR" sz="1200" b="1" dirty="0"/>
              <a:t>rôle de RASER la zone </a:t>
            </a:r>
            <a:r>
              <a:rPr lang="fr-FR" sz="1200" dirty="0"/>
              <a:t>= intervenir sur la première menace défensive en </a:t>
            </a:r>
            <a:r>
              <a:rPr lang="fr-FR" sz="1200" b="1" u="sng" dirty="0"/>
              <a:t>plaquant l’adversaire </a:t>
            </a:r>
            <a:r>
              <a:rPr lang="fr-FR" sz="1200" dirty="0"/>
              <a:t>(règle des 1m autour du ruck)</a:t>
            </a:r>
          </a:p>
          <a:p>
            <a:pPr marL="228600" indent="-228600">
              <a:buAutoNum type="arabicParenR" startAt="2"/>
            </a:pPr>
            <a:endParaRPr lang="fr-FR" sz="1200" b="1" u="sng" dirty="0"/>
          </a:p>
          <a:p>
            <a:pPr marL="228600" indent="-228600">
              <a:buAutoNum type="arabicParenR" startAt="2"/>
            </a:pPr>
            <a:r>
              <a:rPr lang="fr-FR" sz="1200" b="1" u="sng" dirty="0"/>
              <a:t>Soutien (-) : </a:t>
            </a:r>
            <a:r>
              <a:rPr lang="fr-FR" sz="1200" dirty="0"/>
              <a:t>intervenir en second soutien, </a:t>
            </a:r>
            <a:r>
              <a:rPr lang="fr-FR" sz="1200" b="1" dirty="0"/>
              <a:t>rôle de S’ANCRER sur le PB </a:t>
            </a:r>
            <a:r>
              <a:rPr lang="fr-FR" sz="1200" dirty="0"/>
              <a:t>= sécurisé le ballon pour permettre une libération rapide et efficace</a:t>
            </a:r>
          </a:p>
          <a:p>
            <a:pPr defTabSz="685800">
              <a:defRPr sz="2200" u="sng">
                <a:solidFill>
                  <a:srgbClr val="000000"/>
                </a:solidFill>
                <a:effectLst/>
                <a:latin typeface="Bank Gothic Medium"/>
                <a:ea typeface="Bank Gothic Medium"/>
                <a:cs typeface="Bank Gothic Medium"/>
                <a:sym typeface="Bank Gothic Medium"/>
              </a:defRPr>
            </a:pPr>
            <a:endParaRPr lang="fr-FR" sz="1200" b="1" dirty="0">
              <a:latin typeface="Calibri"/>
              <a:cs typeface="Calibri"/>
            </a:endParaRPr>
          </a:p>
        </p:txBody>
      </p:sp>
      <p:grpSp>
        <p:nvGrpSpPr>
          <p:cNvPr id="18" name="Group 341">
            <a:extLst>
              <a:ext uri="{FF2B5EF4-FFF2-40B4-BE49-F238E27FC236}">
                <a16:creationId xmlns:a16="http://schemas.microsoft.com/office/drawing/2014/main" id="{5B228255-BB87-94B6-E6B9-08710AEAE2FE}"/>
              </a:ext>
            </a:extLst>
          </p:cNvPr>
          <p:cNvGrpSpPr>
            <a:grpSpLocks/>
          </p:cNvGrpSpPr>
          <p:nvPr/>
        </p:nvGrpSpPr>
        <p:grpSpPr bwMode="auto">
          <a:xfrm rot="10557970">
            <a:off x="1992008" y="2958308"/>
            <a:ext cx="293600" cy="180253"/>
            <a:chOff x="0" y="0"/>
            <a:chExt cx="980" cy="603"/>
          </a:xfrm>
          <a:solidFill>
            <a:srgbClr val="00B0F0"/>
          </a:solidFill>
        </p:grpSpPr>
        <p:sp>
          <p:nvSpPr>
            <p:cNvPr id="19" name="Oval 342">
              <a:extLst>
                <a:ext uri="{FF2B5EF4-FFF2-40B4-BE49-F238E27FC236}">
                  <a16:creationId xmlns:a16="http://schemas.microsoft.com/office/drawing/2014/main" id="{3D8F10EE-E338-2DCB-3B87-1D21E897944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0" name="Oval 343">
              <a:extLst>
                <a:ext uri="{FF2B5EF4-FFF2-40B4-BE49-F238E27FC236}">
                  <a16:creationId xmlns:a16="http://schemas.microsoft.com/office/drawing/2014/main" id="{1D8F66B0-6014-A1F5-4BA8-EA3B9FC164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ine 344">
              <a:extLst>
                <a:ext uri="{FF2B5EF4-FFF2-40B4-BE49-F238E27FC236}">
                  <a16:creationId xmlns:a16="http://schemas.microsoft.com/office/drawing/2014/main" id="{148FF800-BE02-93B1-36D8-2054DCF985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45">
              <a:extLst>
                <a:ext uri="{FF2B5EF4-FFF2-40B4-BE49-F238E27FC236}">
                  <a16:creationId xmlns:a16="http://schemas.microsoft.com/office/drawing/2014/main" id="{AEAFBFB3-A428-8372-4A7E-C0B5E635AC6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46">
              <a:extLst>
                <a:ext uri="{FF2B5EF4-FFF2-40B4-BE49-F238E27FC236}">
                  <a16:creationId xmlns:a16="http://schemas.microsoft.com/office/drawing/2014/main" id="{9A527011-687B-942F-C6D3-EB230555F6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47">
              <a:extLst>
                <a:ext uri="{FF2B5EF4-FFF2-40B4-BE49-F238E27FC236}">
                  <a16:creationId xmlns:a16="http://schemas.microsoft.com/office/drawing/2014/main" id="{277B1D23-7557-318C-0093-2E0338C56E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348">
              <a:extLst>
                <a:ext uri="{FF2B5EF4-FFF2-40B4-BE49-F238E27FC236}">
                  <a16:creationId xmlns:a16="http://schemas.microsoft.com/office/drawing/2014/main" id="{6CBF3DBF-B31F-EABB-D588-8AEA8BCE0F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349">
              <a:extLst>
                <a:ext uri="{FF2B5EF4-FFF2-40B4-BE49-F238E27FC236}">
                  <a16:creationId xmlns:a16="http://schemas.microsoft.com/office/drawing/2014/main" id="{8AAEC8E1-3E64-4F30-C08D-5CCFBD75426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7" name="Group 341">
            <a:extLst>
              <a:ext uri="{FF2B5EF4-FFF2-40B4-BE49-F238E27FC236}">
                <a16:creationId xmlns:a16="http://schemas.microsoft.com/office/drawing/2014/main" id="{5B1324C5-00CE-9789-5540-38B4381F4A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096651" y="3857778"/>
            <a:ext cx="290488" cy="195476"/>
            <a:chOff x="0" y="0"/>
            <a:chExt cx="980" cy="603"/>
          </a:xfrm>
        </p:grpSpPr>
        <p:sp>
          <p:nvSpPr>
            <p:cNvPr id="28" name="Oval 342">
              <a:extLst>
                <a:ext uri="{FF2B5EF4-FFF2-40B4-BE49-F238E27FC236}">
                  <a16:creationId xmlns:a16="http://schemas.microsoft.com/office/drawing/2014/main" id="{989614C4-5DF4-28A4-C329-8121F95F427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9" y="182"/>
              <a:ext cx="971" cy="4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Oval 343">
              <a:extLst>
                <a:ext uri="{FF2B5EF4-FFF2-40B4-BE49-F238E27FC236}">
                  <a16:creationId xmlns:a16="http://schemas.microsoft.com/office/drawing/2014/main" id="{27E7D8A9-15F3-4610-AB80-595EE746AF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798">
              <a:off x="333" y="266"/>
              <a:ext cx="323" cy="2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fr-F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Line 344">
              <a:extLst>
                <a:ext uri="{FF2B5EF4-FFF2-40B4-BE49-F238E27FC236}">
                  <a16:creationId xmlns:a16="http://schemas.microsoft.com/office/drawing/2014/main" id="{7E6885AA-52E0-7C0C-ACC4-2F6F8279FA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V="1">
              <a:off x="0" y="29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5">
              <a:extLst>
                <a:ext uri="{FF2B5EF4-FFF2-40B4-BE49-F238E27FC236}">
                  <a16:creationId xmlns:a16="http://schemas.microsoft.com/office/drawing/2014/main" id="{ACD0FAEC-382D-F155-4346-B5F0245445B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 flipH="1" flipV="1">
              <a:off x="647" y="0"/>
              <a:ext cx="324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46">
              <a:extLst>
                <a:ext uri="{FF2B5EF4-FFF2-40B4-BE49-F238E27FC236}">
                  <a16:creationId xmlns:a16="http://schemas.microsoft.com/office/drawing/2014/main" id="{F3B83658-92DB-4F4B-6C50-7F07800838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316" y="2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347">
              <a:extLst>
                <a:ext uri="{FF2B5EF4-FFF2-40B4-BE49-F238E27FC236}">
                  <a16:creationId xmlns:a16="http://schemas.microsoft.com/office/drawing/2014/main" id="{E8B9D7ED-AC03-2F10-DB36-B3EA0E898A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531" y="10"/>
              <a:ext cx="1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348">
              <a:extLst>
                <a:ext uri="{FF2B5EF4-FFF2-40B4-BE49-F238E27FC236}">
                  <a16:creationId xmlns:a16="http://schemas.microsoft.com/office/drawing/2014/main" id="{9173C3DC-F62A-66FC-85CD-139575E428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47202" flipH="1">
              <a:off x="320" y="2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349">
              <a:extLst>
                <a:ext uri="{FF2B5EF4-FFF2-40B4-BE49-F238E27FC236}">
                  <a16:creationId xmlns:a16="http://schemas.microsoft.com/office/drawing/2014/main" id="{0B18EF75-0C4F-1DDA-C33F-E2FC73C3454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52798">
              <a:off x="535" y="10"/>
              <a:ext cx="108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84EFE6B-BC5B-76DC-90AD-0DF702A73FA4}"/>
              </a:ext>
            </a:extLst>
          </p:cNvPr>
          <p:cNvGrpSpPr/>
          <p:nvPr/>
        </p:nvGrpSpPr>
        <p:grpSpPr>
          <a:xfrm>
            <a:off x="741489" y="40482"/>
            <a:ext cx="9583055" cy="907216"/>
            <a:chOff x="741489" y="40482"/>
            <a:chExt cx="9583055" cy="907216"/>
          </a:xfrm>
        </p:grpSpPr>
        <p:sp>
          <p:nvSpPr>
            <p:cNvPr id="4" name="Trapèze 10">
              <a:extLst>
                <a:ext uri="{FF2B5EF4-FFF2-40B4-BE49-F238E27FC236}">
                  <a16:creationId xmlns:a16="http://schemas.microsoft.com/office/drawing/2014/main" id="{85D56C8F-6E22-E63A-A1E8-DCE27FD2B9F2}"/>
                </a:ext>
              </a:extLst>
            </p:cNvPr>
            <p:cNvSpPr/>
            <p:nvPr/>
          </p:nvSpPr>
          <p:spPr>
            <a:xfrm>
              <a:off x="877983" y="40482"/>
              <a:ext cx="9446561" cy="438489"/>
            </a:xfrm>
            <a:custGeom>
              <a:avLst/>
              <a:gdLst>
                <a:gd name="connsiteX0" fmla="*/ 0 w 5688632"/>
                <a:gd name="connsiteY0" fmla="*/ 411070 h 411070"/>
                <a:gd name="connsiteX1" fmla="*/ 102768 w 5688632"/>
                <a:gd name="connsiteY1" fmla="*/ 0 h 411070"/>
                <a:gd name="connsiteX2" fmla="*/ 5585865 w 5688632"/>
                <a:gd name="connsiteY2" fmla="*/ 0 h 411070"/>
                <a:gd name="connsiteX3" fmla="*/ 5688632 w 5688632"/>
                <a:gd name="connsiteY3" fmla="*/ 411070 h 411070"/>
                <a:gd name="connsiteX4" fmla="*/ 0 w 5688632"/>
                <a:gd name="connsiteY4" fmla="*/ 411070 h 411070"/>
                <a:gd name="connsiteX0" fmla="*/ 0 w 5602005"/>
                <a:gd name="connsiteY0" fmla="*/ 411070 h 411070"/>
                <a:gd name="connsiteX1" fmla="*/ 102768 w 5602005"/>
                <a:gd name="connsiteY1" fmla="*/ 0 h 411070"/>
                <a:gd name="connsiteX2" fmla="*/ 5585865 w 5602005"/>
                <a:gd name="connsiteY2" fmla="*/ 0 h 411070"/>
                <a:gd name="connsiteX3" fmla="*/ 5602005 w 5602005"/>
                <a:gd name="connsiteY3" fmla="*/ 411070 h 411070"/>
                <a:gd name="connsiteX4" fmla="*/ 0 w 5602005"/>
                <a:gd name="connsiteY4" fmla="*/ 411070 h 41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2005" h="411070">
                  <a:moveTo>
                    <a:pt x="0" y="411070"/>
                  </a:moveTo>
                  <a:lnTo>
                    <a:pt x="102768" y="0"/>
                  </a:lnTo>
                  <a:lnTo>
                    <a:pt x="5585865" y="0"/>
                  </a:lnTo>
                  <a:lnTo>
                    <a:pt x="5602005" y="411070"/>
                  </a:lnTo>
                  <a:lnTo>
                    <a:pt x="0" y="411070"/>
                  </a:lnTo>
                  <a:close/>
                </a:path>
              </a:pathLst>
            </a:custGeom>
            <a:solidFill>
              <a:srgbClr val="2A4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>
                  <a:cs typeface="Calibri"/>
                </a:rPr>
                <a:t>SITUATION DE REFERENCE  «  EFFICACITE ATTITUDE AU CONTACT SOL »</a:t>
              </a:r>
            </a:p>
          </p:txBody>
        </p:sp>
        <p:sp>
          <p:nvSpPr>
            <p:cNvPr id="9" name="Parallélogramme 8">
              <a:extLst>
                <a:ext uri="{FF2B5EF4-FFF2-40B4-BE49-F238E27FC236}">
                  <a16:creationId xmlns:a16="http://schemas.microsoft.com/office/drawing/2014/main" id="{684AC511-138C-E9FF-063F-3FC1B5646231}"/>
                </a:ext>
              </a:extLst>
            </p:cNvPr>
            <p:cNvSpPr/>
            <p:nvPr/>
          </p:nvSpPr>
          <p:spPr>
            <a:xfrm>
              <a:off x="741489" y="509209"/>
              <a:ext cx="6294578" cy="438489"/>
            </a:xfrm>
            <a:prstGeom prst="parallelogram">
              <a:avLst>
                <a:gd name="adj" fmla="val 33278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dirty="0"/>
                <a:t>Thème situation: connexion soutien-PB sol / attitude contact PB / rôle des soutiens </a:t>
              </a:r>
              <a:endParaRPr lang="fr-FR" sz="1400" dirty="0">
                <a:cs typeface="Calibri"/>
              </a:endParaRPr>
            </a:p>
          </p:txBody>
        </p:sp>
      </p:grpSp>
      <p:pic>
        <p:nvPicPr>
          <p:cNvPr id="10" name="Image 9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B8E7A78C-B245-F70D-AA60-073C51EC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9" y="191485"/>
            <a:ext cx="653153" cy="6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2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082A78-8D0B-4597-B0AB-87D1D279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DE315-B7AC-4426-8F9C-4857DFAD0972}" type="slidenum">
              <a:rPr lang="fr-FR" smtClean="0"/>
              <a:t>8</a:t>
            </a:fld>
            <a:endParaRPr lang="fr-FR"/>
          </a:p>
        </p:txBody>
      </p:sp>
      <p:pic>
        <p:nvPicPr>
          <p:cNvPr id="1128" name="Image 1" descr="E2040EC1">
            <a:hlinkClick r:id="rId2"/>
            <a:extLst>
              <a:ext uri="{FF2B5EF4-FFF2-40B4-BE49-F238E27FC236}">
                <a16:creationId xmlns:a16="http://schemas.microsoft.com/office/drawing/2014/main" id="{11D4F1EC-2560-4D35-BE60-AA030010F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4" y="3037560"/>
            <a:ext cx="906386" cy="90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Image 2" descr="3B4C7F77">
            <a:hlinkClick r:id="rId5"/>
            <a:extLst>
              <a:ext uri="{FF2B5EF4-FFF2-40B4-BE49-F238E27FC236}">
                <a16:creationId xmlns:a16="http://schemas.microsoft.com/office/drawing/2014/main" id="{7D1EB9E1-5FEE-4D89-9254-280CA457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53" y="3005677"/>
            <a:ext cx="906390" cy="90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Image 3" descr="36704F9D">
            <a:hlinkClick r:id="rId8"/>
            <a:extLst>
              <a:ext uri="{FF2B5EF4-FFF2-40B4-BE49-F238E27FC236}">
                <a16:creationId xmlns:a16="http://schemas.microsoft.com/office/drawing/2014/main" id="{895A12AA-70CB-45FF-B676-8662C118C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75" y="2992190"/>
            <a:ext cx="933368" cy="93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93D98C-90F2-4A84-A324-4D766C30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27" y="3422143"/>
            <a:ext cx="3994884" cy="103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Image 4" descr="cid:image002.jpg@01D92BF3.D4D5F7E0">
            <a:hlinkClick r:id="rId13"/>
            <a:extLst>
              <a:ext uri="{FF2B5EF4-FFF2-40B4-BE49-F238E27FC236}">
                <a16:creationId xmlns:a16="http://schemas.microsoft.com/office/drawing/2014/main" id="{28812B18-FA51-42A1-9EE3-53DA2A10B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851" y="541893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Image 5" descr="cid:image003.jpg@01D92BF3.D4D5F7E0">
            <a:hlinkClick r:id="rId16"/>
            <a:extLst>
              <a:ext uri="{FF2B5EF4-FFF2-40B4-BE49-F238E27FC236}">
                <a16:creationId xmlns:a16="http://schemas.microsoft.com/office/drawing/2014/main" id="{EA0FF173-D1B8-4E01-9B24-D90D0050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651" y="541662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Image 7" descr="cid:image004.jpg@01D92BF3.D4D5F7E0">
            <a:hlinkClick r:id="rId19"/>
            <a:extLst>
              <a:ext uri="{FF2B5EF4-FFF2-40B4-BE49-F238E27FC236}">
                <a16:creationId xmlns:a16="http://schemas.microsoft.com/office/drawing/2014/main" id="{DEE63F51-D1AE-4C23-8952-66CF787E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r:link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69" y="541700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Image 8" descr="cid:image005.jpg@01D92BF3.D4D5F7E0">
            <a:hlinkClick r:id="rId22"/>
            <a:extLst>
              <a:ext uri="{FF2B5EF4-FFF2-40B4-BE49-F238E27FC236}">
                <a16:creationId xmlns:a16="http://schemas.microsoft.com/office/drawing/2014/main" id="{5B6C74A8-5E98-4142-B745-02ABB9ED4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97" y="541831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Image 9" descr="cid:image006.jpg@01D92BF3.D4D5F7E0">
            <a:hlinkClick r:id="rId25"/>
            <a:extLst>
              <a:ext uri="{FF2B5EF4-FFF2-40B4-BE49-F238E27FC236}">
                <a16:creationId xmlns:a16="http://schemas.microsoft.com/office/drawing/2014/main" id="{8F850CB4-FDCC-4414-A902-DA415378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r:link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19" y="541611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cid:image007.jpg@01D92BF3.D4D5F7E0">
            <a:hlinkClick r:id="rId28"/>
            <a:extLst>
              <a:ext uri="{FF2B5EF4-FFF2-40B4-BE49-F238E27FC236}">
                <a16:creationId xmlns:a16="http://schemas.microsoft.com/office/drawing/2014/main" id="{B607BA77-D6C5-44DC-BF2A-536AF5BD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r:link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90" y="541310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105">
            <a:extLst>
              <a:ext uri="{FF2B5EF4-FFF2-40B4-BE49-F238E27FC236}">
                <a16:creationId xmlns:a16="http://schemas.microsoft.com/office/drawing/2014/main" id="{621146EA-788A-4E31-B14F-CA8D28040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204" y="673164"/>
            <a:ext cx="4823756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Arnaud PEYRETOUT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Conseiller Technique de Clubs</a:t>
            </a:r>
            <a:b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</a:br>
            <a:r>
              <a:rPr kumimoji="0" lang="fr-FR" altLang="fr-FR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Bassin Hauts de Seine Nord 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07 87 27 25 77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31"/>
              </a:rPr>
              <a:t>a.peyretout@idfrugby.fr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06">
            <a:extLst>
              <a:ext uri="{FF2B5EF4-FFF2-40B4-BE49-F238E27FC236}">
                <a16:creationId xmlns:a16="http://schemas.microsoft.com/office/drawing/2014/main" id="{0D71B80D-C91E-4596-A1A3-EB4A3D3C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18892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    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07">
            <a:extLst>
              <a:ext uri="{FF2B5EF4-FFF2-40B4-BE49-F238E27FC236}">
                <a16:creationId xmlns:a16="http://schemas.microsoft.com/office/drawing/2014/main" id="{13501AD5-1A01-4A20-99E7-ECF19A45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21559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   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08">
            <a:extLst>
              <a:ext uri="{FF2B5EF4-FFF2-40B4-BE49-F238E27FC236}">
                <a16:creationId xmlns:a16="http://schemas.microsoft.com/office/drawing/2014/main" id="{C18CD3A5-8397-4685-85F5-B07F04646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24306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9" name="Rectangle 109">
            <a:extLst>
              <a:ext uri="{FF2B5EF4-FFF2-40B4-BE49-F238E27FC236}">
                <a16:creationId xmlns:a16="http://schemas.microsoft.com/office/drawing/2014/main" id="{4186F0CB-5824-4545-8513-E063B049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775" y="4504021"/>
            <a:ext cx="373738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Ligue Régionale Ile-de-France de Rugby 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9 rue Omer Talon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-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75011 Paris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01 43 42 51 51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hlinkClick r:id="rId32"/>
              </a:rPr>
              <a:t>ligueidf.ffr.fr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 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110">
            <a:extLst>
              <a:ext uri="{FF2B5EF4-FFF2-40B4-BE49-F238E27FC236}">
                <a16:creationId xmlns:a16="http://schemas.microsoft.com/office/drawing/2014/main" id="{DAC9CB7F-AF5E-46B1-A059-28395475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36117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1" name="Rectangle 111">
            <a:extLst>
              <a:ext uri="{FF2B5EF4-FFF2-40B4-BE49-F238E27FC236}">
                <a16:creationId xmlns:a16="http://schemas.microsoft.com/office/drawing/2014/main" id="{B22C7900-74CC-4A6D-9CFB-545ABEB2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38784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112">
            <a:extLst>
              <a:ext uri="{FF2B5EF4-FFF2-40B4-BE49-F238E27FC236}">
                <a16:creationId xmlns:a16="http://schemas.microsoft.com/office/drawing/2014/main" id="{D50542F4-B933-4F53-A237-CA5D287C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036" y="41451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113">
            <a:extLst>
              <a:ext uri="{FF2B5EF4-FFF2-40B4-BE49-F238E27FC236}">
                <a16:creationId xmlns:a16="http://schemas.microsoft.com/office/drawing/2014/main" id="{30399B85-51C5-4915-B5C3-E08295CB3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4411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Rectangle 114">
            <a:extLst>
              <a:ext uri="{FF2B5EF4-FFF2-40B4-BE49-F238E27FC236}">
                <a16:creationId xmlns:a16="http://schemas.microsoft.com/office/drawing/2014/main" id="{698A5029-D43F-4035-87BC-02771B95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27" y="46785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eut être une image de 1 personne et position debout">
            <a:extLst>
              <a:ext uri="{FF2B5EF4-FFF2-40B4-BE49-F238E27FC236}">
                <a16:creationId xmlns:a16="http://schemas.microsoft.com/office/drawing/2014/main" id="{F487DECB-0CC7-4436-917B-FED7624BE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31" y="696262"/>
            <a:ext cx="2459182" cy="24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30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834</Words>
  <Application>Microsoft Office PowerPoint</Application>
  <PresentationFormat>Grand écran</PresentationFormat>
  <Paragraphs>101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Bank Gothic Medium</vt:lpstr>
      <vt:lpstr>Calibri</vt:lpstr>
      <vt:lpstr>Roboto</vt:lpstr>
      <vt:lpstr>Verdana</vt:lpstr>
      <vt:lpstr>Thème Office</vt:lpstr>
      <vt:lpstr>Carte blanche</vt:lpstr>
      <vt:lpstr>Le lancement du jeu sur une situation</vt:lpstr>
      <vt:lpstr>Que peut et/ou doit générer le lancement ?</vt:lpstr>
      <vt:lpstr>Les impondérables du lancement de jeu</vt:lpstr>
      <vt:lpstr>Exemples de lancement par Frédéric Pomarel Ancien entraîneur de l’équipe de France de rugby à 7 féminin et masculin Directeur Technique de la Ligue de Rugby Outre-mer  </vt:lpstr>
      <vt:lpstr>Exemple sur les centres de suivi M15 F &amp; G Du collectif réduit au collectif total Fiche situation slide suivante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arnaud.josse@me.com</dc:creator>
  <cp:lastModifiedBy>Arnaud PEYRETOUT</cp:lastModifiedBy>
  <cp:revision>125</cp:revision>
  <dcterms:created xsi:type="dcterms:W3CDTF">2018-09-05T13:48:44Z</dcterms:created>
  <dcterms:modified xsi:type="dcterms:W3CDTF">2024-01-19T08:47:41Z</dcterms:modified>
</cp:coreProperties>
</file>