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8"/>
  </p:notesMasterIdLst>
  <p:sldIdLst>
    <p:sldId id="4215" r:id="rId2"/>
    <p:sldId id="4211" r:id="rId3"/>
    <p:sldId id="4217" r:id="rId4"/>
    <p:sldId id="4212" r:id="rId5"/>
    <p:sldId id="4216" r:id="rId6"/>
    <p:sldId id="304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9"/>
    <p:restoredTop sz="93759"/>
  </p:normalViewPr>
  <p:slideViewPr>
    <p:cSldViewPr snapToGrid="0">
      <p:cViewPr varScale="1">
        <p:scale>
          <a:sx n="81" d="100"/>
          <a:sy n="81" d="100"/>
        </p:scale>
        <p:origin x="3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1FB5E-78AA-4FE6-A6B3-1CC3C28C8904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A72C5-979B-48FA-9257-D46160DA74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90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Une - 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45077" y="6178777"/>
            <a:ext cx="487855" cy="365125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320395"/>
            <a:ext cx="9018872" cy="19857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3173128" y="3690003"/>
            <a:ext cx="9018872" cy="968624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2493962"/>
            <a:ext cx="10515600" cy="1325563"/>
          </a:xfrm>
        </p:spPr>
        <p:txBody>
          <a:bodyPr/>
          <a:lstStyle>
            <a:lvl1pPr algn="ctr">
              <a:defRPr sz="83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3313" y="3819525"/>
            <a:ext cx="7772400" cy="487363"/>
          </a:xfrm>
        </p:spPr>
        <p:txBody>
          <a:bodyPr>
            <a:normAutofit/>
          </a:bodyPr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7513983" y="6178776"/>
            <a:ext cx="3498504" cy="36512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rgbClr val="E0451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Date du doc/réunion</a:t>
            </a:r>
          </a:p>
        </p:txBody>
      </p:sp>
    </p:spTree>
    <p:extLst>
      <p:ext uri="{BB962C8B-B14F-4D97-AF65-F5344CB8AC3E}">
        <p14:creationId xmlns:p14="http://schemas.microsoft.com/office/powerpoint/2010/main" val="298481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45077" y="6178777"/>
            <a:ext cx="487855" cy="365125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320395"/>
            <a:ext cx="9018872" cy="19857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3173128" y="3690003"/>
            <a:ext cx="9018872" cy="968624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2493962"/>
            <a:ext cx="10515600" cy="1325563"/>
          </a:xfrm>
        </p:spPr>
        <p:txBody>
          <a:bodyPr/>
          <a:lstStyle>
            <a:lvl1pPr algn="ctr">
              <a:defRPr sz="83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3313" y="3819525"/>
            <a:ext cx="7772400" cy="487363"/>
          </a:xfrm>
        </p:spPr>
        <p:txBody>
          <a:bodyPr>
            <a:normAutofit/>
          </a:bodyPr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177708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918608" y="61787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rgbClr val="2E8FCE"/>
                </a:solidFill>
              </a:defRPr>
            </a:lvl1pPr>
          </a:lstStyle>
          <a:p>
            <a:fld id="{758A296A-E800-9B41-97AC-B29F945EBDB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753835"/>
            <a:ext cx="10515600" cy="624391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838200" y="1630363"/>
            <a:ext cx="10515600" cy="3895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56134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835" y="435013"/>
            <a:ext cx="2845904" cy="637643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z="4000" b="1" dirty="0">
                <a:solidFill>
                  <a:srgbClr val="E04512"/>
                </a:solidFill>
                <a:latin typeface="Roboto" charset="0"/>
                <a:ea typeface="Roboto" charset="0"/>
                <a:cs typeface="Roboto" charset="0"/>
              </a:rPr>
              <a:t>SOMMAIRE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655763" y="1511300"/>
            <a:ext cx="9463087" cy="41338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156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45077" y="6178777"/>
            <a:ext cx="487855" cy="365125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320395"/>
            <a:ext cx="9018872" cy="19857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3173128" y="3690003"/>
            <a:ext cx="9018872" cy="968624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2493962"/>
            <a:ext cx="10515600" cy="1325563"/>
          </a:xfrm>
        </p:spPr>
        <p:txBody>
          <a:bodyPr/>
          <a:lstStyle>
            <a:lvl1pPr algn="ctr">
              <a:defRPr sz="83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3313" y="3819525"/>
            <a:ext cx="7772400" cy="487363"/>
          </a:xfrm>
        </p:spPr>
        <p:txBody>
          <a:bodyPr>
            <a:normAutofit/>
          </a:bodyPr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3321535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835" y="435013"/>
            <a:ext cx="2845904" cy="637643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z="4000" b="1" dirty="0">
                <a:solidFill>
                  <a:srgbClr val="E04512"/>
                </a:solidFill>
                <a:latin typeface="Roboto" charset="0"/>
                <a:ea typeface="Roboto" charset="0"/>
                <a:cs typeface="Roboto" charset="0"/>
              </a:rPr>
              <a:t>SOMMAIRE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655763" y="1511300"/>
            <a:ext cx="9463087" cy="41338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90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918608" y="61787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rgbClr val="2E8FCE"/>
                </a:solidFill>
              </a:defRPr>
            </a:lvl1pPr>
          </a:lstStyle>
          <a:p>
            <a:fld id="{758A296A-E800-9B41-97AC-B29F945EBDB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753835"/>
            <a:ext cx="10515600" cy="624391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838200" y="1630363"/>
            <a:ext cx="10515600" cy="3895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595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47825" y="2607813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fr-FR" dirty="0"/>
              <a:t>GROS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00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769386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Titre + 2 col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838200" y="2261970"/>
            <a:ext cx="4320941" cy="297338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7039109" y="2261970"/>
            <a:ext cx="4314691" cy="297338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4075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76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78CE-2E17-4B0E-A286-DDE34BA3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EAF347-DDB8-4678-8902-B7EE14D1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629A-445D-48EF-A129-473AF60A582B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1F25F-9611-4131-AFA6-EE3A8A2CF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D3828C-BE7F-40BE-B76E-6CEA4DCE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EEBB-2D65-4130-9632-E060422522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81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18/03/2024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621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51422" y="2339021"/>
            <a:ext cx="10515600" cy="319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28 PT - GRAND TITRE</a:t>
            </a:r>
          </a:p>
          <a:p>
            <a:pPr lvl="1"/>
            <a:r>
              <a:rPr lang="fr-FR" dirty="0"/>
              <a:t>ROBOTO 19 PT -SS TITRE PAGE DE GARDE (BLANC)</a:t>
            </a:r>
          </a:p>
          <a:p>
            <a:pPr lvl="2"/>
            <a:r>
              <a:rPr lang="fr-FR" dirty="0"/>
              <a:t>ROBOTO 15 PT PAGE A PUCES</a:t>
            </a:r>
          </a:p>
          <a:p>
            <a:pPr lvl="3"/>
            <a:r>
              <a:rPr lang="fr-FR" dirty="0" err="1"/>
              <a:t>Roboto</a:t>
            </a:r>
            <a:r>
              <a:rPr lang="fr-FR" dirty="0"/>
              <a:t> 14 pt paragraphe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8" y="5973537"/>
            <a:ext cx="11778404" cy="7756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7" y="142318"/>
            <a:ext cx="11778405" cy="172506"/>
          </a:xfrm>
          <a:prstGeom prst="rect">
            <a:avLst/>
          </a:prstGeom>
        </p:spPr>
      </p:pic>
      <p:sp>
        <p:nvSpPr>
          <p:cNvPr id="6" name="Espace réservé du titre 5"/>
          <p:cNvSpPr>
            <a:spLocks noGrp="1"/>
          </p:cNvSpPr>
          <p:nvPr>
            <p:ph type="title"/>
          </p:nvPr>
        </p:nvSpPr>
        <p:spPr>
          <a:xfrm>
            <a:off x="838200" y="753836"/>
            <a:ext cx="10515600" cy="730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ROBOTO 28PT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8908983" y="62251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2E230A6-CA15-4BF8-8565-08D464F5638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8200" y="5952948"/>
            <a:ext cx="2092745" cy="5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6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3" r:id="rId8"/>
    <p:sldLayoutId id="2147483674" r:id="rId9"/>
    <p:sldLayoutId id="2147483660" r:id="rId10"/>
    <p:sldLayoutId id="2147483661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rgbClr val="E04512"/>
          </a:solidFill>
          <a:latin typeface="Roboto" charset="0"/>
          <a:ea typeface="Roboto" charset="0"/>
          <a:cs typeface="Robot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5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a.demontelenglet@idfrugby.fr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AFC4B7D-E70A-3515-0280-7F8122FA38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1</a:t>
            </a:fld>
            <a:endParaRPr lang="fr-FR"/>
          </a:p>
        </p:txBody>
      </p:sp>
      <p:pic>
        <p:nvPicPr>
          <p:cNvPr id="5" name="CA T1.mp4">
            <a:hlinkClick r:id="" action="ppaction://media"/>
            <a:extLst>
              <a:ext uri="{FF2B5EF4-FFF2-40B4-BE49-F238E27FC236}">
                <a16:creationId xmlns:a16="http://schemas.microsoft.com/office/drawing/2014/main" id="{99F2ED67-3810-5A67-B58F-1406EC695E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2132" y="688070"/>
            <a:ext cx="9027736" cy="50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EF864-C01B-36F5-4982-239BF8A49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D4705C-5076-2B09-6952-1FEAFE81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41" y="606490"/>
            <a:ext cx="11943183" cy="738565"/>
          </a:xfrm>
        </p:spPr>
        <p:txBody>
          <a:bodyPr/>
          <a:lstStyle/>
          <a:p>
            <a:r>
              <a:rPr lang="fr-FR" sz="3200" b="1" dirty="0"/>
              <a:t>La contre-attaque de type 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40A2F5-9515-F9B3-F008-3C2E01007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2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BE48AA-E899-4D7F-75CA-A8C713713B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523" y="1520892"/>
            <a:ext cx="10624328" cy="42548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C’est une CA amorcée après une </a:t>
            </a:r>
            <a:r>
              <a:rPr lang="fr-FR" sz="2000" b="1" dirty="0">
                <a:solidFill>
                  <a:srgbClr val="FF0000"/>
                </a:solidFill>
              </a:rPr>
              <a:t>récupération de balle </a:t>
            </a:r>
            <a:r>
              <a:rPr lang="fr-FR" sz="2000" dirty="0"/>
              <a:t>dans le </a:t>
            </a:r>
            <a:r>
              <a:rPr lang="fr-FR" sz="2000" b="1" dirty="0">
                <a:solidFill>
                  <a:srgbClr val="FF0000"/>
                </a:solidFill>
              </a:rPr>
              <a:t>2</a:t>
            </a:r>
            <a:r>
              <a:rPr lang="fr-FR" sz="2000" b="1" baseline="30000" dirty="0">
                <a:solidFill>
                  <a:srgbClr val="FF0000"/>
                </a:solidFill>
              </a:rPr>
              <a:t>ème</a:t>
            </a:r>
            <a:r>
              <a:rPr lang="fr-FR" sz="2000" b="1" dirty="0">
                <a:solidFill>
                  <a:srgbClr val="FF0000"/>
                </a:solidFill>
              </a:rPr>
              <a:t> rideau défensif </a:t>
            </a:r>
            <a:r>
              <a:rPr lang="fr-FR" sz="2000" dirty="0"/>
              <a:t>:</a:t>
            </a:r>
          </a:p>
          <a:p>
            <a:pPr marL="0" indent="0">
              <a:buNone/>
            </a:pPr>
            <a:endParaRPr lang="fr-FR" sz="2000" dirty="0"/>
          </a:p>
          <a:p>
            <a:pPr lvl="1" algn="just"/>
            <a:r>
              <a:rPr lang="fr-FR" b="1" dirty="0"/>
              <a:t>Ballon perdu au contact (mais de + en + rare)</a:t>
            </a:r>
          </a:p>
          <a:p>
            <a:pPr lvl="1" algn="just"/>
            <a:r>
              <a:rPr lang="fr-FR" b="1" dirty="0"/>
              <a:t>Jeu au pied court par-dessus ou rasant</a:t>
            </a:r>
          </a:p>
          <a:p>
            <a:pPr marL="0" indent="0">
              <a:buNone/>
            </a:pPr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482E23-6C44-7060-353F-854084DE7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729850"/>
              </p:ext>
            </p:extLst>
          </p:nvPr>
        </p:nvGraphicFramePr>
        <p:xfrm>
          <a:off x="317241" y="3648336"/>
          <a:ext cx="11557520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80">
                  <a:extLst>
                    <a:ext uri="{9D8B030D-6E8A-4147-A177-3AD203B41FA5}">
                      <a16:colId xmlns:a16="http://schemas.microsoft.com/office/drawing/2014/main" val="2423355468"/>
                    </a:ext>
                  </a:extLst>
                </a:gridCol>
                <a:gridCol w="2889380">
                  <a:extLst>
                    <a:ext uri="{9D8B030D-6E8A-4147-A177-3AD203B41FA5}">
                      <a16:colId xmlns:a16="http://schemas.microsoft.com/office/drawing/2014/main" val="4256981270"/>
                    </a:ext>
                  </a:extLst>
                </a:gridCol>
                <a:gridCol w="2889380">
                  <a:extLst>
                    <a:ext uri="{9D8B030D-6E8A-4147-A177-3AD203B41FA5}">
                      <a16:colId xmlns:a16="http://schemas.microsoft.com/office/drawing/2014/main" val="3669583929"/>
                    </a:ext>
                  </a:extLst>
                </a:gridCol>
                <a:gridCol w="2889380">
                  <a:extLst>
                    <a:ext uri="{9D8B030D-6E8A-4147-A177-3AD203B41FA5}">
                      <a16:colId xmlns:a16="http://schemas.microsoft.com/office/drawing/2014/main" val="1063555218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Qui récupère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Qui donne la vitesse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Qui soutient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Qui se démarque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21538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8, 9, 11 ou 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11, 14 ou 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Les joueurs/joueuses proches et dernier passeur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Tous les joueurs/joueuses loin du ballon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486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41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EF864-C01B-36F5-4982-239BF8A49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40A2F5-9515-F9B3-F008-3C2E01007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3</a:t>
            </a:fld>
            <a:endParaRPr lang="fr-FR"/>
          </a:p>
        </p:txBody>
      </p:sp>
      <p:pic>
        <p:nvPicPr>
          <p:cNvPr id="10" name="CA 2 (2).mp4">
            <a:hlinkClick r:id="" action="ppaction://media"/>
            <a:extLst>
              <a:ext uri="{FF2B5EF4-FFF2-40B4-BE49-F238E27FC236}">
                <a16:creationId xmlns:a16="http://schemas.microsoft.com/office/drawing/2014/main" id="{ABB58161-F21C-1DEA-A53F-26134623BE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0951" y="740724"/>
            <a:ext cx="8690098" cy="48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5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6318A-1EA7-0C39-1135-AE1A2E065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332F1-A699-CF03-F6A4-874D41B5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40" y="445467"/>
            <a:ext cx="11943183" cy="738565"/>
          </a:xfrm>
        </p:spPr>
        <p:txBody>
          <a:bodyPr/>
          <a:lstStyle/>
          <a:p>
            <a:r>
              <a:rPr lang="fr-FR" sz="3200" b="1" dirty="0"/>
              <a:t>La contre-attaque de type 3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BAC8A7-9E90-7BBA-6595-E349BFC747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4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8E6E7EE-49C4-92A3-597A-ADC08D95AC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897" y="1041529"/>
            <a:ext cx="10624328" cy="4591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rgbClr val="0070C0"/>
                </a:solidFill>
              </a:rPr>
              <a:t>C’est une CA amorcée après une </a:t>
            </a:r>
            <a:r>
              <a:rPr lang="fr-FR" sz="2000" b="1" dirty="0">
                <a:solidFill>
                  <a:srgbClr val="FF0000"/>
                </a:solidFill>
              </a:rPr>
              <a:t>récupération de balle </a:t>
            </a:r>
            <a:r>
              <a:rPr lang="fr-FR" sz="2000" dirty="0">
                <a:solidFill>
                  <a:srgbClr val="0070C0"/>
                </a:solidFill>
              </a:rPr>
              <a:t>dans le </a:t>
            </a:r>
            <a:r>
              <a:rPr lang="fr-FR" sz="2000" b="1" dirty="0">
                <a:solidFill>
                  <a:srgbClr val="FF0000"/>
                </a:solidFill>
              </a:rPr>
              <a:t>3</a:t>
            </a:r>
            <a:r>
              <a:rPr lang="fr-FR" sz="2000" b="1" baseline="30000" dirty="0">
                <a:solidFill>
                  <a:srgbClr val="FF0000"/>
                </a:solidFill>
              </a:rPr>
              <a:t>ème</a:t>
            </a:r>
            <a:r>
              <a:rPr lang="fr-FR" sz="2000" b="1" dirty="0">
                <a:solidFill>
                  <a:srgbClr val="FF0000"/>
                </a:solidFill>
              </a:rPr>
              <a:t> rideau défensif </a:t>
            </a:r>
            <a:r>
              <a:rPr lang="fr-FR" sz="2000" dirty="0">
                <a:solidFill>
                  <a:srgbClr val="0070C0"/>
                </a:solidFill>
              </a:rPr>
              <a:t>à la suite d’un jeu au pied long</a:t>
            </a:r>
            <a:r>
              <a:rPr lang="fr-FR" sz="20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0070C0"/>
                </a:solidFill>
              </a:rPr>
              <a:t>Dans ce cas, chacun doit se définir un rôle : </a:t>
            </a:r>
          </a:p>
          <a:p>
            <a:pPr lvl="1"/>
            <a:r>
              <a:rPr lang="fr-FR" sz="1800" dirty="0">
                <a:solidFill>
                  <a:srgbClr val="0070C0"/>
                </a:solidFill>
              </a:rPr>
              <a:t>Qui réceptionne ?</a:t>
            </a:r>
          </a:p>
          <a:p>
            <a:pPr lvl="1"/>
            <a:r>
              <a:rPr lang="fr-FR" sz="1800" dirty="0">
                <a:solidFill>
                  <a:srgbClr val="0070C0"/>
                </a:solidFill>
              </a:rPr>
              <a:t>Que font les soutiens proches ?</a:t>
            </a:r>
          </a:p>
          <a:p>
            <a:pPr lvl="1"/>
            <a:r>
              <a:rPr lang="fr-FR" sz="1800" dirty="0">
                <a:solidFill>
                  <a:srgbClr val="0070C0"/>
                </a:solidFill>
              </a:rPr>
              <a:t>Que font les soutiens loin ?</a:t>
            </a:r>
          </a:p>
          <a:p>
            <a:pPr lvl="1"/>
            <a:r>
              <a:rPr lang="fr-FR" sz="1800" dirty="0">
                <a:solidFill>
                  <a:srgbClr val="0070C0"/>
                </a:solidFill>
              </a:rPr>
              <a:t>Que font les soutiens devant la balle ?</a:t>
            </a:r>
          </a:p>
          <a:p>
            <a:pPr marL="457200" lvl="1" indent="0">
              <a:buNone/>
            </a:pPr>
            <a:endParaRPr lang="fr-FR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2000" dirty="0">
                <a:solidFill>
                  <a:srgbClr val="0070C0"/>
                </a:solidFill>
              </a:rPr>
              <a:t>Mais également tenir compte du rapport à la ligne d’avantage.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4D8D18-BF3C-FDB4-4549-D95B4F579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803849"/>
              </p:ext>
            </p:extLst>
          </p:nvPr>
        </p:nvGraphicFramePr>
        <p:xfrm>
          <a:off x="317240" y="4129220"/>
          <a:ext cx="11557520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80">
                  <a:extLst>
                    <a:ext uri="{9D8B030D-6E8A-4147-A177-3AD203B41FA5}">
                      <a16:colId xmlns:a16="http://schemas.microsoft.com/office/drawing/2014/main" val="2423355468"/>
                    </a:ext>
                  </a:extLst>
                </a:gridCol>
                <a:gridCol w="2889380">
                  <a:extLst>
                    <a:ext uri="{9D8B030D-6E8A-4147-A177-3AD203B41FA5}">
                      <a16:colId xmlns:a16="http://schemas.microsoft.com/office/drawing/2014/main" val="4256981270"/>
                    </a:ext>
                  </a:extLst>
                </a:gridCol>
                <a:gridCol w="2889380">
                  <a:extLst>
                    <a:ext uri="{9D8B030D-6E8A-4147-A177-3AD203B41FA5}">
                      <a16:colId xmlns:a16="http://schemas.microsoft.com/office/drawing/2014/main" val="3669583929"/>
                    </a:ext>
                  </a:extLst>
                </a:gridCol>
                <a:gridCol w="2889380">
                  <a:extLst>
                    <a:ext uri="{9D8B030D-6E8A-4147-A177-3AD203B41FA5}">
                      <a16:colId xmlns:a16="http://schemas.microsoft.com/office/drawing/2014/main" val="1063555218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Qui récupère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Qui donne la vitesse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Qui soutient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Qui se démarque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21538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11, 14, 15 ou 8 dans certains cas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11, 14, 15 et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Les joueurs/joueuses dans le couloir du porteur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Souvent les centres et l’ailier opposé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486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7203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C20E2D5-8494-B261-7C76-DBB59FAA8F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5</a:t>
            </a:fld>
            <a:endParaRPr lang="fr-FR"/>
          </a:p>
        </p:txBody>
      </p:sp>
      <p:pic>
        <p:nvPicPr>
          <p:cNvPr id="5" name="CA T3.mp4">
            <a:hlinkClick r:id="" action="ppaction://media"/>
            <a:extLst>
              <a:ext uri="{FF2B5EF4-FFF2-40B4-BE49-F238E27FC236}">
                <a16:creationId xmlns:a16="http://schemas.microsoft.com/office/drawing/2014/main" id="{558E23B8-2586-30A9-824F-6E23C2CF7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6432" y="665020"/>
            <a:ext cx="9099136" cy="511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7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6</a:t>
            </a:fld>
            <a:endParaRPr lang="fr-FR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>
          <a:xfrm>
            <a:off x="277658" y="1201683"/>
            <a:ext cx="11637822" cy="477952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fr-FR" sz="1800" dirty="0"/>
          </a:p>
          <a:p>
            <a:pPr marL="0" indent="0" algn="ctr">
              <a:lnSpc>
                <a:spcPct val="100000"/>
              </a:lnSpc>
              <a:buNone/>
            </a:pPr>
            <a:endParaRPr lang="fr-FR" sz="20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55A17A8-1020-4D90-AB01-B4E4F1E2CA0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E04512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fr-FR" dirty="0"/>
              <a:t>INFORMATIONS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D11792-72FE-4740-9B7A-08F8F5413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18" y="3429000"/>
            <a:ext cx="2603862" cy="260386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D3900E5-6DBE-49E1-B76C-DEF4AA7B1567}"/>
              </a:ext>
            </a:extLst>
          </p:cNvPr>
          <p:cNvSpPr txBox="1"/>
          <p:nvPr/>
        </p:nvSpPr>
        <p:spPr>
          <a:xfrm>
            <a:off x="4525078" y="4044788"/>
            <a:ext cx="6723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b="1" i="0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Alessandro DE MONTE LENGLET</a:t>
            </a:r>
            <a:br>
              <a:rPr lang="fr-FR" sz="2800" b="0" i="1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</a:br>
            <a:r>
              <a:rPr lang="fr-FR" sz="2800" b="0" i="0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06 45 48 79 70</a:t>
            </a:r>
            <a:br>
              <a:rPr lang="fr-FR" sz="2800" b="0" i="1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</a:br>
            <a:r>
              <a:rPr lang="fr-FR" sz="2800" b="0" i="0" u="sng" dirty="0">
                <a:solidFill>
                  <a:srgbClr val="0000FF"/>
                </a:solidFill>
                <a:effectLst/>
                <a:latin typeface="Verdana" panose="020B0604030504040204" pitchFamily="34" charset="0"/>
                <a:hlinkClick r:id="rId3"/>
              </a:rPr>
              <a:t>a.demontelenglet@idfrugby.fr</a:t>
            </a:r>
            <a:endParaRPr lang="fr-FR" sz="2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9" name="Image 8" descr="Une image contenant Visage humain, habits, personne, verres&#10;&#10;Description générée automatiquement">
            <a:extLst>
              <a:ext uri="{FF2B5EF4-FFF2-40B4-BE49-F238E27FC236}">
                <a16:creationId xmlns:a16="http://schemas.microsoft.com/office/drawing/2014/main" id="{7E08B24C-8ECC-215A-AE20-971AFD81C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442" y="876793"/>
            <a:ext cx="2515919" cy="286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24661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9369</TotalTime>
  <Words>227</Words>
  <Application>Microsoft Office PowerPoint</Application>
  <PresentationFormat>Grand écran</PresentationFormat>
  <Paragraphs>38</Paragraphs>
  <Slides>6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Roboto</vt:lpstr>
      <vt:lpstr>Verdana</vt:lpstr>
      <vt:lpstr>1_Thème Office</vt:lpstr>
      <vt:lpstr>Présentation PowerPoint</vt:lpstr>
      <vt:lpstr>La contre-attaque de type 2</vt:lpstr>
      <vt:lpstr>Présentation PowerPoint</vt:lpstr>
      <vt:lpstr>La contre-attaque de type 3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Montserrat Amédée</dc:creator>
  <cp:lastModifiedBy>Coline MAYER</cp:lastModifiedBy>
  <cp:revision>67</cp:revision>
  <dcterms:created xsi:type="dcterms:W3CDTF">2023-11-13T19:24:40Z</dcterms:created>
  <dcterms:modified xsi:type="dcterms:W3CDTF">2024-03-18T16:05:32Z</dcterms:modified>
</cp:coreProperties>
</file>