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sldIdLst>
    <p:sldId id="4207" r:id="rId2"/>
    <p:sldId id="2449" r:id="rId3"/>
    <p:sldId id="4214" r:id="rId4"/>
    <p:sldId id="4210" r:id="rId5"/>
    <p:sldId id="4208" r:id="rId6"/>
    <p:sldId id="421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9"/>
    <p:restoredTop sz="93759"/>
  </p:normalViewPr>
  <p:slideViewPr>
    <p:cSldViewPr snapToGrid="0">
      <p:cViewPr varScale="1">
        <p:scale>
          <a:sx n="51" d="100"/>
          <a:sy n="51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1FB5E-78AA-4FE6-A6B3-1CC3C28C8904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A72C5-979B-48FA-9257-D46160DA74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9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Une - 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45077" y="6178777"/>
            <a:ext cx="487855" cy="365125"/>
          </a:xfrm>
          <a:prstGeom prst="rect">
            <a:avLst/>
          </a:prstGeom>
        </p:spPr>
        <p:txBody>
          <a:bodyPr/>
          <a:lstStyle/>
          <a:p>
            <a:fld id="{758A296A-E800-9B41-97AC-B29F945EBDB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320395"/>
            <a:ext cx="9018872" cy="1985768"/>
          </a:xfrm>
          <a:prstGeom prst="rect">
            <a:avLst/>
          </a:prstGeom>
          <a:solidFill>
            <a:srgbClr val="E04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3173128" y="3690003"/>
            <a:ext cx="9018872" cy="968624"/>
          </a:xfrm>
          <a:prstGeom prst="rect">
            <a:avLst/>
          </a:prstGeom>
          <a:solidFill>
            <a:srgbClr val="63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0" y="2493962"/>
            <a:ext cx="10515600" cy="1325563"/>
          </a:xfrm>
        </p:spPr>
        <p:txBody>
          <a:bodyPr/>
          <a:lstStyle>
            <a:lvl1pPr algn="ctr">
              <a:defRPr sz="83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3313" y="3819525"/>
            <a:ext cx="7772400" cy="487363"/>
          </a:xfrm>
        </p:spPr>
        <p:txBody>
          <a:bodyPr>
            <a:normAutofit/>
          </a:bodyPr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7513983" y="6178776"/>
            <a:ext cx="3498504" cy="365125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E0451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Date du doc/réunion</a:t>
            </a:r>
          </a:p>
        </p:txBody>
      </p:sp>
    </p:spTree>
    <p:extLst>
      <p:ext uri="{BB962C8B-B14F-4D97-AF65-F5344CB8AC3E}">
        <p14:creationId xmlns:p14="http://schemas.microsoft.com/office/powerpoint/2010/main" val="298481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45077" y="6178777"/>
            <a:ext cx="487855" cy="365125"/>
          </a:xfrm>
          <a:prstGeom prst="rect">
            <a:avLst/>
          </a:prstGeom>
        </p:spPr>
        <p:txBody>
          <a:bodyPr/>
          <a:lstStyle/>
          <a:p>
            <a:fld id="{758A296A-E800-9B41-97AC-B29F945EBDB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320395"/>
            <a:ext cx="9018872" cy="1985768"/>
          </a:xfrm>
          <a:prstGeom prst="rect">
            <a:avLst/>
          </a:prstGeom>
          <a:solidFill>
            <a:srgbClr val="E04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3173128" y="3690003"/>
            <a:ext cx="9018872" cy="968624"/>
          </a:xfrm>
          <a:prstGeom prst="rect">
            <a:avLst/>
          </a:prstGeom>
          <a:solidFill>
            <a:srgbClr val="63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0" y="2493962"/>
            <a:ext cx="10515600" cy="1325563"/>
          </a:xfrm>
        </p:spPr>
        <p:txBody>
          <a:bodyPr/>
          <a:lstStyle>
            <a:lvl1pPr algn="ctr">
              <a:defRPr sz="83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3313" y="3819525"/>
            <a:ext cx="7772400" cy="487363"/>
          </a:xfrm>
        </p:spPr>
        <p:txBody>
          <a:bodyPr>
            <a:normAutofit/>
          </a:bodyPr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77708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918608" y="61787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00" baseline="0">
                <a:solidFill>
                  <a:srgbClr val="2E8FCE"/>
                </a:solidFill>
              </a:defRPr>
            </a:lvl1pPr>
          </a:lstStyle>
          <a:p>
            <a:fld id="{758A296A-E800-9B41-97AC-B29F945EBDB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753835"/>
            <a:ext cx="10515600" cy="624391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838200" y="1630363"/>
            <a:ext cx="10515600" cy="38957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56134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835" y="435013"/>
            <a:ext cx="2845904" cy="637643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z="4000" b="1" dirty="0">
                <a:solidFill>
                  <a:srgbClr val="E04512"/>
                </a:solidFill>
                <a:latin typeface="Roboto" charset="0"/>
                <a:ea typeface="Roboto" charset="0"/>
                <a:cs typeface="Roboto" charset="0"/>
              </a:rPr>
              <a:t>SOMMAIRE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55763" y="1511300"/>
            <a:ext cx="9463087" cy="41338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Texte sommaire</a:t>
            </a:r>
          </a:p>
          <a:p>
            <a:pPr lvl="0"/>
            <a:r>
              <a:rPr lang="fr-FR" dirty="0"/>
              <a:t>Texte sommaire</a:t>
            </a:r>
          </a:p>
          <a:p>
            <a:pPr lvl="0"/>
            <a:r>
              <a:rPr lang="fr-FR" dirty="0"/>
              <a:t>Texte sommaire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56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45077" y="6178777"/>
            <a:ext cx="487855" cy="365125"/>
          </a:xfrm>
          <a:prstGeom prst="rect">
            <a:avLst/>
          </a:prstGeom>
        </p:spPr>
        <p:txBody>
          <a:bodyPr/>
          <a:lstStyle/>
          <a:p>
            <a:fld id="{758A296A-E800-9B41-97AC-B29F945EBDB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320395"/>
            <a:ext cx="9018872" cy="1985768"/>
          </a:xfrm>
          <a:prstGeom prst="rect">
            <a:avLst/>
          </a:prstGeom>
          <a:solidFill>
            <a:srgbClr val="E04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3173128" y="3690003"/>
            <a:ext cx="9018872" cy="968624"/>
          </a:xfrm>
          <a:prstGeom prst="rect">
            <a:avLst/>
          </a:prstGeom>
          <a:solidFill>
            <a:srgbClr val="63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0" y="2493962"/>
            <a:ext cx="10515600" cy="1325563"/>
          </a:xfrm>
        </p:spPr>
        <p:txBody>
          <a:bodyPr/>
          <a:lstStyle>
            <a:lvl1pPr algn="ctr">
              <a:defRPr sz="83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3313" y="3819525"/>
            <a:ext cx="7772400" cy="487363"/>
          </a:xfrm>
        </p:spPr>
        <p:txBody>
          <a:bodyPr>
            <a:normAutofit/>
          </a:bodyPr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32153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835" y="435013"/>
            <a:ext cx="2845904" cy="637643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z="4000" b="1" dirty="0">
                <a:solidFill>
                  <a:srgbClr val="E04512"/>
                </a:solidFill>
                <a:latin typeface="Roboto" charset="0"/>
                <a:ea typeface="Roboto" charset="0"/>
                <a:cs typeface="Roboto" charset="0"/>
              </a:rPr>
              <a:t>SOMMAIRE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55763" y="1511300"/>
            <a:ext cx="9463087" cy="41338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Texte sommaire</a:t>
            </a:r>
          </a:p>
          <a:p>
            <a:pPr lvl="0"/>
            <a:r>
              <a:rPr lang="fr-FR" dirty="0"/>
              <a:t>Texte sommaire</a:t>
            </a:r>
          </a:p>
          <a:p>
            <a:pPr lvl="0"/>
            <a:r>
              <a:rPr lang="fr-FR" dirty="0"/>
              <a:t>Texte sommaire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9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918608" y="61787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00" baseline="0">
                <a:solidFill>
                  <a:srgbClr val="2E8FCE"/>
                </a:solidFill>
              </a:defRPr>
            </a:lvl1pPr>
          </a:lstStyle>
          <a:p>
            <a:fld id="{758A296A-E800-9B41-97AC-B29F945EBDB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753835"/>
            <a:ext cx="10515600" cy="624391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838200" y="1630363"/>
            <a:ext cx="10515600" cy="38957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595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47825" y="2607813"/>
            <a:ext cx="10515600" cy="1325563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fr-FR" dirty="0"/>
              <a:t>GROS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0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769386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+ 2 col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38200" y="2261970"/>
            <a:ext cx="4320941" cy="29733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7039109" y="2261970"/>
            <a:ext cx="4314691" cy="29733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075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76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78CE-2E17-4B0E-A286-DDE34BA3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AF347-DDB8-4678-8902-B7EE14D1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629A-445D-48EF-A129-473AF60A582B}" type="datetimeFigureOut">
              <a:rPr lang="fr-FR" smtClean="0"/>
              <a:t>18/03/2024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1F25F-9611-4131-AFA6-EE3A8A2C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3828C-BE7F-40BE-B76E-6CEA4DCE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EEBB-2D65-4130-9632-E060422522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81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18/03/2024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621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1422" y="2339021"/>
            <a:ext cx="10515600" cy="319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28 PT - GRAND TITRE</a:t>
            </a:r>
          </a:p>
          <a:p>
            <a:pPr lvl="1"/>
            <a:r>
              <a:rPr lang="fr-FR" dirty="0"/>
              <a:t>ROBOTO 19 PT -SS TITRE PAGE DE GARDE (BLANC)</a:t>
            </a:r>
          </a:p>
          <a:p>
            <a:pPr lvl="2"/>
            <a:r>
              <a:rPr lang="fr-FR" dirty="0"/>
              <a:t>ROBOTO 15 PT PAGE A PUCES</a:t>
            </a:r>
          </a:p>
          <a:p>
            <a:pPr lvl="3"/>
            <a:r>
              <a:rPr lang="fr-FR" dirty="0" err="1"/>
              <a:t>Roboto</a:t>
            </a:r>
            <a:r>
              <a:rPr lang="fr-FR" dirty="0"/>
              <a:t> 14 pt paragraphe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8" y="5973537"/>
            <a:ext cx="11778404" cy="7756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7" y="142318"/>
            <a:ext cx="11778405" cy="172506"/>
          </a:xfrm>
          <a:prstGeom prst="rect">
            <a:avLst/>
          </a:prstGeom>
        </p:spPr>
      </p:pic>
      <p:sp>
        <p:nvSpPr>
          <p:cNvPr id="6" name="Espace réservé du titre 5"/>
          <p:cNvSpPr>
            <a:spLocks noGrp="1"/>
          </p:cNvSpPr>
          <p:nvPr>
            <p:ph type="title"/>
          </p:nvPr>
        </p:nvSpPr>
        <p:spPr>
          <a:xfrm>
            <a:off x="838200" y="753836"/>
            <a:ext cx="10515600" cy="730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ROBOTO 28PT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908983" y="6225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E230A6-CA15-4BF8-8565-08D464F563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8200" y="5952948"/>
            <a:ext cx="2092745" cy="5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6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3" r:id="rId8"/>
    <p:sldLayoutId id="2147483674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rgbClr val="E04512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rgbClr val="2E8FCE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 baseline="0">
          <a:solidFill>
            <a:srgbClr val="2E8FCE"/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 baseline="0">
          <a:solidFill>
            <a:srgbClr val="2E8FCE"/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2E8FCE"/>
          </a:solidFill>
          <a:latin typeface="Roboto" charset="0"/>
          <a:ea typeface="Roboto" charset="0"/>
          <a:cs typeface="Robo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296A-E800-9B41-97AC-B29F945EBDBC}" type="slidenum">
              <a:rPr lang="fr-FR" smtClean="0"/>
              <a:t>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6828" y="2493962"/>
            <a:ext cx="8584931" cy="1325563"/>
          </a:xfrm>
        </p:spPr>
        <p:txBody>
          <a:bodyPr/>
          <a:lstStyle/>
          <a:p>
            <a:pPr algn="l"/>
            <a:r>
              <a:rPr lang="fr-FR" sz="8000" dirty="0"/>
              <a:t>Carte blanche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E1AD49E4-9F23-5352-6F01-8D7203ACB330}"/>
              </a:ext>
            </a:extLst>
          </p:cNvPr>
          <p:cNvSpPr txBox="1">
            <a:spLocks/>
          </p:cNvSpPr>
          <p:nvPr/>
        </p:nvSpPr>
        <p:spPr>
          <a:xfrm>
            <a:off x="4591529" y="3554760"/>
            <a:ext cx="8584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00" b="1" kern="1200" cap="all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endParaRPr lang="fr-FR" sz="3200" dirty="0"/>
          </a:p>
        </p:txBody>
      </p:sp>
      <p:pic>
        <p:nvPicPr>
          <p:cNvPr id="4" name="Picture 2" descr="Lancement de &quot;Comment Faire, le jeu&quot; : l'innovation publique est un jeu  d'enfant ! | Direction interministérielle de la transformation publique">
            <a:extLst>
              <a:ext uri="{FF2B5EF4-FFF2-40B4-BE49-F238E27FC236}">
                <a16:creationId xmlns:a16="http://schemas.microsoft.com/office/drawing/2014/main" id="{65945405-AFEF-7237-B8DB-DC30AC5E4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450" y="567854"/>
            <a:ext cx="1595955" cy="22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2">
            <a:extLst>
              <a:ext uri="{FF2B5EF4-FFF2-40B4-BE49-F238E27FC236}">
                <a16:creationId xmlns:a16="http://schemas.microsoft.com/office/drawing/2014/main" id="{4AA1547E-F861-78B3-E5C0-37918C2514FE}"/>
              </a:ext>
            </a:extLst>
          </p:cNvPr>
          <p:cNvSpPr txBox="1">
            <a:spLocks/>
          </p:cNvSpPr>
          <p:nvPr/>
        </p:nvSpPr>
        <p:spPr>
          <a:xfrm>
            <a:off x="3371805" y="3541206"/>
            <a:ext cx="8584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00" b="1" kern="1200" cap="all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r>
              <a:rPr lang="fr-FR" sz="4000" dirty="0"/>
              <a:t>La contre-attaque</a:t>
            </a:r>
          </a:p>
        </p:txBody>
      </p:sp>
    </p:spTree>
    <p:extLst>
      <p:ext uri="{BB962C8B-B14F-4D97-AF65-F5344CB8AC3E}">
        <p14:creationId xmlns:p14="http://schemas.microsoft.com/office/powerpoint/2010/main" val="334876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828F8-A548-0E46-9552-C465A787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06490"/>
            <a:ext cx="11943183" cy="738565"/>
          </a:xfrm>
        </p:spPr>
        <p:txBody>
          <a:bodyPr/>
          <a:lstStyle/>
          <a:p>
            <a:r>
              <a:rPr lang="fr-FR" sz="3200" b="1" dirty="0"/>
              <a:t>Définition de la contre-attaque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BD6A38F-88E4-3852-BF3F-6213A4B4C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8C3D7A-0AC1-F394-4646-CB65D4934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523" y="1345056"/>
            <a:ext cx="10624328" cy="4430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FR" sz="20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</a:t>
            </a:r>
            <a:r>
              <a:rPr lang="fr-FR" sz="20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contre-attaque (CA) </a:t>
            </a:r>
            <a:r>
              <a:rPr lang="fr-FR" sz="20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c’est le </a:t>
            </a:r>
            <a:r>
              <a:rPr lang="fr-FR" sz="20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changement de statut de défenseur</a:t>
            </a:r>
            <a:r>
              <a:rPr lang="fr-FR" sz="2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 attaquant sur une récupération de balle. </a:t>
            </a:r>
            <a:r>
              <a:rPr lang="fr-FR" sz="20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anglo-saxon appellent ceci</a:t>
            </a:r>
            <a:r>
              <a:rPr lang="fr-FR" sz="20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 jeu de transition.</a:t>
            </a:r>
          </a:p>
          <a:p>
            <a:pPr algn="just"/>
            <a:endParaRPr lang="fr-FR" sz="2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Image 7" descr="Une image contenant sport, compétition sportive, personne, rugby&#10;&#10;Description générée automatiquement">
            <a:extLst>
              <a:ext uri="{FF2B5EF4-FFF2-40B4-BE49-F238E27FC236}">
                <a16:creationId xmlns:a16="http://schemas.microsoft.com/office/drawing/2014/main" id="{AB13A192-63FA-79DF-350C-6AB795304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2" y="2973479"/>
            <a:ext cx="4175745" cy="2363629"/>
          </a:xfrm>
          <a:prstGeom prst="rect">
            <a:avLst/>
          </a:prstGeom>
        </p:spPr>
      </p:pic>
      <p:pic>
        <p:nvPicPr>
          <p:cNvPr id="10" name="Image 9" descr="Une image contenant compétition sportive, sport, personne, herbe&#10;&#10;Description générée automatiquement">
            <a:extLst>
              <a:ext uri="{FF2B5EF4-FFF2-40B4-BE49-F238E27FC236}">
                <a16:creationId xmlns:a16="http://schemas.microsoft.com/office/drawing/2014/main" id="{3C7934E0-3051-A146-D6FF-0EC895FF4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495" y="2973479"/>
            <a:ext cx="4175745" cy="2363629"/>
          </a:xfrm>
          <a:prstGeom prst="rect">
            <a:avLst/>
          </a:prstGeom>
        </p:spPr>
      </p:pic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8A34EC78-33C7-5C09-011A-B65C828073E8}"/>
              </a:ext>
            </a:extLst>
          </p:cNvPr>
          <p:cNvSpPr/>
          <p:nvPr/>
        </p:nvSpPr>
        <p:spPr>
          <a:xfrm>
            <a:off x="4997533" y="3834659"/>
            <a:ext cx="2196935" cy="6412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4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1FD79-1C9A-6CD6-2F21-7D3FB97D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53BD21-E519-4821-E882-3F01002AD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7A4140-108C-EB69-FFAE-9866B919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90" y="3650229"/>
            <a:ext cx="885825" cy="201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72F400-CE82-277A-AE15-7FAFD8E5EB5C}"/>
              </a:ext>
            </a:extLst>
          </p:cNvPr>
          <p:cNvSpPr/>
          <p:nvPr/>
        </p:nvSpPr>
        <p:spPr>
          <a:xfrm>
            <a:off x="2847902" y="4402085"/>
            <a:ext cx="3056574" cy="502096"/>
          </a:xfrm>
          <a:prstGeom prst="rect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45BC02-B46F-4C0F-36BB-ACE11619DB4A}"/>
              </a:ext>
            </a:extLst>
          </p:cNvPr>
          <p:cNvSpPr/>
          <p:nvPr/>
        </p:nvSpPr>
        <p:spPr>
          <a:xfrm>
            <a:off x="2847902" y="4429048"/>
            <a:ext cx="673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DFC43-1391-02AB-6D92-41B80F5F262E}"/>
              </a:ext>
            </a:extLst>
          </p:cNvPr>
          <p:cNvSpPr/>
          <p:nvPr/>
        </p:nvSpPr>
        <p:spPr>
          <a:xfrm>
            <a:off x="3833025" y="4479086"/>
            <a:ext cx="1954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PÉNÉTRER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36D4D8-2100-0AD5-82E5-FEECA6546DFE}"/>
              </a:ext>
            </a:extLst>
          </p:cNvPr>
          <p:cNvSpPr/>
          <p:nvPr/>
        </p:nvSpPr>
        <p:spPr>
          <a:xfrm>
            <a:off x="7123973" y="4402085"/>
            <a:ext cx="2581901" cy="502096"/>
          </a:xfrm>
          <a:prstGeom prst="rect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9EFC2-8C50-1482-05B2-21C123180199}"/>
              </a:ext>
            </a:extLst>
          </p:cNvPr>
          <p:cNvSpPr/>
          <p:nvPr/>
        </p:nvSpPr>
        <p:spPr>
          <a:xfrm>
            <a:off x="7175556" y="4429048"/>
            <a:ext cx="18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2B31C8-F7F4-FD14-DF10-8143A1E60492}"/>
              </a:ext>
            </a:extLst>
          </p:cNvPr>
          <p:cNvSpPr/>
          <p:nvPr/>
        </p:nvSpPr>
        <p:spPr>
          <a:xfrm>
            <a:off x="7499074" y="4416145"/>
            <a:ext cx="1671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BLOQUER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DDA378-E759-2F9E-DBD2-14AB8782E828}"/>
              </a:ext>
            </a:extLst>
          </p:cNvPr>
          <p:cNvSpPr/>
          <p:nvPr/>
        </p:nvSpPr>
        <p:spPr>
          <a:xfrm>
            <a:off x="5781834" y="4523600"/>
            <a:ext cx="1346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JEU EN TRANSITION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00CFABA-3E33-EC43-A7E3-9077625A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894" y="606490"/>
            <a:ext cx="6419850" cy="419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841385C-B022-101B-12CF-C80D09593C49}"/>
              </a:ext>
            </a:extLst>
          </p:cNvPr>
          <p:cNvSpPr/>
          <p:nvPr/>
        </p:nvSpPr>
        <p:spPr>
          <a:xfrm>
            <a:off x="2847902" y="3383521"/>
            <a:ext cx="3056574" cy="502096"/>
          </a:xfrm>
          <a:prstGeom prst="rect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1A24B0-C587-11CC-A662-CC5C1D00DFD6}"/>
              </a:ext>
            </a:extLst>
          </p:cNvPr>
          <p:cNvSpPr/>
          <p:nvPr/>
        </p:nvSpPr>
        <p:spPr>
          <a:xfrm>
            <a:off x="3164620" y="3403736"/>
            <a:ext cx="18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978FB8-D80E-993B-8A53-A2FA02790497}"/>
              </a:ext>
            </a:extLst>
          </p:cNvPr>
          <p:cNvSpPr/>
          <p:nvPr/>
        </p:nvSpPr>
        <p:spPr>
          <a:xfrm>
            <a:off x="4025644" y="3460522"/>
            <a:ext cx="176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66D37E-89D9-2F2C-15E9-2E7EC2610702}"/>
              </a:ext>
            </a:extLst>
          </p:cNvPr>
          <p:cNvSpPr/>
          <p:nvPr/>
        </p:nvSpPr>
        <p:spPr>
          <a:xfrm>
            <a:off x="2847902" y="5467143"/>
            <a:ext cx="3056574" cy="502096"/>
          </a:xfrm>
          <a:prstGeom prst="rect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A2850-C558-18EB-F945-21FC5289C620}"/>
              </a:ext>
            </a:extLst>
          </p:cNvPr>
          <p:cNvSpPr/>
          <p:nvPr/>
        </p:nvSpPr>
        <p:spPr>
          <a:xfrm>
            <a:off x="3059061" y="5476716"/>
            <a:ext cx="18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BF79B4-C165-07A3-49AE-A7C7197197AB}"/>
              </a:ext>
            </a:extLst>
          </p:cNvPr>
          <p:cNvSpPr/>
          <p:nvPr/>
        </p:nvSpPr>
        <p:spPr>
          <a:xfrm>
            <a:off x="4440884" y="5519869"/>
            <a:ext cx="1346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ATTAQUER LES ESPACES LIBRES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A9FDCE-7951-C19C-206B-A7F21DE3FB2B}"/>
              </a:ext>
            </a:extLst>
          </p:cNvPr>
          <p:cNvSpPr/>
          <p:nvPr/>
        </p:nvSpPr>
        <p:spPr>
          <a:xfrm>
            <a:off x="7172941" y="3361950"/>
            <a:ext cx="2532934" cy="502096"/>
          </a:xfrm>
          <a:prstGeom prst="rect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4A6CEE-0FDB-A62D-1189-1B9B761411E9}"/>
              </a:ext>
            </a:extLst>
          </p:cNvPr>
          <p:cNvSpPr/>
          <p:nvPr/>
        </p:nvSpPr>
        <p:spPr>
          <a:xfrm>
            <a:off x="7265671" y="3359635"/>
            <a:ext cx="18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41BF3C-82BE-FA6C-C2AA-23639AD60F38}"/>
              </a:ext>
            </a:extLst>
          </p:cNvPr>
          <p:cNvSpPr/>
          <p:nvPr/>
        </p:nvSpPr>
        <p:spPr>
          <a:xfrm>
            <a:off x="7572366" y="3449902"/>
            <a:ext cx="1734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RÉCUPÉRER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B7924B-B1D9-C5D9-0057-B1AD102E48FC}"/>
              </a:ext>
            </a:extLst>
          </p:cNvPr>
          <p:cNvSpPr/>
          <p:nvPr/>
        </p:nvSpPr>
        <p:spPr>
          <a:xfrm>
            <a:off x="7175556" y="5494106"/>
            <a:ext cx="18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8DCCD6-5C01-6B79-21F9-251B65E3126C}"/>
              </a:ext>
            </a:extLst>
          </p:cNvPr>
          <p:cNvSpPr/>
          <p:nvPr/>
        </p:nvSpPr>
        <p:spPr>
          <a:xfrm>
            <a:off x="7407368" y="5527961"/>
            <a:ext cx="1682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COMBLER LES ESPACES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3655D1-033A-62EE-BEEF-D6417C77CB92}"/>
              </a:ext>
            </a:extLst>
          </p:cNvPr>
          <p:cNvSpPr/>
          <p:nvPr/>
        </p:nvSpPr>
        <p:spPr>
          <a:xfrm>
            <a:off x="4440884" y="6043877"/>
            <a:ext cx="1346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0539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Principes offensifs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046D71-66AB-6802-045B-5B1874280FF2}"/>
              </a:ext>
            </a:extLst>
          </p:cNvPr>
          <p:cNvSpPr/>
          <p:nvPr/>
        </p:nvSpPr>
        <p:spPr>
          <a:xfrm>
            <a:off x="7123974" y="6043877"/>
            <a:ext cx="1746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rgbClr val="0539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Principes défensifs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7DC824-AC8E-126A-1F30-D58BFBFA1050}"/>
              </a:ext>
            </a:extLst>
          </p:cNvPr>
          <p:cNvSpPr/>
          <p:nvPr/>
        </p:nvSpPr>
        <p:spPr>
          <a:xfrm>
            <a:off x="4157491" y="2484489"/>
            <a:ext cx="454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MARQUER DES ESSAIS</a:t>
            </a:r>
          </a:p>
        </p:txBody>
      </p:sp>
      <p:sp>
        <p:nvSpPr>
          <p:cNvPr id="34" name="Flèche vers la droite 33">
            <a:extLst>
              <a:ext uri="{FF2B5EF4-FFF2-40B4-BE49-F238E27FC236}">
                <a16:creationId xmlns:a16="http://schemas.microsoft.com/office/drawing/2014/main" id="{092C5AFC-F40A-78FD-2475-C15D9AE84764}"/>
              </a:ext>
            </a:extLst>
          </p:cNvPr>
          <p:cNvSpPr/>
          <p:nvPr/>
        </p:nvSpPr>
        <p:spPr>
          <a:xfrm rot="18900000">
            <a:off x="4892072" y="2983590"/>
            <a:ext cx="241589" cy="270163"/>
          </a:xfrm>
          <a:prstGeom prst="rightArrow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Flèche vers la droite 34">
            <a:extLst>
              <a:ext uri="{FF2B5EF4-FFF2-40B4-BE49-F238E27FC236}">
                <a16:creationId xmlns:a16="http://schemas.microsoft.com/office/drawing/2014/main" id="{B5E287E5-887B-316B-D7E7-7AE66C3429F2}"/>
              </a:ext>
            </a:extLst>
          </p:cNvPr>
          <p:cNvSpPr/>
          <p:nvPr/>
        </p:nvSpPr>
        <p:spPr>
          <a:xfrm rot="13500000">
            <a:off x="7891150" y="3017361"/>
            <a:ext cx="322118" cy="202622"/>
          </a:xfrm>
          <a:prstGeom prst="rightArrow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Flèche vers la droite 35">
            <a:extLst>
              <a:ext uri="{FF2B5EF4-FFF2-40B4-BE49-F238E27FC236}">
                <a16:creationId xmlns:a16="http://schemas.microsoft.com/office/drawing/2014/main" id="{FD9A23A7-8834-5A63-8D4A-FE85C22D2398}"/>
              </a:ext>
            </a:extLst>
          </p:cNvPr>
          <p:cNvSpPr/>
          <p:nvPr/>
        </p:nvSpPr>
        <p:spPr>
          <a:xfrm rot="16200000">
            <a:off x="4851808" y="4066842"/>
            <a:ext cx="322118" cy="202622"/>
          </a:xfrm>
          <a:prstGeom prst="rightArrow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Flèche vers la droite 36">
            <a:extLst>
              <a:ext uri="{FF2B5EF4-FFF2-40B4-BE49-F238E27FC236}">
                <a16:creationId xmlns:a16="http://schemas.microsoft.com/office/drawing/2014/main" id="{BAE1D132-55AB-22CD-2DAF-1C2F85182F7E}"/>
              </a:ext>
            </a:extLst>
          </p:cNvPr>
          <p:cNvSpPr/>
          <p:nvPr/>
        </p:nvSpPr>
        <p:spPr>
          <a:xfrm rot="16200000">
            <a:off x="7891150" y="4066843"/>
            <a:ext cx="322118" cy="202622"/>
          </a:xfrm>
          <a:prstGeom prst="rightArrow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Flèche vers la droite 37">
            <a:extLst>
              <a:ext uri="{FF2B5EF4-FFF2-40B4-BE49-F238E27FC236}">
                <a16:creationId xmlns:a16="http://schemas.microsoft.com/office/drawing/2014/main" id="{5300C8F1-F99E-71A6-7479-B00B514B65C8}"/>
              </a:ext>
            </a:extLst>
          </p:cNvPr>
          <p:cNvSpPr/>
          <p:nvPr/>
        </p:nvSpPr>
        <p:spPr>
          <a:xfrm rot="16200000">
            <a:off x="7891150" y="5085152"/>
            <a:ext cx="322118" cy="202622"/>
          </a:xfrm>
          <a:prstGeom prst="rightArrow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Flèche vers la droite 38">
            <a:extLst>
              <a:ext uri="{FF2B5EF4-FFF2-40B4-BE49-F238E27FC236}">
                <a16:creationId xmlns:a16="http://schemas.microsoft.com/office/drawing/2014/main" id="{90E76792-6D53-2BBB-EB1B-C18BE35B9F0B}"/>
              </a:ext>
            </a:extLst>
          </p:cNvPr>
          <p:cNvSpPr/>
          <p:nvPr/>
        </p:nvSpPr>
        <p:spPr>
          <a:xfrm rot="16200000">
            <a:off x="6262374" y="2134132"/>
            <a:ext cx="322118" cy="202622"/>
          </a:xfrm>
          <a:prstGeom prst="rightArrow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255081D3-F2C2-0E05-F47C-65DDD6EE7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43021" y="3564233"/>
            <a:ext cx="838290" cy="2285116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6BD033D-A273-2BB4-1D05-8E0889AE69BB}"/>
              </a:ext>
            </a:extLst>
          </p:cNvPr>
          <p:cNvSpPr txBox="1"/>
          <p:nvPr/>
        </p:nvSpPr>
        <p:spPr>
          <a:xfrm>
            <a:off x="2139755" y="610046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PRINCIPES DE JEU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406D9D-191D-D1B7-3565-1E051195D2AB}"/>
              </a:ext>
            </a:extLst>
          </p:cNvPr>
          <p:cNvSpPr/>
          <p:nvPr/>
        </p:nvSpPr>
        <p:spPr>
          <a:xfrm>
            <a:off x="4181311" y="1682962"/>
            <a:ext cx="4543628" cy="299965"/>
          </a:xfrm>
          <a:prstGeom prst="rect">
            <a:avLst/>
          </a:prstGeom>
          <a:solidFill>
            <a:srgbClr val="E4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286E82-1155-6815-4A22-743FA250B118}"/>
              </a:ext>
            </a:extLst>
          </p:cNvPr>
          <p:cNvSpPr/>
          <p:nvPr/>
        </p:nvSpPr>
        <p:spPr>
          <a:xfrm>
            <a:off x="4181311" y="2530637"/>
            <a:ext cx="4543628" cy="299965"/>
          </a:xfrm>
          <a:prstGeom prst="rect">
            <a:avLst/>
          </a:prstGeom>
          <a:solidFill>
            <a:srgbClr val="E4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904302-0919-882E-6E65-4474B302E2E0}"/>
              </a:ext>
            </a:extLst>
          </p:cNvPr>
          <p:cNvSpPr/>
          <p:nvPr/>
        </p:nvSpPr>
        <p:spPr>
          <a:xfrm>
            <a:off x="4181311" y="2495269"/>
            <a:ext cx="454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MARQUER DES ESSAIS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1DA437-71D9-C484-D39E-72192631F4BF}"/>
              </a:ext>
            </a:extLst>
          </p:cNvPr>
          <p:cNvSpPr/>
          <p:nvPr/>
        </p:nvSpPr>
        <p:spPr>
          <a:xfrm>
            <a:off x="4181311" y="1644124"/>
            <a:ext cx="454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GAGNER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4A7A08-4E2A-2358-BA82-BC52CDBFC792}"/>
              </a:ext>
            </a:extLst>
          </p:cNvPr>
          <p:cNvSpPr/>
          <p:nvPr/>
        </p:nvSpPr>
        <p:spPr>
          <a:xfrm>
            <a:off x="7129851" y="5464532"/>
            <a:ext cx="2581900" cy="502096"/>
          </a:xfrm>
          <a:prstGeom prst="rect">
            <a:avLst/>
          </a:prstGeom>
          <a:solidFill>
            <a:srgbClr val="05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995D2C-6D66-412A-C83E-11A7120F85B4}"/>
              </a:ext>
            </a:extLst>
          </p:cNvPr>
          <p:cNvSpPr/>
          <p:nvPr/>
        </p:nvSpPr>
        <p:spPr>
          <a:xfrm>
            <a:off x="7181433" y="5491495"/>
            <a:ext cx="18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B8A8BB-7105-2D91-3501-203F0D524A36}"/>
              </a:ext>
            </a:extLst>
          </p:cNvPr>
          <p:cNvSpPr/>
          <p:nvPr/>
        </p:nvSpPr>
        <p:spPr>
          <a:xfrm>
            <a:off x="7413245" y="5525350"/>
            <a:ext cx="1682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COMBLER LES ESPACES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D584EBD-FBDC-DD6B-C150-DE03F60A6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586" y="3521731"/>
            <a:ext cx="838290" cy="2285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78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0603C-D80F-B6E1-F214-FAD96917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176A6-D9BA-979E-5AAD-5ACA6881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06490"/>
            <a:ext cx="11943183" cy="738565"/>
          </a:xfrm>
        </p:spPr>
        <p:txBody>
          <a:bodyPr/>
          <a:lstStyle/>
          <a:p>
            <a:r>
              <a:rPr lang="fr-FR" sz="3200" b="1" dirty="0"/>
              <a:t>Quels sont les comportements attendus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203E45-4AF7-7232-6943-ABCA1BB69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F48D47-832E-F397-FFFB-E667D46F1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523" y="1520892"/>
            <a:ext cx="10624328" cy="4254889"/>
          </a:xfrm>
        </p:spPr>
        <p:txBody>
          <a:bodyPr>
            <a:normAutofit/>
          </a:bodyPr>
          <a:lstStyle/>
          <a:p>
            <a:pPr algn="just"/>
            <a:r>
              <a:rPr lang="fr-FR" sz="2000" b="1" i="1" dirty="0"/>
              <a:t>Le porteur-récupérateur </a:t>
            </a:r>
            <a:r>
              <a:rPr lang="fr-FR" sz="2000" dirty="0"/>
              <a:t>:</a:t>
            </a:r>
          </a:p>
          <a:p>
            <a:pPr lvl="1" algn="just"/>
            <a:r>
              <a:rPr lang="fr-FR" sz="1800" dirty="0"/>
              <a:t>Porter ou déplacer le ballon pour sortir de la pression (</a:t>
            </a:r>
            <a:r>
              <a:rPr lang="fr-FR" sz="1800" i="1" dirty="0"/>
              <a:t>jouer dans les espaces libres</a:t>
            </a:r>
            <a:r>
              <a:rPr lang="fr-FR" sz="1800" dirty="0"/>
              <a:t>).</a:t>
            </a:r>
          </a:p>
          <a:p>
            <a:pPr algn="just"/>
            <a:r>
              <a:rPr lang="fr-FR" sz="2000" b="1" i="1" dirty="0"/>
              <a:t>Les soutiens proches :</a:t>
            </a:r>
          </a:p>
          <a:p>
            <a:pPr lvl="1" algn="just"/>
            <a:r>
              <a:rPr lang="fr-FR" sz="1800" dirty="0"/>
              <a:t>Communication</a:t>
            </a:r>
            <a:r>
              <a:rPr lang="fr-FR" sz="1800" dirty="0">
                <a:sym typeface="Wingdings" pitchFamily="2" charset="2"/>
              </a:rPr>
              <a:t> où sont les espaces libres ?</a:t>
            </a:r>
            <a:endParaRPr lang="fr-FR" sz="1800" dirty="0"/>
          </a:p>
          <a:p>
            <a:pPr algn="just"/>
            <a:r>
              <a:rPr lang="fr-FR" sz="2000" b="1" i="1" dirty="0"/>
              <a:t>Les soutiens loin </a:t>
            </a:r>
            <a:r>
              <a:rPr lang="fr-FR" sz="2000" dirty="0"/>
              <a:t>:</a:t>
            </a:r>
          </a:p>
          <a:p>
            <a:pPr lvl="1" algn="just"/>
            <a:r>
              <a:rPr lang="fr-FR" sz="1800" dirty="0"/>
              <a:t>Replacement</a:t>
            </a:r>
          </a:p>
          <a:p>
            <a:pPr lvl="1" algn="just"/>
            <a:r>
              <a:rPr lang="fr-FR" sz="1800" dirty="0"/>
              <a:t>Amener de la vitesse pour aller dans ces espaces libres.</a:t>
            </a:r>
          </a:p>
          <a:p>
            <a:pPr algn="just"/>
            <a:r>
              <a:rPr lang="fr-FR" sz="2000" b="1" i="1" dirty="0"/>
              <a:t>Eventuellement les soutiens devant la balle (notamment CA3…) </a:t>
            </a:r>
            <a:r>
              <a:rPr lang="fr-FR" sz="2000" dirty="0"/>
              <a:t>: </a:t>
            </a:r>
          </a:p>
          <a:p>
            <a:pPr lvl="1" algn="just"/>
            <a:r>
              <a:rPr lang="fr-FR" sz="1800" dirty="0"/>
              <a:t>Soutien intérieur en cas de franchissement et conservation en cas de blocage, reconstituer R1 en cas de jeu au pied, anticiper temps de jeu suivant.</a:t>
            </a:r>
          </a:p>
          <a:p>
            <a:pPr marL="0" indent="0">
              <a:buNone/>
            </a:pPr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2B4E9-6F1A-B52E-44FD-2F4DFA9E6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9218B-F179-8931-0F97-58B98A29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06490"/>
            <a:ext cx="11943183" cy="738565"/>
          </a:xfrm>
        </p:spPr>
        <p:txBody>
          <a:bodyPr/>
          <a:lstStyle/>
          <a:p>
            <a:r>
              <a:rPr lang="fr-FR" sz="3200" b="1" dirty="0"/>
              <a:t>Les différents types de contre-attaque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AF861B-6199-6CD0-F7BC-78A317C50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8B4227-1F49-89FD-4A40-E59A2CC1FF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523" y="1520892"/>
            <a:ext cx="10624328" cy="4254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existe </a:t>
            </a:r>
            <a:r>
              <a:rPr lang="fr-FR" sz="20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types </a:t>
            </a:r>
            <a:r>
              <a:rPr lang="fr-FR" sz="20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contre-attaque (CA) :</a:t>
            </a:r>
          </a:p>
          <a:p>
            <a:pPr marL="0" indent="0" algn="just">
              <a:buNone/>
            </a:pPr>
            <a:endParaRPr lang="fr-FR" sz="2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23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 </a:t>
            </a:r>
            <a:r>
              <a:rPr lang="fr-FR" sz="23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contre-attaque type 1</a:t>
            </a:r>
          </a:p>
          <a:p>
            <a:pPr lvl="1" algn="just">
              <a:buFont typeface="Wingdings" pitchFamily="2" charset="2"/>
              <a:buChar char="Ø"/>
            </a:pPr>
            <a:endParaRPr lang="fr-FR" sz="2300" b="1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2300" b="1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 </a:t>
            </a:r>
            <a:r>
              <a:rPr lang="fr-FR" sz="2300" b="1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contre-attaque type 2</a:t>
            </a:r>
          </a:p>
          <a:p>
            <a:pPr lvl="1" algn="just">
              <a:buFont typeface="Wingdings" pitchFamily="2" charset="2"/>
              <a:buChar char="Ø"/>
            </a:pPr>
            <a:endParaRPr lang="fr-FR" sz="2300" b="1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23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 </a:t>
            </a:r>
            <a:r>
              <a:rPr lang="fr-FR" sz="23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contre-attaque type 3</a:t>
            </a:r>
            <a:endParaRPr lang="fr-FR" sz="2300" b="1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FR" sz="2000" b="1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fr-F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 5" descr="Une image contenant capture d’écran, vert, ligne, Rectangle&#10;&#10;Description générée automatiquement">
            <a:extLst>
              <a:ext uri="{FF2B5EF4-FFF2-40B4-BE49-F238E27FC236}">
                <a16:creationId xmlns:a16="http://schemas.microsoft.com/office/drawing/2014/main" id="{CD54F9DB-7CA3-F5B7-1CA0-353CA18C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89" y="458186"/>
            <a:ext cx="3821723" cy="594953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860FEE4-DCBD-EE07-F60B-49F979D5D829}"/>
              </a:ext>
            </a:extLst>
          </p:cNvPr>
          <p:cNvCxnSpPr>
            <a:cxnSpLocks/>
          </p:cNvCxnSpPr>
          <p:nvPr/>
        </p:nvCxnSpPr>
        <p:spPr>
          <a:xfrm>
            <a:off x="7578589" y="3429000"/>
            <a:ext cx="38217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DFA99-E693-28F9-64A7-84A79332847B}"/>
              </a:ext>
            </a:extLst>
          </p:cNvPr>
          <p:cNvSpPr/>
          <p:nvPr/>
        </p:nvSpPr>
        <p:spPr>
          <a:xfrm>
            <a:off x="7578589" y="3505981"/>
            <a:ext cx="3821723" cy="4779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3C721-B260-923E-71D6-E2509336A9B3}"/>
              </a:ext>
            </a:extLst>
          </p:cNvPr>
          <p:cNvSpPr/>
          <p:nvPr/>
        </p:nvSpPr>
        <p:spPr>
          <a:xfrm>
            <a:off x="7578588" y="3999142"/>
            <a:ext cx="3821723" cy="6797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A1045-2137-18AA-09C2-7162C087F93A}"/>
              </a:ext>
            </a:extLst>
          </p:cNvPr>
          <p:cNvSpPr/>
          <p:nvPr/>
        </p:nvSpPr>
        <p:spPr>
          <a:xfrm>
            <a:off x="7578587" y="4694052"/>
            <a:ext cx="3821723" cy="97614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CA 3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B8352E1-5C7F-1008-572A-0D896F91D4B2}"/>
              </a:ext>
            </a:extLst>
          </p:cNvPr>
          <p:cNvCxnSpPr/>
          <p:nvPr/>
        </p:nvCxnSpPr>
        <p:spPr>
          <a:xfrm flipV="1">
            <a:off x="8098971" y="2196935"/>
            <a:ext cx="0" cy="152004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BA52B-145A-2D02-1880-D9480E77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0918E-11C1-025D-0597-29879C73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06490"/>
            <a:ext cx="11943183" cy="738565"/>
          </a:xfrm>
        </p:spPr>
        <p:txBody>
          <a:bodyPr/>
          <a:lstStyle/>
          <a:p>
            <a:r>
              <a:rPr lang="fr-FR" sz="3200" b="1" dirty="0"/>
              <a:t>La contre-attaque de type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07DB27-44EE-001D-8F1E-0AC812C6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A4D9B0-FD7D-2AAC-C1B5-23D8CC6278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523" y="1520892"/>
            <a:ext cx="10624328" cy="4254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C’est une </a:t>
            </a:r>
            <a:r>
              <a:rPr lang="fr-FR" sz="2000" dirty="0">
                <a:solidFill>
                  <a:schemeClr val="accent5"/>
                </a:solidFill>
              </a:rPr>
              <a:t>CA</a:t>
            </a:r>
            <a:r>
              <a:rPr lang="fr-FR" sz="2000" dirty="0"/>
              <a:t> amorcée après une </a:t>
            </a:r>
            <a:r>
              <a:rPr lang="fr-FR" sz="2000" b="1" dirty="0">
                <a:solidFill>
                  <a:srgbClr val="FF0000"/>
                </a:solidFill>
              </a:rPr>
              <a:t>récupération de balle </a:t>
            </a:r>
            <a:r>
              <a:rPr lang="fr-FR" sz="2000" dirty="0"/>
              <a:t>par le </a:t>
            </a:r>
            <a:r>
              <a:rPr lang="fr-FR" sz="2000" b="1" dirty="0">
                <a:solidFill>
                  <a:srgbClr val="FF0000"/>
                </a:solidFill>
              </a:rPr>
              <a:t>1</a:t>
            </a:r>
            <a:r>
              <a:rPr lang="fr-FR" sz="2000" b="1" baseline="30000" dirty="0">
                <a:solidFill>
                  <a:srgbClr val="FF0000"/>
                </a:solidFill>
              </a:rPr>
              <a:t>er</a:t>
            </a:r>
            <a:r>
              <a:rPr lang="fr-FR" sz="2000" b="1" dirty="0">
                <a:solidFill>
                  <a:srgbClr val="FF0000"/>
                </a:solidFill>
              </a:rPr>
              <a:t> rideau défensif </a:t>
            </a:r>
            <a:r>
              <a:rPr lang="fr-FR" sz="2000" dirty="0"/>
              <a:t>: </a:t>
            </a:r>
          </a:p>
          <a:p>
            <a:pPr marL="0" indent="0">
              <a:buNone/>
            </a:pPr>
            <a:endParaRPr lang="fr-FR" sz="2000" dirty="0"/>
          </a:p>
          <a:p>
            <a:pPr lvl="1" algn="just"/>
            <a:r>
              <a:rPr lang="fr-FR" sz="2000" b="1" dirty="0"/>
              <a:t>Interception ou contre</a:t>
            </a:r>
          </a:p>
          <a:p>
            <a:pPr lvl="1" algn="just"/>
            <a:r>
              <a:rPr lang="fr-FR" sz="2000" b="1" dirty="0"/>
              <a:t>Ballon perdu lors de la phase de plaquage</a:t>
            </a:r>
          </a:p>
          <a:p>
            <a:pPr lvl="1" algn="just"/>
            <a:r>
              <a:rPr lang="fr-FR" sz="2000" b="1" dirty="0"/>
              <a:t>Ballon arraché</a:t>
            </a:r>
          </a:p>
          <a:p>
            <a:pPr lvl="1" algn="just"/>
            <a:r>
              <a:rPr lang="fr-FR" sz="2000" b="1" dirty="0"/>
              <a:t>Ballon contesté dans un ruck</a:t>
            </a:r>
            <a:endParaRPr lang="fr-FR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073D193-41D9-1D6D-16ED-574AB213C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29132"/>
              </p:ext>
            </p:extLst>
          </p:nvPr>
        </p:nvGraphicFramePr>
        <p:xfrm>
          <a:off x="317240" y="3873968"/>
          <a:ext cx="11557520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80">
                  <a:extLst>
                    <a:ext uri="{9D8B030D-6E8A-4147-A177-3AD203B41FA5}">
                      <a16:colId xmlns:a16="http://schemas.microsoft.com/office/drawing/2014/main" val="2423355468"/>
                    </a:ext>
                  </a:extLst>
                </a:gridCol>
                <a:gridCol w="2889380">
                  <a:extLst>
                    <a:ext uri="{9D8B030D-6E8A-4147-A177-3AD203B41FA5}">
                      <a16:colId xmlns:a16="http://schemas.microsoft.com/office/drawing/2014/main" val="4256981270"/>
                    </a:ext>
                  </a:extLst>
                </a:gridCol>
                <a:gridCol w="2889380">
                  <a:extLst>
                    <a:ext uri="{9D8B030D-6E8A-4147-A177-3AD203B41FA5}">
                      <a16:colId xmlns:a16="http://schemas.microsoft.com/office/drawing/2014/main" val="3669583929"/>
                    </a:ext>
                  </a:extLst>
                </a:gridCol>
                <a:gridCol w="2889380">
                  <a:extLst>
                    <a:ext uri="{9D8B030D-6E8A-4147-A177-3AD203B41FA5}">
                      <a16:colId xmlns:a16="http://schemas.microsoft.com/office/drawing/2014/main" val="1063555218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Qui récupère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Qui donne la vitesse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Qui soutient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Qui se démarque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21538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Tous les joueurs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Le 2</a:t>
                      </a:r>
                      <a:r>
                        <a:rPr lang="fr-FR" sz="16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fr-F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 ou 3</a:t>
                      </a:r>
                      <a:r>
                        <a:rPr lang="fr-FR" sz="16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ème</a:t>
                      </a:r>
                      <a:r>
                        <a:rPr lang="fr-F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 porteur du ballon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Les joueurs/joueuses proches et dernier passeur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Tous les joueurs/joueuses loin du ballon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8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2739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9366</TotalTime>
  <Words>289</Words>
  <Application>Microsoft Office PowerPoint</Application>
  <PresentationFormat>Grand écran</PresentationFormat>
  <Paragraphs>71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</vt:lpstr>
      <vt:lpstr>Verdana</vt:lpstr>
      <vt:lpstr>Wingdings</vt:lpstr>
      <vt:lpstr>1_Thème Office</vt:lpstr>
      <vt:lpstr>Carte blanche</vt:lpstr>
      <vt:lpstr>Définition de la contre-attaque</vt:lpstr>
      <vt:lpstr>Présentation PowerPoint</vt:lpstr>
      <vt:lpstr>Quels sont les comportements attendus ?</vt:lpstr>
      <vt:lpstr>Les différents types de contre-attaque</vt:lpstr>
      <vt:lpstr>La contre-attaque de type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Montserrat Amédée</dc:creator>
  <cp:lastModifiedBy>Coline MAYER</cp:lastModifiedBy>
  <cp:revision>66</cp:revision>
  <dcterms:created xsi:type="dcterms:W3CDTF">2023-11-13T19:24:40Z</dcterms:created>
  <dcterms:modified xsi:type="dcterms:W3CDTF">2024-03-18T15:58:14Z</dcterms:modified>
</cp:coreProperties>
</file>